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sldIdLst>
    <p:sldId id="256" r:id="rId2"/>
    <p:sldId id="308" r:id="rId3"/>
    <p:sldId id="311" r:id="rId4"/>
    <p:sldId id="309" r:id="rId5"/>
    <p:sldId id="312" r:id="rId6"/>
    <p:sldId id="316" r:id="rId7"/>
    <p:sldId id="313" r:id="rId8"/>
    <p:sldId id="314" r:id="rId9"/>
    <p:sldId id="315" r:id="rId10"/>
    <p:sldId id="310" r:id="rId11"/>
    <p:sldId id="317" r:id="rId12"/>
    <p:sldId id="318" r:id="rId13"/>
    <p:sldId id="319" r:id="rId14"/>
    <p:sldId id="320" r:id="rId15"/>
    <p:sldId id="321" r:id="rId16"/>
    <p:sldId id="322" r:id="rId17"/>
    <p:sldId id="323" r:id="rId18"/>
    <p:sldId id="324" r:id="rId19"/>
    <p:sldId id="325" r:id="rId20"/>
    <p:sldId id="326" r:id="rId21"/>
    <p:sldId id="327" r:id="rId22"/>
    <p:sldId id="328" r:id="rId23"/>
    <p:sldId id="329" r:id="rId24"/>
    <p:sldId id="330" r:id="rId25"/>
    <p:sldId id="331" r:id="rId26"/>
    <p:sldId id="332" r:id="rId27"/>
    <p:sldId id="333" r:id="rId28"/>
    <p:sldId id="334" r:id="rId29"/>
    <p:sldId id="335" r:id="rId30"/>
    <p:sldId id="336" r:id="rId31"/>
    <p:sldId id="337" r:id="rId32"/>
    <p:sldId id="338" r:id="rId33"/>
    <p:sldId id="339" r:id="rId34"/>
    <p:sldId id="340" r:id="rId35"/>
  </p:sldIdLst>
  <p:sldSz cx="27432000" cy="27432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87AC55DB-5BDB-4352-B87D-07DA49FA596B}">
          <p14:sldIdLst>
            <p14:sldId id="256"/>
            <p14:sldId id="308"/>
            <p14:sldId id="311"/>
            <p14:sldId id="309"/>
            <p14:sldId id="312"/>
            <p14:sldId id="316"/>
            <p14:sldId id="313"/>
            <p14:sldId id="314"/>
            <p14:sldId id="315"/>
            <p14:sldId id="310"/>
            <p14:sldId id="317"/>
            <p14:sldId id="318"/>
            <p14:sldId id="319"/>
            <p14:sldId id="320"/>
            <p14:sldId id="321"/>
            <p14:sldId id="322"/>
            <p14:sldId id="323"/>
            <p14:sldId id="324"/>
            <p14:sldId id="325"/>
            <p14:sldId id="326"/>
            <p14:sldId id="327"/>
            <p14:sldId id="328"/>
            <p14:sldId id="329"/>
            <p14:sldId id="330"/>
            <p14:sldId id="331"/>
            <p14:sldId id="332"/>
            <p14:sldId id="333"/>
            <p14:sldId id="334"/>
            <p14:sldId id="335"/>
            <p14:sldId id="336"/>
            <p14:sldId id="337"/>
            <p14:sldId id="338"/>
            <p14:sldId id="339"/>
            <p14:sldId id="34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66FF"/>
    <a:srgbClr val="66FF33"/>
    <a:srgbClr val="FFFBEF"/>
    <a:srgbClr val="0000FF"/>
    <a:srgbClr val="99FF99"/>
    <a:srgbClr val="FFCCFF"/>
    <a:srgbClr val="3399FF"/>
    <a:srgbClr val="A1D7AB"/>
    <a:srgbClr val="00B050"/>
    <a:srgbClr val="FF757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705" autoAdjust="0"/>
    <p:restoredTop sz="94660"/>
  </p:normalViewPr>
  <p:slideViewPr>
    <p:cSldViewPr snapToGrid="0">
      <p:cViewPr varScale="1">
        <p:scale>
          <a:sx n="35" d="100"/>
          <a:sy n="35" d="100"/>
        </p:scale>
        <p:origin x="3016" y="208"/>
      </p:cViewPr>
      <p:guideLst/>
    </p:cSldViewPr>
  </p:slideViewPr>
  <p:notesTextViewPr>
    <p:cViewPr>
      <p:scale>
        <a:sx n="1" d="1"/>
        <a:sy n="1" d="1"/>
      </p:scale>
      <p:origin x="0" y="0"/>
    </p:cViewPr>
  </p:notesTextViewPr>
  <p:sorterViewPr>
    <p:cViewPr>
      <p:scale>
        <a:sx n="100" d="100"/>
        <a:sy n="100" d="100"/>
      </p:scale>
      <p:origin x="0" y="-9306"/>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057400" y="4489452"/>
            <a:ext cx="23317200" cy="9550400"/>
          </a:xfrm>
        </p:spPr>
        <p:txBody>
          <a:bodyPr anchor="b"/>
          <a:lstStyle>
            <a:lvl1pPr algn="ctr">
              <a:defRPr sz="18000"/>
            </a:lvl1pPr>
          </a:lstStyle>
          <a:p>
            <a:r>
              <a:rPr lang="en-US"/>
              <a:t>Click to edit Master title style</a:t>
            </a:r>
            <a:endParaRPr lang="en-US" dirty="0"/>
          </a:p>
        </p:txBody>
      </p:sp>
      <p:sp>
        <p:nvSpPr>
          <p:cNvPr id="3" name="Subtitle 2"/>
          <p:cNvSpPr>
            <a:spLocks noGrp="1"/>
          </p:cNvSpPr>
          <p:nvPr>
            <p:ph type="subTitle" idx="1"/>
          </p:nvPr>
        </p:nvSpPr>
        <p:spPr>
          <a:xfrm>
            <a:off x="3429000" y="14408152"/>
            <a:ext cx="20574000" cy="6623048"/>
          </a:xfrm>
        </p:spPr>
        <p:txBody>
          <a:bodyPr/>
          <a:lstStyle>
            <a:lvl1pPr marL="0" indent="0" algn="ctr">
              <a:buNone/>
              <a:defRPr sz="7200"/>
            </a:lvl1pPr>
            <a:lvl2pPr marL="1371600" indent="0" algn="ctr">
              <a:buNone/>
              <a:defRPr sz="6000"/>
            </a:lvl2pPr>
            <a:lvl3pPr marL="2743200" indent="0" algn="ctr">
              <a:buNone/>
              <a:defRPr sz="5400"/>
            </a:lvl3pPr>
            <a:lvl4pPr marL="4114800" indent="0" algn="ctr">
              <a:buNone/>
              <a:defRPr sz="4800"/>
            </a:lvl4pPr>
            <a:lvl5pPr marL="5486400" indent="0" algn="ctr">
              <a:buNone/>
              <a:defRPr sz="4800"/>
            </a:lvl5pPr>
            <a:lvl6pPr marL="6858000" indent="0" algn="ctr">
              <a:buNone/>
              <a:defRPr sz="4800"/>
            </a:lvl6pPr>
            <a:lvl7pPr marL="8229600" indent="0" algn="ctr">
              <a:buNone/>
              <a:defRPr sz="4800"/>
            </a:lvl7pPr>
            <a:lvl8pPr marL="9601200" indent="0" algn="ctr">
              <a:buNone/>
              <a:defRPr sz="4800"/>
            </a:lvl8pPr>
            <a:lvl9pPr marL="10972800" indent="0" algn="ctr">
              <a:buNone/>
              <a:defRPr sz="4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DFEA566-13C4-4505-B565-AF5D532F18AE}" type="datetimeFigureOut">
              <a:rPr lang="en-US" smtClean="0"/>
              <a:t>2/14/25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E4A703-9F21-49BD-8F33-4DE1EBA8CBF1}" type="slidenum">
              <a:rPr lang="en-US" smtClean="0"/>
              <a:t>‹#›</a:t>
            </a:fld>
            <a:endParaRPr lang="en-US"/>
          </a:p>
        </p:txBody>
      </p:sp>
    </p:spTree>
    <p:extLst>
      <p:ext uri="{BB962C8B-B14F-4D97-AF65-F5344CB8AC3E}">
        <p14:creationId xmlns:p14="http://schemas.microsoft.com/office/powerpoint/2010/main" val="36772969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DFEA566-13C4-4505-B565-AF5D532F18AE}" type="datetimeFigureOut">
              <a:rPr lang="en-US" smtClean="0"/>
              <a:t>2/14/25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E4A703-9F21-49BD-8F33-4DE1EBA8CBF1}" type="slidenum">
              <a:rPr lang="en-US" smtClean="0"/>
              <a:t>‹#›</a:t>
            </a:fld>
            <a:endParaRPr lang="en-US"/>
          </a:p>
        </p:txBody>
      </p:sp>
    </p:spTree>
    <p:extLst>
      <p:ext uri="{BB962C8B-B14F-4D97-AF65-F5344CB8AC3E}">
        <p14:creationId xmlns:p14="http://schemas.microsoft.com/office/powerpoint/2010/main" val="27483779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9631031" y="1460500"/>
            <a:ext cx="5915025" cy="2324735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885956" y="1460500"/>
            <a:ext cx="17402175" cy="2324735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DFEA566-13C4-4505-B565-AF5D532F18AE}" type="datetimeFigureOut">
              <a:rPr lang="en-US" smtClean="0"/>
              <a:t>2/14/25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E4A703-9F21-49BD-8F33-4DE1EBA8CBF1}" type="slidenum">
              <a:rPr lang="en-US" smtClean="0"/>
              <a:t>‹#›</a:t>
            </a:fld>
            <a:endParaRPr lang="en-US"/>
          </a:p>
        </p:txBody>
      </p:sp>
    </p:spTree>
    <p:extLst>
      <p:ext uri="{BB962C8B-B14F-4D97-AF65-F5344CB8AC3E}">
        <p14:creationId xmlns:p14="http://schemas.microsoft.com/office/powerpoint/2010/main" val="18255292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DFEA566-13C4-4505-B565-AF5D532F18AE}" type="datetimeFigureOut">
              <a:rPr lang="en-US" smtClean="0"/>
              <a:t>2/14/25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E4A703-9F21-49BD-8F33-4DE1EBA8CBF1}" type="slidenum">
              <a:rPr lang="en-US" smtClean="0"/>
              <a:t>‹#›</a:t>
            </a:fld>
            <a:endParaRPr lang="en-US"/>
          </a:p>
        </p:txBody>
      </p:sp>
    </p:spTree>
    <p:extLst>
      <p:ext uri="{BB962C8B-B14F-4D97-AF65-F5344CB8AC3E}">
        <p14:creationId xmlns:p14="http://schemas.microsoft.com/office/powerpoint/2010/main" val="34433418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871664" y="6838958"/>
            <a:ext cx="23660100" cy="11410948"/>
          </a:xfrm>
        </p:spPr>
        <p:txBody>
          <a:bodyPr anchor="b"/>
          <a:lstStyle>
            <a:lvl1pPr>
              <a:defRPr sz="18000"/>
            </a:lvl1pPr>
          </a:lstStyle>
          <a:p>
            <a:r>
              <a:rPr lang="en-US"/>
              <a:t>Click to edit Master title style</a:t>
            </a:r>
            <a:endParaRPr lang="en-US" dirty="0"/>
          </a:p>
        </p:txBody>
      </p:sp>
      <p:sp>
        <p:nvSpPr>
          <p:cNvPr id="3" name="Text Placeholder 2"/>
          <p:cNvSpPr>
            <a:spLocks noGrp="1"/>
          </p:cNvSpPr>
          <p:nvPr>
            <p:ph type="body" idx="1"/>
          </p:nvPr>
        </p:nvSpPr>
        <p:spPr>
          <a:xfrm>
            <a:off x="1871664" y="18357858"/>
            <a:ext cx="23660100" cy="6000748"/>
          </a:xfrm>
        </p:spPr>
        <p:txBody>
          <a:bodyPr/>
          <a:lstStyle>
            <a:lvl1pPr marL="0" indent="0">
              <a:buNone/>
              <a:defRPr sz="7200">
                <a:solidFill>
                  <a:schemeClr val="tx1"/>
                </a:solidFill>
              </a:defRPr>
            </a:lvl1pPr>
            <a:lvl2pPr marL="1371600" indent="0">
              <a:buNone/>
              <a:defRPr sz="6000">
                <a:solidFill>
                  <a:schemeClr val="tx1">
                    <a:tint val="75000"/>
                  </a:schemeClr>
                </a:solidFill>
              </a:defRPr>
            </a:lvl2pPr>
            <a:lvl3pPr marL="2743200" indent="0">
              <a:buNone/>
              <a:defRPr sz="5400">
                <a:solidFill>
                  <a:schemeClr val="tx1">
                    <a:tint val="75000"/>
                  </a:schemeClr>
                </a:solidFill>
              </a:defRPr>
            </a:lvl3pPr>
            <a:lvl4pPr marL="4114800" indent="0">
              <a:buNone/>
              <a:defRPr sz="4800">
                <a:solidFill>
                  <a:schemeClr val="tx1">
                    <a:tint val="75000"/>
                  </a:schemeClr>
                </a:solidFill>
              </a:defRPr>
            </a:lvl4pPr>
            <a:lvl5pPr marL="5486400" indent="0">
              <a:buNone/>
              <a:defRPr sz="4800">
                <a:solidFill>
                  <a:schemeClr val="tx1">
                    <a:tint val="75000"/>
                  </a:schemeClr>
                </a:solidFill>
              </a:defRPr>
            </a:lvl5pPr>
            <a:lvl6pPr marL="6858000" indent="0">
              <a:buNone/>
              <a:defRPr sz="4800">
                <a:solidFill>
                  <a:schemeClr val="tx1">
                    <a:tint val="75000"/>
                  </a:schemeClr>
                </a:solidFill>
              </a:defRPr>
            </a:lvl6pPr>
            <a:lvl7pPr marL="8229600" indent="0">
              <a:buNone/>
              <a:defRPr sz="4800">
                <a:solidFill>
                  <a:schemeClr val="tx1">
                    <a:tint val="75000"/>
                  </a:schemeClr>
                </a:solidFill>
              </a:defRPr>
            </a:lvl7pPr>
            <a:lvl8pPr marL="9601200" indent="0">
              <a:buNone/>
              <a:defRPr sz="4800">
                <a:solidFill>
                  <a:schemeClr val="tx1">
                    <a:tint val="75000"/>
                  </a:schemeClr>
                </a:solidFill>
              </a:defRPr>
            </a:lvl8pPr>
            <a:lvl9pPr marL="10972800" indent="0">
              <a:buNone/>
              <a:defRPr sz="48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DFEA566-13C4-4505-B565-AF5D532F18AE}" type="datetimeFigureOut">
              <a:rPr lang="en-US" smtClean="0"/>
              <a:t>2/14/25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E4A703-9F21-49BD-8F33-4DE1EBA8CBF1}" type="slidenum">
              <a:rPr lang="en-US" smtClean="0"/>
              <a:t>‹#›</a:t>
            </a:fld>
            <a:endParaRPr lang="en-US"/>
          </a:p>
        </p:txBody>
      </p:sp>
    </p:spTree>
    <p:extLst>
      <p:ext uri="{BB962C8B-B14F-4D97-AF65-F5344CB8AC3E}">
        <p14:creationId xmlns:p14="http://schemas.microsoft.com/office/powerpoint/2010/main" val="36092649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885950" y="7302500"/>
            <a:ext cx="11658600" cy="174053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13887450" y="7302500"/>
            <a:ext cx="11658600" cy="174053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DFEA566-13C4-4505-B565-AF5D532F18AE}" type="datetimeFigureOut">
              <a:rPr lang="en-US" smtClean="0"/>
              <a:t>2/14/25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2E4A703-9F21-49BD-8F33-4DE1EBA8CBF1}" type="slidenum">
              <a:rPr lang="en-US" smtClean="0"/>
              <a:t>‹#›</a:t>
            </a:fld>
            <a:endParaRPr lang="en-US"/>
          </a:p>
        </p:txBody>
      </p:sp>
    </p:spTree>
    <p:extLst>
      <p:ext uri="{BB962C8B-B14F-4D97-AF65-F5344CB8AC3E}">
        <p14:creationId xmlns:p14="http://schemas.microsoft.com/office/powerpoint/2010/main" val="36281057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889523" y="1460506"/>
            <a:ext cx="23660100" cy="5302252"/>
          </a:xfrm>
        </p:spPr>
        <p:txBody>
          <a:bodyPr/>
          <a:lstStyle/>
          <a:p>
            <a:r>
              <a:rPr lang="en-US"/>
              <a:t>Click to edit Master title style</a:t>
            </a:r>
            <a:endParaRPr lang="en-US" dirty="0"/>
          </a:p>
        </p:txBody>
      </p:sp>
      <p:sp>
        <p:nvSpPr>
          <p:cNvPr id="3" name="Text Placeholder 2"/>
          <p:cNvSpPr>
            <a:spLocks noGrp="1"/>
          </p:cNvSpPr>
          <p:nvPr>
            <p:ph type="body" idx="1"/>
          </p:nvPr>
        </p:nvSpPr>
        <p:spPr>
          <a:xfrm>
            <a:off x="1889526" y="6724652"/>
            <a:ext cx="11605020" cy="3295648"/>
          </a:xfrm>
        </p:spPr>
        <p:txBody>
          <a:bodyPr anchor="b"/>
          <a:lstStyle>
            <a:lvl1pPr marL="0" indent="0">
              <a:buNone/>
              <a:defRPr sz="7200" b="1"/>
            </a:lvl1pPr>
            <a:lvl2pPr marL="1371600" indent="0">
              <a:buNone/>
              <a:defRPr sz="6000" b="1"/>
            </a:lvl2pPr>
            <a:lvl3pPr marL="2743200" indent="0">
              <a:buNone/>
              <a:defRPr sz="5400" b="1"/>
            </a:lvl3pPr>
            <a:lvl4pPr marL="4114800" indent="0">
              <a:buNone/>
              <a:defRPr sz="4800" b="1"/>
            </a:lvl4pPr>
            <a:lvl5pPr marL="5486400" indent="0">
              <a:buNone/>
              <a:defRPr sz="4800" b="1"/>
            </a:lvl5pPr>
            <a:lvl6pPr marL="6858000" indent="0">
              <a:buNone/>
              <a:defRPr sz="4800" b="1"/>
            </a:lvl6pPr>
            <a:lvl7pPr marL="8229600" indent="0">
              <a:buNone/>
              <a:defRPr sz="4800" b="1"/>
            </a:lvl7pPr>
            <a:lvl8pPr marL="9601200" indent="0">
              <a:buNone/>
              <a:defRPr sz="4800" b="1"/>
            </a:lvl8pPr>
            <a:lvl9pPr marL="10972800" indent="0">
              <a:buNone/>
              <a:defRPr sz="4800" b="1"/>
            </a:lvl9pPr>
          </a:lstStyle>
          <a:p>
            <a:pPr lvl="0"/>
            <a:r>
              <a:rPr lang="en-US"/>
              <a:t>Click to edit Master text styles</a:t>
            </a:r>
          </a:p>
        </p:txBody>
      </p:sp>
      <p:sp>
        <p:nvSpPr>
          <p:cNvPr id="4" name="Content Placeholder 3"/>
          <p:cNvSpPr>
            <a:spLocks noGrp="1"/>
          </p:cNvSpPr>
          <p:nvPr>
            <p:ph sz="half" idx="2"/>
          </p:nvPr>
        </p:nvSpPr>
        <p:spPr>
          <a:xfrm>
            <a:off x="1889526" y="10020300"/>
            <a:ext cx="11605020" cy="147383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13887456" y="6724652"/>
            <a:ext cx="11662173" cy="3295648"/>
          </a:xfrm>
        </p:spPr>
        <p:txBody>
          <a:bodyPr anchor="b"/>
          <a:lstStyle>
            <a:lvl1pPr marL="0" indent="0">
              <a:buNone/>
              <a:defRPr sz="7200" b="1"/>
            </a:lvl1pPr>
            <a:lvl2pPr marL="1371600" indent="0">
              <a:buNone/>
              <a:defRPr sz="6000" b="1"/>
            </a:lvl2pPr>
            <a:lvl3pPr marL="2743200" indent="0">
              <a:buNone/>
              <a:defRPr sz="5400" b="1"/>
            </a:lvl3pPr>
            <a:lvl4pPr marL="4114800" indent="0">
              <a:buNone/>
              <a:defRPr sz="4800" b="1"/>
            </a:lvl4pPr>
            <a:lvl5pPr marL="5486400" indent="0">
              <a:buNone/>
              <a:defRPr sz="4800" b="1"/>
            </a:lvl5pPr>
            <a:lvl6pPr marL="6858000" indent="0">
              <a:buNone/>
              <a:defRPr sz="4800" b="1"/>
            </a:lvl6pPr>
            <a:lvl7pPr marL="8229600" indent="0">
              <a:buNone/>
              <a:defRPr sz="4800" b="1"/>
            </a:lvl7pPr>
            <a:lvl8pPr marL="9601200" indent="0">
              <a:buNone/>
              <a:defRPr sz="4800" b="1"/>
            </a:lvl8pPr>
            <a:lvl9pPr marL="10972800" indent="0">
              <a:buNone/>
              <a:defRPr sz="4800" b="1"/>
            </a:lvl9pPr>
          </a:lstStyle>
          <a:p>
            <a:pPr lvl="0"/>
            <a:r>
              <a:rPr lang="en-US"/>
              <a:t>Click to edit Master text styles</a:t>
            </a:r>
          </a:p>
        </p:txBody>
      </p:sp>
      <p:sp>
        <p:nvSpPr>
          <p:cNvPr id="6" name="Content Placeholder 5"/>
          <p:cNvSpPr>
            <a:spLocks noGrp="1"/>
          </p:cNvSpPr>
          <p:nvPr>
            <p:ph sz="quarter" idx="4"/>
          </p:nvPr>
        </p:nvSpPr>
        <p:spPr>
          <a:xfrm>
            <a:off x="13887456" y="10020300"/>
            <a:ext cx="11662173" cy="147383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DFEA566-13C4-4505-B565-AF5D532F18AE}" type="datetimeFigureOut">
              <a:rPr lang="en-US" smtClean="0"/>
              <a:t>2/14/25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2E4A703-9F21-49BD-8F33-4DE1EBA8CBF1}" type="slidenum">
              <a:rPr lang="en-US" smtClean="0"/>
              <a:t>‹#›</a:t>
            </a:fld>
            <a:endParaRPr lang="en-US"/>
          </a:p>
        </p:txBody>
      </p:sp>
    </p:spTree>
    <p:extLst>
      <p:ext uri="{BB962C8B-B14F-4D97-AF65-F5344CB8AC3E}">
        <p14:creationId xmlns:p14="http://schemas.microsoft.com/office/powerpoint/2010/main" val="18823706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DFEA566-13C4-4505-B565-AF5D532F18AE}" type="datetimeFigureOut">
              <a:rPr lang="en-US" smtClean="0"/>
              <a:t>2/14/25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2E4A703-9F21-49BD-8F33-4DE1EBA8CBF1}" type="slidenum">
              <a:rPr lang="en-US" smtClean="0"/>
              <a:t>‹#›</a:t>
            </a:fld>
            <a:endParaRPr lang="en-US"/>
          </a:p>
        </p:txBody>
      </p:sp>
    </p:spTree>
    <p:extLst>
      <p:ext uri="{BB962C8B-B14F-4D97-AF65-F5344CB8AC3E}">
        <p14:creationId xmlns:p14="http://schemas.microsoft.com/office/powerpoint/2010/main" val="3637490755"/>
      </p:ext>
    </p:extLst>
  </p:cSld>
  <p:clrMapOvr>
    <a:masterClrMapping/>
  </p:clrMapOvr>
  <p:extLst>
    <p:ext uri="{DCECCB84-F9BA-43D5-87BE-67443E8EF086}">
      <p15:sldGuideLst xmlns:p15="http://schemas.microsoft.com/office/powerpoint/2012/main">
        <p15:guide id="1" orient="horz" pos="8640" userDrawn="1">
          <p15:clr>
            <a:srgbClr val="FBAE40"/>
          </p15:clr>
        </p15:guide>
        <p15:guide id="2" pos="864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AD97DDF-BD3F-1F22-591A-814EF4719A9F}"/>
              </a:ext>
            </a:extLst>
          </p:cNvPr>
          <p:cNvSpPr/>
          <p:nvPr userDrawn="1"/>
        </p:nvSpPr>
        <p:spPr>
          <a:xfrm>
            <a:off x="0" y="0"/>
            <a:ext cx="4972050" cy="27432000"/>
          </a:xfrm>
          <a:prstGeom prst="rect">
            <a:avLst/>
          </a:prstGeom>
          <a:solidFill>
            <a:srgbClr val="FFFBE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6" name="Rectangle 5">
            <a:extLst>
              <a:ext uri="{FF2B5EF4-FFF2-40B4-BE49-F238E27FC236}">
                <a16:creationId xmlns:a16="http://schemas.microsoft.com/office/drawing/2014/main" id="{13D7902F-C92D-090C-7AF3-17CD167F829F}"/>
              </a:ext>
            </a:extLst>
          </p:cNvPr>
          <p:cNvSpPr/>
          <p:nvPr userDrawn="1"/>
        </p:nvSpPr>
        <p:spPr>
          <a:xfrm>
            <a:off x="18688050" y="0"/>
            <a:ext cx="8743950" cy="27432000"/>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5" name="Rectangle 4">
            <a:extLst>
              <a:ext uri="{FF2B5EF4-FFF2-40B4-BE49-F238E27FC236}">
                <a16:creationId xmlns:a16="http://schemas.microsoft.com/office/drawing/2014/main" id="{6D0189A6-2524-A4A7-313F-7B9FC204DC47}"/>
              </a:ext>
            </a:extLst>
          </p:cNvPr>
          <p:cNvSpPr/>
          <p:nvPr userDrawn="1"/>
        </p:nvSpPr>
        <p:spPr>
          <a:xfrm>
            <a:off x="4972050" y="0"/>
            <a:ext cx="13716000" cy="27432000"/>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8" name="Title 7">
            <a:extLst>
              <a:ext uri="{FF2B5EF4-FFF2-40B4-BE49-F238E27FC236}">
                <a16:creationId xmlns:a16="http://schemas.microsoft.com/office/drawing/2014/main" id="{623F76DE-48CF-7EDD-2CFF-F9A7B0C32485}"/>
              </a:ext>
            </a:extLst>
          </p:cNvPr>
          <p:cNvSpPr>
            <a:spLocks noGrp="1"/>
          </p:cNvSpPr>
          <p:nvPr>
            <p:ph type="title"/>
          </p:nvPr>
        </p:nvSpPr>
        <p:spPr>
          <a:xfrm>
            <a:off x="4991100" y="12707"/>
            <a:ext cx="13696950" cy="190494"/>
          </a:xfrm>
        </p:spPr>
        <p:txBody>
          <a:bodyPr>
            <a:normAutofit/>
          </a:bodyPr>
          <a:lstStyle>
            <a:lvl1pPr>
              <a:defRPr sz="900"/>
            </a:lvl1pPr>
          </a:lstStyle>
          <a:p>
            <a:r>
              <a:rPr lang="en-US"/>
              <a:t>Click to edit Master title style</a:t>
            </a:r>
          </a:p>
        </p:txBody>
      </p:sp>
    </p:spTree>
    <p:extLst>
      <p:ext uri="{BB962C8B-B14F-4D97-AF65-F5344CB8AC3E}">
        <p14:creationId xmlns:p14="http://schemas.microsoft.com/office/powerpoint/2010/main" val="1085777087"/>
      </p:ext>
    </p:extLst>
  </p:cSld>
  <p:clrMapOvr>
    <a:masterClrMapping/>
  </p:clrMapOvr>
  <p:extLst>
    <p:ext uri="{DCECCB84-F9BA-43D5-87BE-67443E8EF086}">
      <p15:sldGuideLst xmlns:p15="http://schemas.microsoft.com/office/powerpoint/2012/main">
        <p15:guide id="1" pos="3144" userDrawn="1">
          <p15:clr>
            <a:srgbClr val="FBAE40"/>
          </p15:clr>
        </p15:guide>
        <p15:guide id="2" pos="7464" userDrawn="1">
          <p15:clr>
            <a:srgbClr val="FBAE40"/>
          </p15:clr>
        </p15:guide>
        <p15:guide id="3" pos="11784" userDrawn="1">
          <p15:clr>
            <a:srgbClr val="FBAE40"/>
          </p15:clr>
        </p15:guide>
        <p15:guide id="4" orient="horz" pos="192" userDrawn="1">
          <p15:clr>
            <a:srgbClr val="FBAE40"/>
          </p15:clr>
        </p15:guide>
        <p15:guide id="5" orient="horz" pos="8640" userDrawn="1">
          <p15:clr>
            <a:srgbClr val="FBAE40"/>
          </p15:clr>
        </p15:guide>
        <p15:guide id="6" orient="horz" pos="624" userDrawn="1">
          <p15:clr>
            <a:srgbClr val="FBAE40"/>
          </p15:clr>
        </p15:guide>
        <p15:guide id="7" orient="horz" pos="1392"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889523" y="1828800"/>
            <a:ext cx="8847534" cy="6400800"/>
          </a:xfrm>
        </p:spPr>
        <p:txBody>
          <a:bodyPr anchor="b"/>
          <a:lstStyle>
            <a:lvl1pPr>
              <a:defRPr sz="9600"/>
            </a:lvl1pPr>
          </a:lstStyle>
          <a:p>
            <a:r>
              <a:rPr lang="en-US"/>
              <a:t>Click to edit Master title style</a:t>
            </a:r>
            <a:endParaRPr lang="en-US" dirty="0"/>
          </a:p>
        </p:txBody>
      </p:sp>
      <p:sp>
        <p:nvSpPr>
          <p:cNvPr id="3" name="Content Placeholder 2"/>
          <p:cNvSpPr>
            <a:spLocks noGrp="1"/>
          </p:cNvSpPr>
          <p:nvPr>
            <p:ph idx="1"/>
          </p:nvPr>
        </p:nvSpPr>
        <p:spPr>
          <a:xfrm>
            <a:off x="11662173" y="3949706"/>
            <a:ext cx="13887450" cy="19494500"/>
          </a:xfrm>
        </p:spPr>
        <p:txBody>
          <a:bodyPr/>
          <a:lstStyle>
            <a:lvl1pPr>
              <a:defRPr sz="9600"/>
            </a:lvl1pPr>
            <a:lvl2pPr>
              <a:defRPr sz="8400"/>
            </a:lvl2pPr>
            <a:lvl3pPr>
              <a:defRPr sz="7200"/>
            </a:lvl3pPr>
            <a:lvl4pPr>
              <a:defRPr sz="6000"/>
            </a:lvl4pPr>
            <a:lvl5pPr>
              <a:defRPr sz="6000"/>
            </a:lvl5pPr>
            <a:lvl6pPr>
              <a:defRPr sz="6000"/>
            </a:lvl6pPr>
            <a:lvl7pPr>
              <a:defRPr sz="6000"/>
            </a:lvl7pPr>
            <a:lvl8pPr>
              <a:defRPr sz="6000"/>
            </a:lvl8pPr>
            <a:lvl9pPr>
              <a:defRPr sz="6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889523" y="8229600"/>
            <a:ext cx="8847534" cy="15246352"/>
          </a:xfrm>
        </p:spPr>
        <p:txBody>
          <a:bodyPr/>
          <a:lstStyle>
            <a:lvl1pPr marL="0" indent="0">
              <a:buNone/>
              <a:defRPr sz="4800"/>
            </a:lvl1pPr>
            <a:lvl2pPr marL="1371600" indent="0">
              <a:buNone/>
              <a:defRPr sz="4200"/>
            </a:lvl2pPr>
            <a:lvl3pPr marL="2743200" indent="0">
              <a:buNone/>
              <a:defRPr sz="3600"/>
            </a:lvl3pPr>
            <a:lvl4pPr marL="4114800" indent="0">
              <a:buNone/>
              <a:defRPr sz="3000"/>
            </a:lvl4pPr>
            <a:lvl5pPr marL="5486400" indent="0">
              <a:buNone/>
              <a:defRPr sz="3000"/>
            </a:lvl5pPr>
            <a:lvl6pPr marL="6858000" indent="0">
              <a:buNone/>
              <a:defRPr sz="3000"/>
            </a:lvl6pPr>
            <a:lvl7pPr marL="8229600" indent="0">
              <a:buNone/>
              <a:defRPr sz="3000"/>
            </a:lvl7pPr>
            <a:lvl8pPr marL="9601200" indent="0">
              <a:buNone/>
              <a:defRPr sz="3000"/>
            </a:lvl8pPr>
            <a:lvl9pPr marL="10972800" indent="0">
              <a:buNone/>
              <a:defRPr sz="3000"/>
            </a:lvl9pPr>
          </a:lstStyle>
          <a:p>
            <a:pPr lvl="0"/>
            <a:r>
              <a:rPr lang="en-US"/>
              <a:t>Click to edit Master text styles</a:t>
            </a:r>
          </a:p>
        </p:txBody>
      </p:sp>
      <p:sp>
        <p:nvSpPr>
          <p:cNvPr id="5" name="Date Placeholder 4"/>
          <p:cNvSpPr>
            <a:spLocks noGrp="1"/>
          </p:cNvSpPr>
          <p:nvPr>
            <p:ph type="dt" sz="half" idx="10"/>
          </p:nvPr>
        </p:nvSpPr>
        <p:spPr/>
        <p:txBody>
          <a:bodyPr/>
          <a:lstStyle/>
          <a:p>
            <a:fld id="{6DFEA566-13C4-4505-B565-AF5D532F18AE}" type="datetimeFigureOut">
              <a:rPr lang="en-US" smtClean="0"/>
              <a:t>2/14/25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2E4A703-9F21-49BD-8F33-4DE1EBA8CBF1}" type="slidenum">
              <a:rPr lang="en-US" smtClean="0"/>
              <a:t>‹#›</a:t>
            </a:fld>
            <a:endParaRPr lang="en-US"/>
          </a:p>
        </p:txBody>
      </p:sp>
    </p:spTree>
    <p:extLst>
      <p:ext uri="{BB962C8B-B14F-4D97-AF65-F5344CB8AC3E}">
        <p14:creationId xmlns:p14="http://schemas.microsoft.com/office/powerpoint/2010/main" val="31806390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889523" y="1828800"/>
            <a:ext cx="8847534" cy="6400800"/>
          </a:xfrm>
        </p:spPr>
        <p:txBody>
          <a:bodyPr anchor="b"/>
          <a:lstStyle>
            <a:lvl1pPr>
              <a:defRPr sz="96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62173" y="3949706"/>
            <a:ext cx="13887450" cy="19494500"/>
          </a:xfrm>
        </p:spPr>
        <p:txBody>
          <a:bodyPr anchor="t"/>
          <a:lstStyle>
            <a:lvl1pPr marL="0" indent="0">
              <a:buNone/>
              <a:defRPr sz="9600"/>
            </a:lvl1pPr>
            <a:lvl2pPr marL="1371600" indent="0">
              <a:buNone/>
              <a:defRPr sz="8400"/>
            </a:lvl2pPr>
            <a:lvl3pPr marL="2743200" indent="0">
              <a:buNone/>
              <a:defRPr sz="7200"/>
            </a:lvl3pPr>
            <a:lvl4pPr marL="4114800" indent="0">
              <a:buNone/>
              <a:defRPr sz="6000"/>
            </a:lvl4pPr>
            <a:lvl5pPr marL="5486400" indent="0">
              <a:buNone/>
              <a:defRPr sz="6000"/>
            </a:lvl5pPr>
            <a:lvl6pPr marL="6858000" indent="0">
              <a:buNone/>
              <a:defRPr sz="6000"/>
            </a:lvl6pPr>
            <a:lvl7pPr marL="8229600" indent="0">
              <a:buNone/>
              <a:defRPr sz="6000"/>
            </a:lvl7pPr>
            <a:lvl8pPr marL="9601200" indent="0">
              <a:buNone/>
              <a:defRPr sz="6000"/>
            </a:lvl8pPr>
            <a:lvl9pPr marL="10972800" indent="0">
              <a:buNone/>
              <a:defRPr sz="6000"/>
            </a:lvl9pPr>
          </a:lstStyle>
          <a:p>
            <a:r>
              <a:rPr lang="en-US"/>
              <a:t>Click icon to add picture</a:t>
            </a:r>
            <a:endParaRPr lang="en-US" dirty="0"/>
          </a:p>
        </p:txBody>
      </p:sp>
      <p:sp>
        <p:nvSpPr>
          <p:cNvPr id="4" name="Text Placeholder 3"/>
          <p:cNvSpPr>
            <a:spLocks noGrp="1"/>
          </p:cNvSpPr>
          <p:nvPr>
            <p:ph type="body" sz="half" idx="2"/>
          </p:nvPr>
        </p:nvSpPr>
        <p:spPr>
          <a:xfrm>
            <a:off x="1889523" y="8229600"/>
            <a:ext cx="8847534" cy="15246352"/>
          </a:xfrm>
        </p:spPr>
        <p:txBody>
          <a:bodyPr/>
          <a:lstStyle>
            <a:lvl1pPr marL="0" indent="0">
              <a:buNone/>
              <a:defRPr sz="4800"/>
            </a:lvl1pPr>
            <a:lvl2pPr marL="1371600" indent="0">
              <a:buNone/>
              <a:defRPr sz="4200"/>
            </a:lvl2pPr>
            <a:lvl3pPr marL="2743200" indent="0">
              <a:buNone/>
              <a:defRPr sz="3600"/>
            </a:lvl3pPr>
            <a:lvl4pPr marL="4114800" indent="0">
              <a:buNone/>
              <a:defRPr sz="3000"/>
            </a:lvl4pPr>
            <a:lvl5pPr marL="5486400" indent="0">
              <a:buNone/>
              <a:defRPr sz="3000"/>
            </a:lvl5pPr>
            <a:lvl6pPr marL="6858000" indent="0">
              <a:buNone/>
              <a:defRPr sz="3000"/>
            </a:lvl6pPr>
            <a:lvl7pPr marL="8229600" indent="0">
              <a:buNone/>
              <a:defRPr sz="3000"/>
            </a:lvl7pPr>
            <a:lvl8pPr marL="9601200" indent="0">
              <a:buNone/>
              <a:defRPr sz="3000"/>
            </a:lvl8pPr>
            <a:lvl9pPr marL="10972800" indent="0">
              <a:buNone/>
              <a:defRPr sz="3000"/>
            </a:lvl9pPr>
          </a:lstStyle>
          <a:p>
            <a:pPr lvl="0"/>
            <a:r>
              <a:rPr lang="en-US"/>
              <a:t>Click to edit Master text styles</a:t>
            </a:r>
          </a:p>
        </p:txBody>
      </p:sp>
      <p:sp>
        <p:nvSpPr>
          <p:cNvPr id="5" name="Date Placeholder 4"/>
          <p:cNvSpPr>
            <a:spLocks noGrp="1"/>
          </p:cNvSpPr>
          <p:nvPr>
            <p:ph type="dt" sz="half" idx="10"/>
          </p:nvPr>
        </p:nvSpPr>
        <p:spPr/>
        <p:txBody>
          <a:bodyPr/>
          <a:lstStyle/>
          <a:p>
            <a:fld id="{6DFEA566-13C4-4505-B565-AF5D532F18AE}" type="datetimeFigureOut">
              <a:rPr lang="en-US" smtClean="0"/>
              <a:t>2/14/25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2E4A703-9F21-49BD-8F33-4DE1EBA8CBF1}" type="slidenum">
              <a:rPr lang="en-US" smtClean="0"/>
              <a:t>‹#›</a:t>
            </a:fld>
            <a:endParaRPr lang="en-US"/>
          </a:p>
        </p:txBody>
      </p:sp>
    </p:spTree>
    <p:extLst>
      <p:ext uri="{BB962C8B-B14F-4D97-AF65-F5344CB8AC3E}">
        <p14:creationId xmlns:p14="http://schemas.microsoft.com/office/powerpoint/2010/main" val="32925124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885950" y="1460506"/>
            <a:ext cx="23660100" cy="530225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885950" y="7302500"/>
            <a:ext cx="23660100" cy="1740535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885950" y="25425406"/>
            <a:ext cx="6172200" cy="1460500"/>
          </a:xfrm>
          <a:prstGeom prst="rect">
            <a:avLst/>
          </a:prstGeom>
        </p:spPr>
        <p:txBody>
          <a:bodyPr vert="horz" lIns="91440" tIns="45720" rIns="91440" bIns="45720" rtlCol="0" anchor="ctr"/>
          <a:lstStyle>
            <a:lvl1pPr algn="l">
              <a:defRPr sz="3600">
                <a:solidFill>
                  <a:schemeClr val="tx1">
                    <a:tint val="75000"/>
                  </a:schemeClr>
                </a:solidFill>
              </a:defRPr>
            </a:lvl1pPr>
          </a:lstStyle>
          <a:p>
            <a:fld id="{6DFEA566-13C4-4505-B565-AF5D532F18AE}" type="datetimeFigureOut">
              <a:rPr lang="en-US" smtClean="0"/>
              <a:t>2/14/25</a:t>
            </a:fld>
            <a:endParaRPr lang="en-US"/>
          </a:p>
        </p:txBody>
      </p:sp>
      <p:sp>
        <p:nvSpPr>
          <p:cNvPr id="5" name="Footer Placeholder 4"/>
          <p:cNvSpPr>
            <a:spLocks noGrp="1"/>
          </p:cNvSpPr>
          <p:nvPr>
            <p:ph type="ftr" sz="quarter" idx="3"/>
          </p:nvPr>
        </p:nvSpPr>
        <p:spPr>
          <a:xfrm>
            <a:off x="9086850" y="25425406"/>
            <a:ext cx="9258300" cy="1460500"/>
          </a:xfrm>
          <a:prstGeom prst="rect">
            <a:avLst/>
          </a:prstGeom>
        </p:spPr>
        <p:txBody>
          <a:bodyPr vert="horz" lIns="91440" tIns="45720" rIns="91440" bIns="45720" rtlCol="0" anchor="ctr"/>
          <a:lstStyle>
            <a:lvl1pPr algn="ctr">
              <a:defRPr sz="3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9373850" y="25425406"/>
            <a:ext cx="6172200" cy="1460500"/>
          </a:xfrm>
          <a:prstGeom prst="rect">
            <a:avLst/>
          </a:prstGeom>
        </p:spPr>
        <p:txBody>
          <a:bodyPr vert="horz" lIns="91440" tIns="45720" rIns="91440" bIns="45720" rtlCol="0" anchor="ctr"/>
          <a:lstStyle>
            <a:lvl1pPr algn="r">
              <a:defRPr sz="3600">
                <a:solidFill>
                  <a:schemeClr val="tx1">
                    <a:tint val="75000"/>
                  </a:schemeClr>
                </a:solidFill>
              </a:defRPr>
            </a:lvl1pPr>
          </a:lstStyle>
          <a:p>
            <a:fld id="{B2E4A703-9F21-49BD-8F33-4DE1EBA8CBF1}" type="slidenum">
              <a:rPr lang="en-US" smtClean="0"/>
              <a:t>‹#›</a:t>
            </a:fld>
            <a:endParaRPr lang="en-US"/>
          </a:p>
        </p:txBody>
      </p:sp>
    </p:spTree>
    <p:extLst>
      <p:ext uri="{BB962C8B-B14F-4D97-AF65-F5344CB8AC3E}">
        <p14:creationId xmlns:p14="http://schemas.microsoft.com/office/powerpoint/2010/main" val="2366350474"/>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2743200" rtl="0" eaLnBrk="1" latinLnBrk="0" hangingPunct="1">
        <a:lnSpc>
          <a:spcPct val="90000"/>
        </a:lnSpc>
        <a:spcBef>
          <a:spcPct val="0"/>
        </a:spcBef>
        <a:buNone/>
        <a:defRPr sz="13200" kern="1200">
          <a:solidFill>
            <a:schemeClr val="tx1"/>
          </a:solidFill>
          <a:latin typeface="+mj-lt"/>
          <a:ea typeface="+mj-ea"/>
          <a:cs typeface="+mj-cs"/>
        </a:defRPr>
      </a:lvl1pPr>
    </p:titleStyle>
    <p:bodyStyle>
      <a:lvl1pPr marL="685800" indent="-685800" algn="l" defTabSz="2743200" rtl="0" eaLnBrk="1" latinLnBrk="0" hangingPunct="1">
        <a:lnSpc>
          <a:spcPct val="90000"/>
        </a:lnSpc>
        <a:spcBef>
          <a:spcPts val="3000"/>
        </a:spcBef>
        <a:buFont typeface="Arial" panose="020B0604020202020204" pitchFamily="34" charset="0"/>
        <a:buChar char="•"/>
        <a:defRPr sz="8400" kern="1200">
          <a:solidFill>
            <a:schemeClr val="tx1"/>
          </a:solidFill>
          <a:latin typeface="+mn-lt"/>
          <a:ea typeface="+mn-ea"/>
          <a:cs typeface="+mn-cs"/>
        </a:defRPr>
      </a:lvl1pPr>
      <a:lvl2pPr marL="2057400" indent="-685800" algn="l" defTabSz="2743200" rtl="0" eaLnBrk="1" latinLnBrk="0" hangingPunct="1">
        <a:lnSpc>
          <a:spcPct val="90000"/>
        </a:lnSpc>
        <a:spcBef>
          <a:spcPts val="1500"/>
        </a:spcBef>
        <a:buFont typeface="Arial" panose="020B0604020202020204" pitchFamily="34" charset="0"/>
        <a:buChar char="•"/>
        <a:defRPr sz="7200" kern="1200">
          <a:solidFill>
            <a:schemeClr val="tx1"/>
          </a:solidFill>
          <a:latin typeface="+mn-lt"/>
          <a:ea typeface="+mn-ea"/>
          <a:cs typeface="+mn-cs"/>
        </a:defRPr>
      </a:lvl2pPr>
      <a:lvl3pPr marL="3429000" indent="-685800" algn="l" defTabSz="2743200" rtl="0" eaLnBrk="1" latinLnBrk="0" hangingPunct="1">
        <a:lnSpc>
          <a:spcPct val="90000"/>
        </a:lnSpc>
        <a:spcBef>
          <a:spcPts val="1500"/>
        </a:spcBef>
        <a:buFont typeface="Arial" panose="020B0604020202020204" pitchFamily="34" charset="0"/>
        <a:buChar char="•"/>
        <a:defRPr sz="6000" kern="1200">
          <a:solidFill>
            <a:schemeClr val="tx1"/>
          </a:solidFill>
          <a:latin typeface="+mn-lt"/>
          <a:ea typeface="+mn-ea"/>
          <a:cs typeface="+mn-cs"/>
        </a:defRPr>
      </a:lvl3pPr>
      <a:lvl4pPr marL="48006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4pPr>
      <a:lvl5pPr marL="61722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5pPr>
      <a:lvl6pPr marL="75438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6pPr>
      <a:lvl7pPr marL="89154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7pPr>
      <a:lvl8pPr marL="102870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8pPr>
      <a:lvl9pPr marL="116586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9pPr>
    </p:bodyStyle>
    <p:otherStyle>
      <a:defPPr>
        <a:defRPr lang="en-US"/>
      </a:defPPr>
      <a:lvl1pPr marL="0" algn="l" defTabSz="2743200" rtl="0" eaLnBrk="1" latinLnBrk="0" hangingPunct="1">
        <a:defRPr sz="5400" kern="1200">
          <a:solidFill>
            <a:schemeClr val="tx1"/>
          </a:solidFill>
          <a:latin typeface="+mn-lt"/>
          <a:ea typeface="+mn-ea"/>
          <a:cs typeface="+mn-cs"/>
        </a:defRPr>
      </a:lvl1pPr>
      <a:lvl2pPr marL="1371600" algn="l" defTabSz="2743200" rtl="0" eaLnBrk="1" latinLnBrk="0" hangingPunct="1">
        <a:defRPr sz="5400" kern="1200">
          <a:solidFill>
            <a:schemeClr val="tx1"/>
          </a:solidFill>
          <a:latin typeface="+mn-lt"/>
          <a:ea typeface="+mn-ea"/>
          <a:cs typeface="+mn-cs"/>
        </a:defRPr>
      </a:lvl2pPr>
      <a:lvl3pPr marL="2743200" algn="l" defTabSz="2743200" rtl="0" eaLnBrk="1" latinLnBrk="0" hangingPunct="1">
        <a:defRPr sz="5400" kern="1200">
          <a:solidFill>
            <a:schemeClr val="tx1"/>
          </a:solidFill>
          <a:latin typeface="+mn-lt"/>
          <a:ea typeface="+mn-ea"/>
          <a:cs typeface="+mn-cs"/>
        </a:defRPr>
      </a:lvl3pPr>
      <a:lvl4pPr marL="4114800" algn="l" defTabSz="2743200" rtl="0" eaLnBrk="1" latinLnBrk="0" hangingPunct="1">
        <a:defRPr sz="5400" kern="1200">
          <a:solidFill>
            <a:schemeClr val="tx1"/>
          </a:solidFill>
          <a:latin typeface="+mn-lt"/>
          <a:ea typeface="+mn-ea"/>
          <a:cs typeface="+mn-cs"/>
        </a:defRPr>
      </a:lvl4pPr>
      <a:lvl5pPr marL="5486400" algn="l" defTabSz="2743200" rtl="0" eaLnBrk="1" latinLnBrk="0" hangingPunct="1">
        <a:defRPr sz="5400" kern="1200">
          <a:solidFill>
            <a:schemeClr val="tx1"/>
          </a:solidFill>
          <a:latin typeface="+mn-lt"/>
          <a:ea typeface="+mn-ea"/>
          <a:cs typeface="+mn-cs"/>
        </a:defRPr>
      </a:lvl5pPr>
      <a:lvl6pPr marL="6858000" algn="l" defTabSz="2743200" rtl="0" eaLnBrk="1" latinLnBrk="0" hangingPunct="1">
        <a:defRPr sz="5400" kern="1200">
          <a:solidFill>
            <a:schemeClr val="tx1"/>
          </a:solidFill>
          <a:latin typeface="+mn-lt"/>
          <a:ea typeface="+mn-ea"/>
          <a:cs typeface="+mn-cs"/>
        </a:defRPr>
      </a:lvl6pPr>
      <a:lvl7pPr marL="8229600" algn="l" defTabSz="2743200" rtl="0" eaLnBrk="1" latinLnBrk="0" hangingPunct="1">
        <a:defRPr sz="5400" kern="1200">
          <a:solidFill>
            <a:schemeClr val="tx1"/>
          </a:solidFill>
          <a:latin typeface="+mn-lt"/>
          <a:ea typeface="+mn-ea"/>
          <a:cs typeface="+mn-cs"/>
        </a:defRPr>
      </a:lvl7pPr>
      <a:lvl8pPr marL="9601200" algn="l" defTabSz="2743200" rtl="0" eaLnBrk="1" latinLnBrk="0" hangingPunct="1">
        <a:defRPr sz="5400" kern="1200">
          <a:solidFill>
            <a:schemeClr val="tx1"/>
          </a:solidFill>
          <a:latin typeface="+mn-lt"/>
          <a:ea typeface="+mn-ea"/>
          <a:cs typeface="+mn-cs"/>
        </a:defRPr>
      </a:lvl8pPr>
      <a:lvl9pPr marL="10972800" algn="l" defTabSz="2743200" rtl="0" eaLnBrk="1" latinLnBrk="0" hangingPunct="1">
        <a:defRPr sz="5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8640" userDrawn="1">
          <p15:clr>
            <a:srgbClr val="F26B43"/>
          </p15:clr>
        </p15:guide>
        <p15:guide id="2" pos="8640"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10.png"/><Relationship Id="rId18" Type="http://schemas.openxmlformats.org/officeDocument/2006/relationships/image" Target="../media/image15.svg"/><Relationship Id="rId3" Type="http://schemas.openxmlformats.org/officeDocument/2006/relationships/slide" Target="slide2.xml"/><Relationship Id="rId7" Type="http://schemas.openxmlformats.org/officeDocument/2006/relationships/image" Target="../media/image4.png"/><Relationship Id="rId12" Type="http://schemas.openxmlformats.org/officeDocument/2006/relationships/image" Target="../media/image9.svg"/><Relationship Id="rId17" Type="http://schemas.openxmlformats.org/officeDocument/2006/relationships/image" Target="../media/image14.png"/><Relationship Id="rId2" Type="http://schemas.openxmlformats.org/officeDocument/2006/relationships/slide" Target="slide1.xml"/><Relationship Id="rId16" Type="http://schemas.openxmlformats.org/officeDocument/2006/relationships/image" Target="../media/image13.svg"/><Relationship Id="rId1" Type="http://schemas.openxmlformats.org/officeDocument/2006/relationships/slideLayout" Target="../slideLayouts/slideLayout7.xml"/><Relationship Id="rId6" Type="http://schemas.openxmlformats.org/officeDocument/2006/relationships/image" Target="../media/image3.png"/><Relationship Id="rId11" Type="http://schemas.openxmlformats.org/officeDocument/2006/relationships/image" Target="../media/image8.png"/><Relationship Id="rId5" Type="http://schemas.openxmlformats.org/officeDocument/2006/relationships/image" Target="../media/image2.png"/><Relationship Id="rId15" Type="http://schemas.openxmlformats.org/officeDocument/2006/relationships/image" Target="../media/image12.png"/><Relationship Id="rId10" Type="http://schemas.openxmlformats.org/officeDocument/2006/relationships/image" Target="../media/image7.svg"/><Relationship Id="rId19" Type="http://schemas.openxmlformats.org/officeDocument/2006/relationships/image" Target="../media/image16.png"/><Relationship Id="rId4" Type="http://schemas.openxmlformats.org/officeDocument/2006/relationships/image" Target="../media/image1.png"/><Relationship Id="rId9" Type="http://schemas.openxmlformats.org/officeDocument/2006/relationships/image" Target="../media/image6.png"/><Relationship Id="rId14" Type="http://schemas.openxmlformats.org/officeDocument/2006/relationships/image" Target="../media/image11.svg"/></Relationships>
</file>

<file path=ppt/slides/_rels/slide10.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slide" Target="slide1.xml"/><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39.png"/></Relationships>
</file>

<file path=ppt/slides/_rels/slide11.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slide" Target="slide1.xml"/><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slide" Target="slide1.xml"/><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 Target="slide1.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slide" Target="slide1.xml"/><Relationship Id="rId1" Type="http://schemas.openxmlformats.org/officeDocument/2006/relationships/slideLayout" Target="../slideLayouts/slideLayout7.xml"/><Relationship Id="rId6" Type="http://schemas.openxmlformats.org/officeDocument/2006/relationships/image" Target="../media/image43.png"/><Relationship Id="rId5" Type="http://schemas.openxmlformats.org/officeDocument/2006/relationships/image" Target="../media/image16.png"/><Relationship Id="rId4" Type="http://schemas.openxmlformats.org/officeDocument/2006/relationships/image" Target="../media/image42.pn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 Target="slide1.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slide" Target="slide1.xml"/><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45.png"/></Relationships>
</file>

<file path=ppt/slides/_rels/slide1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slide" Target="slide1.xml"/><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slide" Target="slide1.xml"/><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48.png"/></Relationships>
</file>

<file path=ppt/slides/_rels/slide1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slide" Target="slide1.xml"/><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 Target="slide1.xml"/><Relationship Id="rId1" Type="http://schemas.openxmlformats.org/officeDocument/2006/relationships/slideLayout" Target="../slideLayouts/slideLayout7.xml"/><Relationship Id="rId5" Type="http://schemas.openxmlformats.org/officeDocument/2006/relationships/image" Target="../media/image16.png"/><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16.png"/><Relationship Id="rId2" Type="http://schemas.openxmlformats.org/officeDocument/2006/relationships/slide" Target="slide1.xml"/><Relationship Id="rId1" Type="http://schemas.openxmlformats.org/officeDocument/2006/relationships/slideLayout" Target="../slideLayouts/slideLayout7.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2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slide" Target="slide1.xml"/><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55.svg"/></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 Target="slide1.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 Target="slide1.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 Target="slide1.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 Target="slide1.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 Target="slide1.xml"/><Relationship Id="rId1" Type="http://schemas.openxmlformats.org/officeDocument/2006/relationships/slideLayout" Target="../slideLayouts/slideLayout7.xml"/><Relationship Id="rId5" Type="http://schemas.openxmlformats.org/officeDocument/2006/relationships/image" Target="../media/image55.svg"/><Relationship Id="rId4" Type="http://schemas.openxmlformats.org/officeDocument/2006/relationships/image" Target="../media/image54.png"/></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 Target="slide1.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 Target="slide1.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 Target="slide1.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7.png"/><Relationship Id="rId7" Type="http://schemas.openxmlformats.org/officeDocument/2006/relationships/image" Target="../media/image20.jpeg"/><Relationship Id="rId2" Type="http://schemas.openxmlformats.org/officeDocument/2006/relationships/slide" Target="slide1.xml"/><Relationship Id="rId1" Type="http://schemas.openxmlformats.org/officeDocument/2006/relationships/slideLayout" Target="../slideLayouts/slideLayout7.xml"/><Relationship Id="rId6" Type="http://schemas.openxmlformats.org/officeDocument/2006/relationships/image" Target="../media/image19.jpeg"/><Relationship Id="rId11" Type="http://schemas.openxmlformats.org/officeDocument/2006/relationships/hyperlink" Target="https://tsapps.nist.gov/publication/get_pdf.cfm?pub_id=903600" TargetMode="External"/><Relationship Id="rId5" Type="http://schemas.openxmlformats.org/officeDocument/2006/relationships/image" Target="../media/image18.jpeg"/><Relationship Id="rId10" Type="http://schemas.openxmlformats.org/officeDocument/2006/relationships/image" Target="../media/image16.png"/><Relationship Id="rId4" Type="http://schemas.microsoft.com/office/2007/relationships/hdphoto" Target="../media/hdphoto1.wdp"/><Relationship Id="rId9" Type="http://schemas.openxmlformats.org/officeDocument/2006/relationships/image" Target="../media/image22.png"/></Relationships>
</file>

<file path=ppt/slides/_rels/slide3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 Target="slide1.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 Target="slide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 Target="slide1.xml"/><Relationship Id="rId1" Type="http://schemas.openxmlformats.org/officeDocument/2006/relationships/slideLayout" Target="../slideLayouts/slideLayout7.xml"/><Relationship Id="rId4" Type="http://schemas.openxmlformats.org/officeDocument/2006/relationships/image" Target="../media/image56.jpeg"/></Relationships>
</file>

<file path=ppt/slides/_rels/slide3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 Target="slide1.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8" Type="http://schemas.openxmlformats.org/officeDocument/2006/relationships/hyperlink" Target="https://www.nist.gov/people/alexander-maranghides" TargetMode="External"/><Relationship Id="rId13" Type="http://schemas.openxmlformats.org/officeDocument/2006/relationships/hyperlink" Target="mailto:Priya.Lavappa@NIST.gov" TargetMode="External"/><Relationship Id="rId3" Type="http://schemas.openxmlformats.org/officeDocument/2006/relationships/image" Target="../media/image16.png"/><Relationship Id="rId7" Type="http://schemas.openxmlformats.org/officeDocument/2006/relationships/hyperlink" Target="mailto:Christopher.Brown@NIST.gov" TargetMode="External"/><Relationship Id="rId12" Type="http://schemas.openxmlformats.org/officeDocument/2006/relationships/hyperlink" Target="https://www.nist.gov/people/priya-lavappa" TargetMode="External"/><Relationship Id="rId2" Type="http://schemas.openxmlformats.org/officeDocument/2006/relationships/slide" Target="slide1.xml"/><Relationship Id="rId1" Type="http://schemas.openxmlformats.org/officeDocument/2006/relationships/slideLayout" Target="../slideLayouts/slideLayout7.xml"/><Relationship Id="rId6" Type="http://schemas.openxmlformats.org/officeDocument/2006/relationships/hyperlink" Target="https://www.nist.gov/people/christopher-u-brown" TargetMode="External"/><Relationship Id="rId11" Type="http://schemas.openxmlformats.org/officeDocument/2006/relationships/hyperlink" Target="mailto:Eric.Link@NIST.gov" TargetMode="External"/><Relationship Id="rId5" Type="http://schemas.openxmlformats.org/officeDocument/2006/relationships/hyperlink" Target="https://www.nist.gov/fire" TargetMode="External"/><Relationship Id="rId15" Type="http://schemas.openxmlformats.org/officeDocument/2006/relationships/hyperlink" Target="mailto:Lucy.Fox@NIST.gov" TargetMode="External"/><Relationship Id="rId10" Type="http://schemas.openxmlformats.org/officeDocument/2006/relationships/hyperlink" Target="https://www.nist.gov/people/eric-link" TargetMode="External"/><Relationship Id="rId4" Type="http://schemas.openxmlformats.org/officeDocument/2006/relationships/hyperlink" Target="https://www.fema.gov/grants/mitigation/learn/pre-disaster" TargetMode="External"/><Relationship Id="rId9" Type="http://schemas.openxmlformats.org/officeDocument/2006/relationships/hyperlink" Target="mailto:Alexander.Maranghides@NIST.gov" TargetMode="External"/><Relationship Id="rId14" Type="http://schemas.openxmlformats.org/officeDocument/2006/relationships/hyperlink" Target="https://www.nist.gov/people/lucy-fox" TargetMode="External"/></Relationships>
</file>

<file path=ppt/slides/_rels/slide4.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23.jpeg"/><Relationship Id="rId7" Type="http://schemas.microsoft.com/office/2007/relationships/hdphoto" Target="../media/hdphoto1.wdp"/><Relationship Id="rId2" Type="http://schemas.openxmlformats.org/officeDocument/2006/relationships/slide" Target="slide1.xml"/><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25.jpeg"/><Relationship Id="rId4" Type="http://schemas.openxmlformats.org/officeDocument/2006/relationships/image" Target="../media/image24.jpeg"/><Relationship Id="rId9" Type="http://schemas.openxmlformats.org/officeDocument/2006/relationships/image" Target="../media/image26.png"/></Relationships>
</file>

<file path=ppt/slides/_rels/slide5.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0.png"/><Relationship Id="rId2" Type="http://schemas.openxmlformats.org/officeDocument/2006/relationships/slide" Target="slide1.xml"/><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29.png"/><Relationship Id="rId4" Type="http://schemas.openxmlformats.org/officeDocument/2006/relationships/image" Target="../media/image28.png"/></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 Target="slide1.xml"/><Relationship Id="rId1" Type="http://schemas.openxmlformats.org/officeDocument/2006/relationships/slideLayout" Target="../slideLayouts/slideLayout7.xml"/><Relationship Id="rId5" Type="http://schemas.openxmlformats.org/officeDocument/2006/relationships/image" Target="../media/image16.png"/><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slide" Target="slide1.xml"/><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32.jpeg"/></Relationships>
</file>

<file path=ppt/slides/_rels/slide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slide" Target="slide1.xml"/><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34.jpeg"/></Relationships>
</file>

<file path=ppt/slides/_rels/slide9.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slide" Target="slide1.xml"/><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37.png"/><Relationship Id="rId4" Type="http://schemas.openxmlformats.org/officeDocument/2006/relationships/image" Target="../media/image3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 name="Rectangle 242">
            <a:extLst>
              <a:ext uri="{FF2B5EF4-FFF2-40B4-BE49-F238E27FC236}">
                <a16:creationId xmlns:a16="http://schemas.microsoft.com/office/drawing/2014/main" id="{8A117ED8-0FE5-D5BE-9913-67E2D3E2AD33}"/>
              </a:ext>
            </a:extLst>
          </p:cNvPr>
          <p:cNvSpPr/>
          <p:nvPr/>
        </p:nvSpPr>
        <p:spPr>
          <a:xfrm>
            <a:off x="-13106400" y="-5080000"/>
            <a:ext cx="49784000" cy="40335200"/>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75" name="Rectangle: Rounded Corners 174">
            <a:hlinkClick r:id="rId2" action="ppaction://hlinksldjump"/>
            <a:extLst>
              <a:ext uri="{FF2B5EF4-FFF2-40B4-BE49-F238E27FC236}">
                <a16:creationId xmlns:a16="http://schemas.microsoft.com/office/drawing/2014/main" id="{9E4EB41C-C1F3-4D22-A35F-752B0A8B44C2}"/>
              </a:ext>
            </a:extLst>
          </p:cNvPr>
          <p:cNvSpPr/>
          <p:nvPr/>
        </p:nvSpPr>
        <p:spPr>
          <a:xfrm>
            <a:off x="4978959" y="-15320"/>
            <a:ext cx="13332220" cy="898017"/>
          </a:xfrm>
          <a:prstGeom prst="roundRect">
            <a:avLst/>
          </a:prstGeom>
          <a:solidFill>
            <a:srgbClr val="FFCCFF"/>
          </a:solidFill>
          <a:ln>
            <a:solidFill>
              <a:schemeClr val="bg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tx1"/>
                </a:solidFill>
              </a:rPr>
              <a:t>HMM-N </a:t>
            </a:r>
            <a:r>
              <a:rPr lang="en-US" sz="2800">
                <a:solidFill>
                  <a:schemeClr val="tx1"/>
                </a:solidFill>
                <a:sym typeface="Wingdings" panose="05000000000000000000" pitchFamily="2" charset="2"/>
              </a:rPr>
              <a:t></a:t>
            </a:r>
            <a:endParaRPr lang="en-US" sz="2800" dirty="0">
              <a:solidFill>
                <a:schemeClr val="tx1"/>
              </a:solidFill>
              <a:sym typeface="Wingdings" panose="05000000000000000000" pitchFamily="2" charset="2"/>
            </a:endParaRPr>
          </a:p>
          <a:p>
            <a:pPr algn="ctr"/>
            <a:r>
              <a:rPr lang="en-US" sz="2800">
                <a:solidFill>
                  <a:schemeClr val="tx1"/>
                </a:solidFill>
                <a:sym typeface="Wingdings" panose="05000000000000000000" pitchFamily="2" charset="2"/>
              </a:rPr>
              <a:t>HOME PAGE</a:t>
            </a:r>
            <a:endParaRPr lang="en-US" sz="2800" dirty="0">
              <a:solidFill>
                <a:schemeClr val="tx1"/>
              </a:solidFill>
            </a:endParaRPr>
          </a:p>
        </p:txBody>
      </p:sp>
      <p:sp>
        <p:nvSpPr>
          <p:cNvPr id="176" name="Rectangle: Rounded Corners 175">
            <a:extLst>
              <a:ext uri="{FF2B5EF4-FFF2-40B4-BE49-F238E27FC236}">
                <a16:creationId xmlns:a16="http://schemas.microsoft.com/office/drawing/2014/main" id="{3268DC55-6911-6534-9E75-12CDDAD368DE}"/>
              </a:ext>
            </a:extLst>
          </p:cNvPr>
          <p:cNvSpPr/>
          <p:nvPr/>
        </p:nvSpPr>
        <p:spPr>
          <a:xfrm>
            <a:off x="9106013" y="7306740"/>
            <a:ext cx="8131866" cy="356668"/>
          </a:xfrm>
          <a:prstGeom prst="roundRect">
            <a:avLst/>
          </a:prstGeom>
          <a:solidFill>
            <a:srgbClr val="E20000"/>
          </a:solidFill>
          <a:ln>
            <a:solidFill>
              <a:schemeClr val="bg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100" b="1" dirty="0"/>
              <a:t>1.0</a:t>
            </a:r>
            <a:r>
              <a:rPr lang="en-US" sz="1100" b="1"/>
              <a:t>	WUI FIRES</a:t>
            </a:r>
            <a:endParaRPr lang="en-US" sz="1100" b="1" dirty="0"/>
          </a:p>
        </p:txBody>
      </p:sp>
      <p:sp>
        <p:nvSpPr>
          <p:cNvPr id="177" name="Rectangle: Rounded Corners 176">
            <a:hlinkClick r:id="" action="ppaction://noaction"/>
            <a:extLst>
              <a:ext uri="{FF2B5EF4-FFF2-40B4-BE49-F238E27FC236}">
                <a16:creationId xmlns:a16="http://schemas.microsoft.com/office/drawing/2014/main" id="{04AD0013-415F-570D-D3E6-B0C3BC47C895}"/>
              </a:ext>
            </a:extLst>
          </p:cNvPr>
          <p:cNvSpPr/>
          <p:nvPr/>
        </p:nvSpPr>
        <p:spPr>
          <a:xfrm>
            <a:off x="9106013" y="10751130"/>
            <a:ext cx="8131866" cy="356668"/>
          </a:xfrm>
          <a:prstGeom prst="roundRect">
            <a:avLst/>
          </a:prstGeom>
          <a:solidFill>
            <a:srgbClr val="99FF99"/>
          </a:solidFill>
          <a:ln>
            <a:solidFill>
              <a:schemeClr val="bg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100" b="1" dirty="0">
                <a:solidFill>
                  <a:schemeClr val="tx1"/>
                </a:solidFill>
              </a:rPr>
              <a:t>2.0</a:t>
            </a:r>
            <a:r>
              <a:rPr lang="en-US" sz="1100" b="1">
                <a:solidFill>
                  <a:schemeClr val="tx1"/>
                </a:solidFill>
              </a:rPr>
              <a:t>	RE-THINKING HOUSE SURVIVABILITY</a:t>
            </a:r>
            <a:endParaRPr lang="en-US" sz="1100" b="1" dirty="0">
              <a:solidFill>
                <a:schemeClr val="tx1"/>
              </a:solidFill>
            </a:endParaRPr>
          </a:p>
        </p:txBody>
      </p:sp>
      <p:sp>
        <p:nvSpPr>
          <p:cNvPr id="178" name="Rectangle: Rounded Corners 177">
            <a:hlinkClick r:id="" action="ppaction://noaction"/>
            <a:extLst>
              <a:ext uri="{FF2B5EF4-FFF2-40B4-BE49-F238E27FC236}">
                <a16:creationId xmlns:a16="http://schemas.microsoft.com/office/drawing/2014/main" id="{A1232B0E-F4DC-D80D-DA98-8FE78413D8A3}"/>
              </a:ext>
            </a:extLst>
          </p:cNvPr>
          <p:cNvSpPr/>
          <p:nvPr/>
        </p:nvSpPr>
        <p:spPr>
          <a:xfrm>
            <a:off x="9106013" y="12529584"/>
            <a:ext cx="8131866" cy="356668"/>
          </a:xfrm>
          <a:prstGeom prst="roundRect">
            <a:avLst/>
          </a:prstGeom>
          <a:solidFill>
            <a:srgbClr val="99FF99"/>
          </a:solidFill>
          <a:ln>
            <a:solidFill>
              <a:schemeClr val="bg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100" b="1" dirty="0">
                <a:solidFill>
                  <a:schemeClr val="tx1"/>
                </a:solidFill>
              </a:rPr>
              <a:t>3.0</a:t>
            </a:r>
            <a:r>
              <a:rPr lang="en-US" sz="1100" b="1">
                <a:solidFill>
                  <a:schemeClr val="tx1"/>
                </a:solidFill>
              </a:rPr>
              <a:t>	WHAT IS HMM AND WHY IS IT DIFFERENT FROM OTHER FIRE HAZARD MITIGATION APPROACHES</a:t>
            </a:r>
            <a:r>
              <a:rPr lang="en-US" sz="1100" b="1" dirty="0">
                <a:solidFill>
                  <a:schemeClr val="tx1"/>
                </a:solidFill>
              </a:rPr>
              <a:t>?</a:t>
            </a:r>
          </a:p>
        </p:txBody>
      </p:sp>
      <p:sp>
        <p:nvSpPr>
          <p:cNvPr id="179" name="Rectangle: Rounded Corners 178">
            <a:hlinkClick r:id="" action="ppaction://noaction"/>
            <a:extLst>
              <a:ext uri="{FF2B5EF4-FFF2-40B4-BE49-F238E27FC236}">
                <a16:creationId xmlns:a16="http://schemas.microsoft.com/office/drawing/2014/main" id="{510E8691-D518-810C-F6B7-99D660CC9451}"/>
              </a:ext>
            </a:extLst>
          </p:cNvPr>
          <p:cNvSpPr/>
          <p:nvPr/>
        </p:nvSpPr>
        <p:spPr>
          <a:xfrm>
            <a:off x="9106013" y="15494260"/>
            <a:ext cx="8131866" cy="356668"/>
          </a:xfrm>
          <a:prstGeom prst="roundRect">
            <a:avLst/>
          </a:prstGeom>
          <a:solidFill>
            <a:schemeClr val="bg1">
              <a:lumMod val="75000"/>
            </a:schemeClr>
          </a:solidFill>
          <a:ln>
            <a:solidFill>
              <a:schemeClr val="bg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100" b="1" dirty="0">
                <a:solidFill>
                  <a:schemeClr val="tx1"/>
                </a:solidFill>
              </a:rPr>
              <a:t>4.0</a:t>
            </a:r>
            <a:r>
              <a:rPr lang="en-US" sz="1100" b="1">
                <a:solidFill>
                  <a:schemeClr val="tx1"/>
                </a:solidFill>
              </a:rPr>
              <a:t>	HOW TO USE THE HMM NIST WUI VIRTUAL COMMUNITY</a:t>
            </a:r>
            <a:endParaRPr lang="en-US" sz="1100" b="1" dirty="0">
              <a:solidFill>
                <a:schemeClr val="tx1"/>
              </a:solidFill>
            </a:endParaRPr>
          </a:p>
        </p:txBody>
      </p:sp>
      <p:sp>
        <p:nvSpPr>
          <p:cNvPr id="180" name="Rectangle: Rounded Corners 179">
            <a:hlinkClick r:id="" action="ppaction://noaction"/>
            <a:extLst>
              <a:ext uri="{FF2B5EF4-FFF2-40B4-BE49-F238E27FC236}">
                <a16:creationId xmlns:a16="http://schemas.microsoft.com/office/drawing/2014/main" id="{3E30B448-38AB-9BBC-4022-A2AAADF1A0C6}"/>
              </a:ext>
            </a:extLst>
          </p:cNvPr>
          <p:cNvSpPr/>
          <p:nvPr/>
        </p:nvSpPr>
        <p:spPr>
          <a:xfrm>
            <a:off x="9106013" y="17610370"/>
            <a:ext cx="8131866" cy="356668"/>
          </a:xfrm>
          <a:prstGeom prst="roundRect">
            <a:avLst/>
          </a:prstGeom>
          <a:solidFill>
            <a:srgbClr val="3399FF"/>
          </a:solidFill>
          <a:ln>
            <a:solidFill>
              <a:schemeClr val="bg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100" b="1" dirty="0">
                <a:solidFill>
                  <a:schemeClr val="tx1"/>
                </a:solidFill>
              </a:rPr>
              <a:t>5.0</a:t>
            </a:r>
            <a:r>
              <a:rPr lang="en-US" sz="1100" b="1">
                <a:solidFill>
                  <a:schemeClr val="tx1"/>
                </a:solidFill>
              </a:rPr>
              <a:t>	THE NIST WUI VIRTUAL COMMUNITY</a:t>
            </a:r>
            <a:endParaRPr lang="en-US" sz="1100" b="1" dirty="0">
              <a:solidFill>
                <a:schemeClr val="tx1"/>
              </a:solidFill>
            </a:endParaRPr>
          </a:p>
        </p:txBody>
      </p:sp>
      <p:sp>
        <p:nvSpPr>
          <p:cNvPr id="181" name="Rectangle: Rounded Corners 180">
            <a:hlinkClick r:id="" action="ppaction://noaction"/>
            <a:extLst>
              <a:ext uri="{FF2B5EF4-FFF2-40B4-BE49-F238E27FC236}">
                <a16:creationId xmlns:a16="http://schemas.microsoft.com/office/drawing/2014/main" id="{4B3D232D-CEC0-27F1-F9F8-39BD39000A88}"/>
              </a:ext>
            </a:extLst>
          </p:cNvPr>
          <p:cNvSpPr/>
          <p:nvPr/>
        </p:nvSpPr>
        <p:spPr>
          <a:xfrm>
            <a:off x="9729119" y="7727100"/>
            <a:ext cx="7508758" cy="356668"/>
          </a:xfrm>
          <a:prstGeom prst="roundRect">
            <a:avLst/>
          </a:prstGeom>
          <a:solidFill>
            <a:srgbClr val="E20000"/>
          </a:solidFill>
          <a:ln>
            <a:solidFill>
              <a:schemeClr val="bg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100" b="1" dirty="0"/>
              <a:t>1.1</a:t>
            </a:r>
            <a:r>
              <a:rPr lang="en-US" sz="1100" b="1"/>
              <a:t>	What is a WUI fire</a:t>
            </a:r>
            <a:r>
              <a:rPr lang="en-US" sz="1100" b="1" dirty="0"/>
              <a:t>?</a:t>
            </a:r>
          </a:p>
        </p:txBody>
      </p:sp>
      <p:sp>
        <p:nvSpPr>
          <p:cNvPr id="182" name="Rectangle: Rounded Corners 181">
            <a:extLst>
              <a:ext uri="{FF2B5EF4-FFF2-40B4-BE49-F238E27FC236}">
                <a16:creationId xmlns:a16="http://schemas.microsoft.com/office/drawing/2014/main" id="{60A7C4D1-4E31-2CC6-D45B-84A2164CB804}"/>
              </a:ext>
            </a:extLst>
          </p:cNvPr>
          <p:cNvSpPr/>
          <p:nvPr/>
        </p:nvSpPr>
        <p:spPr>
          <a:xfrm>
            <a:off x="9729119" y="8147458"/>
            <a:ext cx="7508758" cy="356668"/>
          </a:xfrm>
          <a:prstGeom prst="roundRect">
            <a:avLst/>
          </a:prstGeom>
          <a:solidFill>
            <a:srgbClr val="E20000"/>
          </a:solidFill>
          <a:ln>
            <a:solidFill>
              <a:schemeClr val="bg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100" b="1" dirty="0"/>
              <a:t>1.2</a:t>
            </a:r>
            <a:r>
              <a:rPr lang="en-US" sz="1100" b="1"/>
              <a:t>	How WUI fires spread</a:t>
            </a:r>
            <a:endParaRPr lang="en-US" sz="1100" b="1" dirty="0"/>
          </a:p>
        </p:txBody>
      </p:sp>
      <p:sp>
        <p:nvSpPr>
          <p:cNvPr id="183" name="Rectangle: Rounded Corners 182">
            <a:hlinkClick r:id="" action="ppaction://noaction"/>
            <a:extLst>
              <a:ext uri="{FF2B5EF4-FFF2-40B4-BE49-F238E27FC236}">
                <a16:creationId xmlns:a16="http://schemas.microsoft.com/office/drawing/2014/main" id="{F8B8A672-3369-C088-3533-927C9EF0EE31}"/>
              </a:ext>
            </a:extLst>
          </p:cNvPr>
          <p:cNvSpPr/>
          <p:nvPr/>
        </p:nvSpPr>
        <p:spPr>
          <a:xfrm>
            <a:off x="10335565" y="9828894"/>
            <a:ext cx="6880698" cy="377176"/>
          </a:xfrm>
          <a:prstGeom prst="roundRect">
            <a:avLst/>
          </a:prstGeom>
          <a:solidFill>
            <a:srgbClr val="E20000"/>
          </a:solidFill>
          <a:ln>
            <a:solidFill>
              <a:schemeClr val="bg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100" b="1" dirty="0"/>
              <a:t>1.3.1</a:t>
            </a:r>
            <a:r>
              <a:rPr lang="en-US" sz="1100" b="1"/>
              <a:t>	Fire spread pathways within and across parcels</a:t>
            </a:r>
            <a:endParaRPr lang="en-US" sz="1100" b="1" dirty="0"/>
          </a:p>
        </p:txBody>
      </p:sp>
      <p:sp>
        <p:nvSpPr>
          <p:cNvPr id="184" name="Rectangle: Rounded Corners 183">
            <a:hlinkClick r:id="" action="ppaction://noaction"/>
            <a:extLst>
              <a:ext uri="{FF2B5EF4-FFF2-40B4-BE49-F238E27FC236}">
                <a16:creationId xmlns:a16="http://schemas.microsoft.com/office/drawing/2014/main" id="{6A097835-A0D0-EA5C-3BE5-70D0F23A860D}"/>
              </a:ext>
            </a:extLst>
          </p:cNvPr>
          <p:cNvSpPr/>
          <p:nvPr/>
        </p:nvSpPr>
        <p:spPr>
          <a:xfrm>
            <a:off x="9729123" y="11160136"/>
            <a:ext cx="7508754" cy="356668"/>
          </a:xfrm>
          <a:prstGeom prst="roundRect">
            <a:avLst/>
          </a:prstGeom>
          <a:solidFill>
            <a:srgbClr val="99FF99"/>
          </a:solidFill>
          <a:ln>
            <a:solidFill>
              <a:schemeClr val="bg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100" b="1" dirty="0">
                <a:solidFill>
                  <a:schemeClr val="tx1"/>
                </a:solidFill>
              </a:rPr>
              <a:t>2.1</a:t>
            </a:r>
            <a:r>
              <a:rPr lang="en-US" sz="1100" b="1">
                <a:solidFill>
                  <a:schemeClr val="tx1"/>
                </a:solidFill>
              </a:rPr>
              <a:t>	Breaking Fire-Spread Pathways</a:t>
            </a:r>
            <a:endParaRPr lang="en-US" sz="1100" b="1" dirty="0">
              <a:solidFill>
                <a:schemeClr val="tx1"/>
              </a:solidFill>
            </a:endParaRPr>
          </a:p>
        </p:txBody>
      </p:sp>
      <p:sp>
        <p:nvSpPr>
          <p:cNvPr id="191" name="Rectangle: Rounded Corners 190">
            <a:hlinkClick r:id="" action="ppaction://noaction"/>
            <a:extLst>
              <a:ext uri="{FF2B5EF4-FFF2-40B4-BE49-F238E27FC236}">
                <a16:creationId xmlns:a16="http://schemas.microsoft.com/office/drawing/2014/main" id="{9D26764C-AC6C-9A03-D619-6D251A395688}"/>
              </a:ext>
            </a:extLst>
          </p:cNvPr>
          <p:cNvSpPr/>
          <p:nvPr/>
        </p:nvSpPr>
        <p:spPr>
          <a:xfrm>
            <a:off x="9729123" y="9408536"/>
            <a:ext cx="7508754" cy="356668"/>
          </a:xfrm>
          <a:prstGeom prst="roundRect">
            <a:avLst/>
          </a:prstGeom>
          <a:solidFill>
            <a:srgbClr val="E20000"/>
          </a:solidFill>
          <a:ln>
            <a:solidFill>
              <a:schemeClr val="bg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100" b="1" dirty="0"/>
              <a:t>1.3</a:t>
            </a:r>
            <a:r>
              <a:rPr lang="en-US" sz="1100" b="1"/>
              <a:t>	Why homes catch on fire</a:t>
            </a:r>
            <a:r>
              <a:rPr lang="en-US" sz="1100" b="1" dirty="0"/>
              <a:t>?</a:t>
            </a:r>
          </a:p>
        </p:txBody>
      </p:sp>
      <p:sp>
        <p:nvSpPr>
          <p:cNvPr id="193" name="Rectangle: Rounded Corners 192">
            <a:hlinkClick r:id="" action="ppaction://noaction"/>
            <a:extLst>
              <a:ext uri="{FF2B5EF4-FFF2-40B4-BE49-F238E27FC236}">
                <a16:creationId xmlns:a16="http://schemas.microsoft.com/office/drawing/2014/main" id="{79D0BE66-5E0D-05FE-044D-3479F431176B}"/>
              </a:ext>
            </a:extLst>
          </p:cNvPr>
          <p:cNvSpPr/>
          <p:nvPr/>
        </p:nvSpPr>
        <p:spPr>
          <a:xfrm>
            <a:off x="10335565" y="10269760"/>
            <a:ext cx="6880698" cy="377176"/>
          </a:xfrm>
          <a:prstGeom prst="roundRect">
            <a:avLst/>
          </a:prstGeom>
          <a:solidFill>
            <a:srgbClr val="E20000"/>
          </a:solidFill>
          <a:ln>
            <a:solidFill>
              <a:schemeClr val="bg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100" b="1" dirty="0"/>
              <a:t>1.3.2	</a:t>
            </a:r>
            <a:r>
              <a:rPr lang="en-US" sz="1100" b="1"/>
              <a:t>Codes, Regulatory and Best Practices Gaps (or… “Gaps in Codes, Regulatory and Best Practices”?) </a:t>
            </a:r>
            <a:endParaRPr lang="en-US" sz="1100" b="1" dirty="0"/>
          </a:p>
        </p:txBody>
      </p:sp>
      <p:sp>
        <p:nvSpPr>
          <p:cNvPr id="208" name="Rectangle: Rounded Corners 207">
            <a:hlinkClick r:id="" action="ppaction://noaction"/>
            <a:extLst>
              <a:ext uri="{FF2B5EF4-FFF2-40B4-BE49-F238E27FC236}">
                <a16:creationId xmlns:a16="http://schemas.microsoft.com/office/drawing/2014/main" id="{1F194133-D5DE-81E0-EABD-41644494683E}"/>
              </a:ext>
            </a:extLst>
          </p:cNvPr>
          <p:cNvSpPr/>
          <p:nvPr/>
        </p:nvSpPr>
        <p:spPr>
          <a:xfrm>
            <a:off x="9729123" y="12938592"/>
            <a:ext cx="7508754" cy="356668"/>
          </a:xfrm>
          <a:prstGeom prst="roundRect">
            <a:avLst/>
          </a:prstGeom>
          <a:solidFill>
            <a:srgbClr val="99FF99"/>
          </a:solidFill>
          <a:ln>
            <a:solidFill>
              <a:schemeClr val="bg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100" b="1">
                <a:solidFill>
                  <a:schemeClr val="tx1"/>
                </a:solidFill>
              </a:rPr>
              <a:t>3.1 Understanding the evacuation timeline</a:t>
            </a:r>
            <a:endParaRPr lang="en-US" sz="1100" b="1" dirty="0">
              <a:solidFill>
                <a:schemeClr val="tx1"/>
              </a:solidFill>
            </a:endParaRPr>
          </a:p>
        </p:txBody>
      </p:sp>
      <p:sp>
        <p:nvSpPr>
          <p:cNvPr id="209" name="Rectangle: Rounded Corners 208">
            <a:hlinkClick r:id="" action="ppaction://noaction"/>
            <a:extLst>
              <a:ext uri="{FF2B5EF4-FFF2-40B4-BE49-F238E27FC236}">
                <a16:creationId xmlns:a16="http://schemas.microsoft.com/office/drawing/2014/main" id="{3995003A-AE2D-6056-D138-00E6DE5DAD27}"/>
              </a:ext>
            </a:extLst>
          </p:cNvPr>
          <p:cNvSpPr/>
          <p:nvPr/>
        </p:nvSpPr>
        <p:spPr>
          <a:xfrm>
            <a:off x="9729123" y="13347598"/>
            <a:ext cx="7508754" cy="356668"/>
          </a:xfrm>
          <a:prstGeom prst="roundRect">
            <a:avLst/>
          </a:prstGeom>
          <a:solidFill>
            <a:srgbClr val="99FF99"/>
          </a:solidFill>
          <a:ln>
            <a:solidFill>
              <a:schemeClr val="bg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100" b="1">
                <a:solidFill>
                  <a:schemeClr val="tx1"/>
                </a:solidFill>
              </a:rPr>
              <a:t>3.2 Determining the two evacuation scenarios</a:t>
            </a:r>
            <a:endParaRPr lang="en-US" sz="1100" b="1" dirty="0">
              <a:solidFill>
                <a:schemeClr val="tx1"/>
              </a:solidFill>
            </a:endParaRPr>
          </a:p>
        </p:txBody>
      </p:sp>
      <p:sp>
        <p:nvSpPr>
          <p:cNvPr id="210" name="Rectangle: Rounded Corners 209">
            <a:hlinkClick r:id="" action="ppaction://noaction"/>
            <a:extLst>
              <a:ext uri="{FF2B5EF4-FFF2-40B4-BE49-F238E27FC236}">
                <a16:creationId xmlns:a16="http://schemas.microsoft.com/office/drawing/2014/main" id="{6FD46AC9-E6C7-4D1F-B864-A5E3E5534D39}"/>
              </a:ext>
            </a:extLst>
          </p:cNvPr>
          <p:cNvSpPr/>
          <p:nvPr/>
        </p:nvSpPr>
        <p:spPr>
          <a:xfrm>
            <a:off x="9729123" y="13756606"/>
            <a:ext cx="7508754" cy="356668"/>
          </a:xfrm>
          <a:prstGeom prst="roundRect">
            <a:avLst/>
          </a:prstGeom>
          <a:solidFill>
            <a:srgbClr val="99FF99"/>
          </a:solidFill>
          <a:ln>
            <a:solidFill>
              <a:schemeClr val="bg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100" b="1">
                <a:solidFill>
                  <a:schemeClr val="tx1"/>
                </a:solidFill>
              </a:rPr>
              <a:t>3.3 A coupled fire-evacuation system</a:t>
            </a:r>
            <a:endParaRPr lang="en-US" sz="1100" b="1" dirty="0">
              <a:solidFill>
                <a:schemeClr val="tx1"/>
              </a:solidFill>
            </a:endParaRPr>
          </a:p>
        </p:txBody>
      </p:sp>
      <p:sp>
        <p:nvSpPr>
          <p:cNvPr id="211" name="Rectangle: Rounded Corners 210">
            <a:hlinkClick r:id="" action="ppaction://noaction"/>
            <a:extLst>
              <a:ext uri="{FF2B5EF4-FFF2-40B4-BE49-F238E27FC236}">
                <a16:creationId xmlns:a16="http://schemas.microsoft.com/office/drawing/2014/main" id="{AA4D99D0-FEFA-BEFE-EC9C-5DC03FF7DC86}"/>
              </a:ext>
            </a:extLst>
          </p:cNvPr>
          <p:cNvSpPr/>
          <p:nvPr/>
        </p:nvSpPr>
        <p:spPr>
          <a:xfrm>
            <a:off x="9729123" y="14165612"/>
            <a:ext cx="7508754" cy="356668"/>
          </a:xfrm>
          <a:prstGeom prst="roundRect">
            <a:avLst/>
          </a:prstGeom>
          <a:solidFill>
            <a:srgbClr val="99FF99"/>
          </a:solidFill>
          <a:ln>
            <a:solidFill>
              <a:schemeClr val="bg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100" b="1">
                <a:solidFill>
                  <a:schemeClr val="tx1"/>
                </a:solidFill>
              </a:rPr>
              <a:t>3.4 Determining decision points</a:t>
            </a:r>
            <a:endParaRPr lang="en-US" sz="1100" b="1" dirty="0">
              <a:solidFill>
                <a:schemeClr val="tx1"/>
              </a:solidFill>
            </a:endParaRPr>
          </a:p>
        </p:txBody>
      </p:sp>
      <p:sp>
        <p:nvSpPr>
          <p:cNvPr id="212" name="Rectangle: Rounded Corners 211">
            <a:hlinkClick r:id="" action="ppaction://noaction"/>
            <a:extLst>
              <a:ext uri="{FF2B5EF4-FFF2-40B4-BE49-F238E27FC236}">
                <a16:creationId xmlns:a16="http://schemas.microsoft.com/office/drawing/2014/main" id="{98D71981-9B4C-D8A1-9A72-54D59727A9CD}"/>
              </a:ext>
            </a:extLst>
          </p:cNvPr>
          <p:cNvSpPr/>
          <p:nvPr/>
        </p:nvSpPr>
        <p:spPr>
          <a:xfrm>
            <a:off x="9729123" y="14574620"/>
            <a:ext cx="7508754" cy="356668"/>
          </a:xfrm>
          <a:prstGeom prst="roundRect">
            <a:avLst/>
          </a:prstGeom>
          <a:solidFill>
            <a:srgbClr val="99FF99"/>
          </a:solidFill>
          <a:ln>
            <a:solidFill>
              <a:schemeClr val="bg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100" b="1">
                <a:solidFill>
                  <a:schemeClr val="tx1"/>
                </a:solidFill>
              </a:rPr>
              <a:t>3.5 Relationship between ignition location and impact to community</a:t>
            </a:r>
            <a:endParaRPr lang="en-US" sz="1100" b="1" dirty="0">
              <a:solidFill>
                <a:schemeClr val="tx1"/>
              </a:solidFill>
            </a:endParaRPr>
          </a:p>
        </p:txBody>
      </p:sp>
      <p:sp>
        <p:nvSpPr>
          <p:cNvPr id="213" name="Rectangle: Rounded Corners 212">
            <a:hlinkClick r:id="" action="ppaction://noaction"/>
            <a:extLst>
              <a:ext uri="{FF2B5EF4-FFF2-40B4-BE49-F238E27FC236}">
                <a16:creationId xmlns:a16="http://schemas.microsoft.com/office/drawing/2014/main" id="{EC89E9B0-197A-1454-FA20-D19B1C4994D2}"/>
              </a:ext>
            </a:extLst>
          </p:cNvPr>
          <p:cNvSpPr/>
          <p:nvPr/>
        </p:nvSpPr>
        <p:spPr>
          <a:xfrm>
            <a:off x="9729123" y="14983626"/>
            <a:ext cx="7508754" cy="356668"/>
          </a:xfrm>
          <a:prstGeom prst="roundRect">
            <a:avLst/>
          </a:prstGeom>
          <a:solidFill>
            <a:srgbClr val="99FF99"/>
          </a:solidFill>
          <a:ln>
            <a:solidFill>
              <a:schemeClr val="bg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100" b="1">
                <a:solidFill>
                  <a:schemeClr val="tx1"/>
                </a:solidFill>
              </a:rPr>
              <a:t>3.6 The evacuation triangle</a:t>
            </a:r>
            <a:endParaRPr lang="en-US" sz="1100" b="1" dirty="0">
              <a:solidFill>
                <a:schemeClr val="tx1"/>
              </a:solidFill>
            </a:endParaRPr>
          </a:p>
        </p:txBody>
      </p:sp>
      <p:sp>
        <p:nvSpPr>
          <p:cNvPr id="214" name="Rectangle: Rounded Corners 213">
            <a:hlinkClick r:id="" action="ppaction://noaction"/>
            <a:extLst>
              <a:ext uri="{FF2B5EF4-FFF2-40B4-BE49-F238E27FC236}">
                <a16:creationId xmlns:a16="http://schemas.microsoft.com/office/drawing/2014/main" id="{0637F6F6-7B65-953E-21F5-2061712CC58E}"/>
              </a:ext>
            </a:extLst>
          </p:cNvPr>
          <p:cNvSpPr/>
          <p:nvPr/>
        </p:nvSpPr>
        <p:spPr>
          <a:xfrm>
            <a:off x="9729123" y="15921180"/>
            <a:ext cx="7508754" cy="356668"/>
          </a:xfrm>
          <a:prstGeom prst="roundRect">
            <a:avLst/>
          </a:prstGeom>
          <a:solidFill>
            <a:schemeClr val="bg1">
              <a:lumMod val="75000"/>
            </a:schemeClr>
          </a:solidFill>
          <a:ln>
            <a:solidFill>
              <a:schemeClr val="bg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100" b="1" dirty="0">
                <a:solidFill>
                  <a:schemeClr val="tx1"/>
                </a:solidFill>
              </a:rPr>
              <a:t>4.1</a:t>
            </a:r>
            <a:r>
              <a:rPr lang="en-US" sz="1100" b="1">
                <a:solidFill>
                  <a:schemeClr val="tx1"/>
                </a:solidFill>
              </a:rPr>
              <a:t>	Pick your neighborhood type</a:t>
            </a:r>
            <a:endParaRPr lang="en-US" sz="1100" b="1" dirty="0">
              <a:solidFill>
                <a:schemeClr val="tx1"/>
              </a:solidFill>
            </a:endParaRPr>
          </a:p>
        </p:txBody>
      </p:sp>
      <p:sp>
        <p:nvSpPr>
          <p:cNvPr id="218" name="Rectangle: Rounded Corners 217">
            <a:hlinkClick r:id="" action="ppaction://noaction"/>
            <a:extLst>
              <a:ext uri="{FF2B5EF4-FFF2-40B4-BE49-F238E27FC236}">
                <a16:creationId xmlns:a16="http://schemas.microsoft.com/office/drawing/2014/main" id="{5B1847A3-D2E1-7F13-9C27-74B46F0BEB22}"/>
              </a:ext>
            </a:extLst>
          </p:cNvPr>
          <p:cNvSpPr/>
          <p:nvPr/>
        </p:nvSpPr>
        <p:spPr>
          <a:xfrm>
            <a:off x="9729123" y="16348098"/>
            <a:ext cx="7508754" cy="356668"/>
          </a:xfrm>
          <a:prstGeom prst="roundRect">
            <a:avLst/>
          </a:prstGeom>
          <a:solidFill>
            <a:schemeClr val="bg1">
              <a:lumMod val="75000"/>
            </a:schemeClr>
          </a:solidFill>
          <a:ln>
            <a:solidFill>
              <a:schemeClr val="bg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100" b="1" dirty="0">
                <a:solidFill>
                  <a:schemeClr val="tx1"/>
                </a:solidFill>
              </a:rPr>
              <a:t>4.2</a:t>
            </a:r>
            <a:r>
              <a:rPr lang="en-US" sz="1100" b="1">
                <a:solidFill>
                  <a:schemeClr val="tx1"/>
                </a:solidFill>
              </a:rPr>
              <a:t>	Learn about fire hazards and solutions in your neighborhood type</a:t>
            </a:r>
            <a:endParaRPr lang="en-US" sz="1100" b="1" dirty="0">
              <a:solidFill>
                <a:schemeClr val="tx1"/>
              </a:solidFill>
            </a:endParaRPr>
          </a:p>
        </p:txBody>
      </p:sp>
      <p:sp>
        <p:nvSpPr>
          <p:cNvPr id="219" name="Rectangle: Rounded Corners 218">
            <a:hlinkClick r:id="" action="ppaction://noaction"/>
            <a:extLst>
              <a:ext uri="{FF2B5EF4-FFF2-40B4-BE49-F238E27FC236}">
                <a16:creationId xmlns:a16="http://schemas.microsoft.com/office/drawing/2014/main" id="{A2822215-9EC2-DE79-C8DA-A4E462AEBCB8}"/>
              </a:ext>
            </a:extLst>
          </p:cNvPr>
          <p:cNvSpPr/>
          <p:nvPr/>
        </p:nvSpPr>
        <p:spPr>
          <a:xfrm>
            <a:off x="9729123" y="16775016"/>
            <a:ext cx="7508754" cy="356668"/>
          </a:xfrm>
          <a:prstGeom prst="roundRect">
            <a:avLst/>
          </a:prstGeom>
          <a:solidFill>
            <a:schemeClr val="bg1">
              <a:lumMod val="75000"/>
            </a:schemeClr>
          </a:solidFill>
          <a:ln>
            <a:solidFill>
              <a:schemeClr val="bg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100" b="1" dirty="0">
                <a:solidFill>
                  <a:schemeClr val="tx1"/>
                </a:solidFill>
              </a:rPr>
              <a:t>4.3</a:t>
            </a:r>
            <a:r>
              <a:rPr lang="en-US" sz="1100" b="1">
                <a:solidFill>
                  <a:schemeClr val="tx1"/>
                </a:solidFill>
              </a:rPr>
              <a:t>	Example of fire hazards and solutions for a house in the neighborhood</a:t>
            </a:r>
            <a:endParaRPr lang="en-US" sz="1100" b="1" dirty="0">
              <a:solidFill>
                <a:schemeClr val="tx1"/>
              </a:solidFill>
            </a:endParaRPr>
          </a:p>
        </p:txBody>
      </p:sp>
      <p:sp>
        <p:nvSpPr>
          <p:cNvPr id="249" name="Title 248">
            <a:extLst>
              <a:ext uri="{FF2B5EF4-FFF2-40B4-BE49-F238E27FC236}">
                <a16:creationId xmlns:a16="http://schemas.microsoft.com/office/drawing/2014/main" id="{59CE9147-A4BC-2FFB-8F4B-FCB3B79515FB}"/>
              </a:ext>
            </a:extLst>
          </p:cNvPr>
          <p:cNvSpPr>
            <a:spLocks noGrp="1"/>
          </p:cNvSpPr>
          <p:nvPr>
            <p:ph type="title"/>
          </p:nvPr>
        </p:nvSpPr>
        <p:spPr/>
        <p:txBody>
          <a:bodyPr>
            <a:normAutofit fontScale="90000"/>
          </a:bodyPr>
          <a:lstStyle/>
          <a:p>
            <a:r>
              <a:rPr lang="en-US"/>
              <a:t>HMM-N Home</a:t>
            </a:r>
            <a:endParaRPr lang="en-US" dirty="0"/>
          </a:p>
        </p:txBody>
      </p:sp>
      <p:sp>
        <p:nvSpPr>
          <p:cNvPr id="2" name="Rectangle: Rounded Corners 1">
            <a:hlinkClick r:id="rId3" action="ppaction://hlinksldjump"/>
            <a:extLst>
              <a:ext uri="{FF2B5EF4-FFF2-40B4-BE49-F238E27FC236}">
                <a16:creationId xmlns:a16="http://schemas.microsoft.com/office/drawing/2014/main" id="{7A29DE79-9780-0262-B169-412DD06238D6}"/>
              </a:ext>
            </a:extLst>
          </p:cNvPr>
          <p:cNvSpPr/>
          <p:nvPr/>
        </p:nvSpPr>
        <p:spPr>
          <a:xfrm>
            <a:off x="5116286" y="2177148"/>
            <a:ext cx="13338628" cy="4922990"/>
          </a:xfrm>
          <a:prstGeom prst="roundRect">
            <a:avLst>
              <a:gd name="adj" fmla="val 7380"/>
            </a:avLst>
          </a:prstGeom>
          <a:solidFill>
            <a:srgbClr val="FFCCFF"/>
          </a:solidFill>
          <a:ln>
            <a:solidFill>
              <a:schemeClr val="bg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200" b="1" i="1" dirty="0">
                <a:solidFill>
                  <a:srgbClr val="002060"/>
                </a:solidFill>
              </a:rPr>
              <a:t>HOW TO USE THIS WEBSITE/TOOL</a:t>
            </a:r>
          </a:p>
          <a:p>
            <a:r>
              <a:rPr lang="en-US" sz="1200" dirty="0">
                <a:solidFill>
                  <a:schemeClr val="tx1"/>
                </a:solidFill>
              </a:rPr>
              <a:t>This website is designed as an education tool to allow homeowners to work together to enhance the ignition resistance of their neighborhoods. As you will learn when the Hazard Mitigation Methodology (HMM) is outlined, it is critical for residents to work together to address the fire problem collectively, across parcel boundaries. This is essential as fire does not care or respect property boundaries.</a:t>
            </a:r>
          </a:p>
          <a:p>
            <a:endParaRPr lang="en-US" sz="1200" dirty="0">
              <a:solidFill>
                <a:schemeClr val="tx1"/>
              </a:solidFill>
            </a:endParaRPr>
          </a:p>
          <a:p>
            <a:r>
              <a:rPr lang="en-US" sz="1200" dirty="0">
                <a:solidFill>
                  <a:schemeClr val="tx1"/>
                </a:solidFill>
              </a:rPr>
              <a:t>This web-based tool is intended for residents and homeowners.  However, decision-makers can also use this information to prepare their community against fire.  There are six distinct modules. It will take a total of approximately four hours to go through all the modules.  While this is a significant time investment, you do not have to go though all the models in one go.</a:t>
            </a:r>
          </a:p>
          <a:p>
            <a:endParaRPr lang="en-US" sz="1200" dirty="0">
              <a:solidFill>
                <a:schemeClr val="tx1"/>
              </a:solidFill>
            </a:endParaRPr>
          </a:p>
          <a:p>
            <a:pPr marL="171450" indent="-171450">
              <a:buFont typeface="Arial" panose="020B0604020202020204" pitchFamily="34" charset="0"/>
              <a:buChar char="•"/>
            </a:pPr>
            <a:r>
              <a:rPr lang="en-US" sz="1200" dirty="0">
                <a:solidFill>
                  <a:schemeClr val="tx1"/>
                </a:solidFill>
              </a:rPr>
              <a:t>In </a:t>
            </a:r>
            <a:r>
              <a:rPr lang="en-US" sz="1200" b="1" u="sng" dirty="0">
                <a:solidFill>
                  <a:schemeClr val="tx1"/>
                </a:solidFill>
              </a:rPr>
              <a:t>Module 1</a:t>
            </a:r>
            <a:r>
              <a:rPr lang="en-US" sz="1200" dirty="0">
                <a:solidFill>
                  <a:schemeClr val="tx1"/>
                </a:solidFill>
              </a:rPr>
              <a:t>, you will learn:</a:t>
            </a:r>
          </a:p>
          <a:p>
            <a:pPr marL="628650" lvl="1" indent="-171450">
              <a:buFont typeface="Arial" panose="020B0604020202020204" pitchFamily="34" charset="0"/>
              <a:buChar char="•"/>
            </a:pPr>
            <a:r>
              <a:rPr lang="en-US" sz="1200" dirty="0">
                <a:solidFill>
                  <a:schemeClr val="tx1"/>
                </a:solidFill>
              </a:rPr>
              <a:t>How fire spreads in the Wildland Urban Interface (WUI)</a:t>
            </a:r>
          </a:p>
          <a:p>
            <a:pPr marL="628650" lvl="1" indent="-171450">
              <a:buFont typeface="Arial" panose="020B0604020202020204" pitchFamily="34" charset="0"/>
              <a:buChar char="•"/>
            </a:pPr>
            <a:r>
              <a:rPr lang="en-US" sz="1200" dirty="0">
                <a:solidFill>
                  <a:schemeClr val="tx1"/>
                </a:solidFill>
              </a:rPr>
              <a:t>Why WUI fires are different from other disasters and what this means for preparing your community</a:t>
            </a:r>
          </a:p>
          <a:p>
            <a:pPr marL="628650" lvl="1" indent="-171450">
              <a:buFont typeface="Arial" panose="020B0604020202020204" pitchFamily="34" charset="0"/>
              <a:buChar char="•"/>
            </a:pPr>
            <a:r>
              <a:rPr lang="en-US" sz="1200" dirty="0">
                <a:solidFill>
                  <a:schemeClr val="tx1"/>
                </a:solidFill>
              </a:rPr>
              <a:t>Why homes ignite</a:t>
            </a:r>
          </a:p>
          <a:p>
            <a:pPr marL="628650" lvl="1" indent="-171450">
              <a:buFont typeface="Arial" panose="020B0604020202020204" pitchFamily="34" charset="0"/>
              <a:buChar char="•"/>
            </a:pPr>
            <a:r>
              <a:rPr lang="en-US" sz="1200" dirty="0">
                <a:solidFill>
                  <a:schemeClr val="tx1"/>
                </a:solidFill>
              </a:rPr>
              <a:t>Limitations of Codes and Standards</a:t>
            </a:r>
          </a:p>
          <a:p>
            <a:endParaRPr lang="en-US" sz="1200" dirty="0">
              <a:solidFill>
                <a:schemeClr val="tx1"/>
              </a:solidFill>
            </a:endParaRPr>
          </a:p>
          <a:p>
            <a:pPr marL="171450" indent="-171450">
              <a:buFont typeface="Arial" panose="020B0604020202020204" pitchFamily="34" charset="0"/>
              <a:buChar char="•"/>
            </a:pPr>
            <a:r>
              <a:rPr lang="en-US" sz="1200" b="1" u="sng" dirty="0">
                <a:solidFill>
                  <a:schemeClr val="tx1"/>
                </a:solidFill>
              </a:rPr>
              <a:t>Module 2</a:t>
            </a:r>
            <a:r>
              <a:rPr lang="en-US" sz="1200" dirty="0">
                <a:solidFill>
                  <a:schemeClr val="tx1"/>
                </a:solidFill>
              </a:rPr>
              <a:t> and </a:t>
            </a:r>
            <a:r>
              <a:rPr lang="en-US" sz="1200" b="1" u="sng" dirty="0">
                <a:solidFill>
                  <a:schemeClr val="tx1"/>
                </a:solidFill>
              </a:rPr>
              <a:t>Module 3</a:t>
            </a:r>
            <a:r>
              <a:rPr lang="en-US" sz="1200" dirty="0">
                <a:solidFill>
                  <a:schemeClr val="tx1"/>
                </a:solidFill>
              </a:rPr>
              <a:t> offer a new way to help you think about house survivability, and also introduce the Hazard Mitigation Methodology (HMM).  HMM is a comprehensive approach to community, parcel and structure hardening that is exposure-based, not parcel-based.  HMM is fundamentally different from most other mitigation approaches.</a:t>
            </a:r>
          </a:p>
          <a:p>
            <a:endParaRPr lang="en-US" sz="1200" dirty="0">
              <a:solidFill>
                <a:schemeClr val="tx1"/>
              </a:solidFill>
            </a:endParaRPr>
          </a:p>
          <a:p>
            <a:pPr marL="171450" indent="-171450">
              <a:buFont typeface="Arial" panose="020B0604020202020204" pitchFamily="34" charset="0"/>
              <a:buChar char="•"/>
            </a:pPr>
            <a:r>
              <a:rPr lang="en-US" sz="1200" b="1" u="sng" dirty="0">
                <a:solidFill>
                  <a:schemeClr val="tx1"/>
                </a:solidFill>
              </a:rPr>
              <a:t>Module 4</a:t>
            </a:r>
            <a:r>
              <a:rPr lang="en-US" sz="1200" dirty="0">
                <a:solidFill>
                  <a:schemeClr val="tx1"/>
                </a:solidFill>
              </a:rPr>
              <a:t> contains instructions on how to use the NIST Virtual Wildland Urban Interface (WUI) Community in Module 5.  This will take about </a:t>
            </a:r>
            <a:r>
              <a:rPr lang="en-US" sz="1200" dirty="0">
                <a:solidFill>
                  <a:schemeClr val="tx1"/>
                </a:solidFill>
                <a:highlight>
                  <a:srgbClr val="FFFF00"/>
                </a:highlight>
              </a:rPr>
              <a:t>xx</a:t>
            </a:r>
            <a:r>
              <a:rPr lang="en-US" sz="1200" dirty="0">
                <a:solidFill>
                  <a:schemeClr val="tx1"/>
                </a:solidFill>
              </a:rPr>
              <a:t> minutes to go though.  </a:t>
            </a:r>
          </a:p>
          <a:p>
            <a:pPr marL="171450" indent="-171450">
              <a:buFont typeface="Arial" panose="020B0604020202020204" pitchFamily="34" charset="0"/>
              <a:buChar char="•"/>
            </a:pPr>
            <a:endParaRPr lang="en-US" sz="1200" dirty="0">
              <a:solidFill>
                <a:schemeClr val="tx1"/>
              </a:solidFill>
            </a:endParaRPr>
          </a:p>
          <a:p>
            <a:pPr marL="171450" indent="-171450">
              <a:buFont typeface="Arial" panose="020B0604020202020204" pitchFamily="34" charset="0"/>
              <a:buChar char="•"/>
            </a:pPr>
            <a:r>
              <a:rPr lang="en-US" sz="1200" b="1" u="sng" dirty="0">
                <a:solidFill>
                  <a:schemeClr val="tx1"/>
                </a:solidFill>
              </a:rPr>
              <a:t>Module 5</a:t>
            </a:r>
            <a:r>
              <a:rPr lang="en-US" sz="1200" dirty="0">
                <a:solidFill>
                  <a:schemeClr val="tx1"/>
                </a:solidFill>
              </a:rPr>
              <a:t> Contains the interactive NIST Virtual WUI Community (Module 4).  In this module you will learn about HMM and see how it can apply to your neighborhood, parcel and home.</a:t>
            </a:r>
          </a:p>
          <a:p>
            <a:pPr marL="171450" indent="-171450">
              <a:buFont typeface="Arial" panose="020B0604020202020204" pitchFamily="34" charset="0"/>
              <a:buChar char="•"/>
            </a:pPr>
            <a:endParaRPr lang="en-US" sz="1200" dirty="0">
              <a:solidFill>
                <a:schemeClr val="tx1"/>
              </a:solidFill>
            </a:endParaRPr>
          </a:p>
          <a:p>
            <a:pPr marL="171450" indent="-171450">
              <a:buFont typeface="Arial" panose="020B0604020202020204" pitchFamily="34" charset="0"/>
              <a:buChar char="•"/>
            </a:pPr>
            <a:r>
              <a:rPr lang="en-US" sz="1200" b="1" u="sng" dirty="0">
                <a:solidFill>
                  <a:schemeClr val="tx1"/>
                </a:solidFill>
              </a:rPr>
              <a:t>Module 6</a:t>
            </a:r>
            <a:r>
              <a:rPr lang="en-US" sz="1200" dirty="0">
                <a:solidFill>
                  <a:schemeClr val="tx1"/>
                </a:solidFill>
              </a:rPr>
              <a:t> describes the steps you and your neighbors need to follow to implement HMM.  This will take about </a:t>
            </a:r>
            <a:r>
              <a:rPr lang="en-US" sz="1200" dirty="0">
                <a:solidFill>
                  <a:schemeClr val="tx1"/>
                </a:solidFill>
                <a:highlight>
                  <a:srgbClr val="FFFF00"/>
                </a:highlight>
              </a:rPr>
              <a:t>xx</a:t>
            </a:r>
            <a:r>
              <a:rPr lang="en-US" sz="1200" dirty="0">
                <a:solidFill>
                  <a:schemeClr val="tx1"/>
                </a:solidFill>
              </a:rPr>
              <a:t> minutes to go though.  </a:t>
            </a:r>
          </a:p>
          <a:p>
            <a:pPr marL="171450" indent="-171450">
              <a:buFont typeface="Arial" panose="020B0604020202020204" pitchFamily="34" charset="0"/>
              <a:buChar char="•"/>
            </a:pPr>
            <a:endParaRPr lang="en-US" sz="1200" dirty="0">
              <a:solidFill>
                <a:schemeClr val="tx1"/>
              </a:solidFill>
            </a:endParaRPr>
          </a:p>
          <a:p>
            <a:pPr marL="171450" indent="-171450">
              <a:buFont typeface="Arial" panose="020B0604020202020204" pitchFamily="34" charset="0"/>
              <a:buChar char="•"/>
            </a:pPr>
            <a:r>
              <a:rPr lang="en-US" sz="1200" b="1" u="sng" dirty="0">
                <a:solidFill>
                  <a:schemeClr val="tx1"/>
                </a:solidFill>
              </a:rPr>
              <a:t>Module 7</a:t>
            </a:r>
            <a:r>
              <a:rPr lang="en-US" sz="1200" dirty="0">
                <a:solidFill>
                  <a:schemeClr val="tx1"/>
                </a:solidFill>
              </a:rPr>
              <a:t> has the tools, in the form of checklists and other materials to help you and your neighbors work together to implement HMM in your neighborhood.  A glossary is also included here to help with definitions of terms commonly used in the Wildland Urban Interface (WUI ) and HMM.</a:t>
            </a:r>
          </a:p>
        </p:txBody>
      </p:sp>
      <p:sp>
        <p:nvSpPr>
          <p:cNvPr id="9" name="Rectangle: Rounded Corners 8">
            <a:hlinkClick r:id="" action="ppaction://noaction"/>
            <a:extLst>
              <a:ext uri="{FF2B5EF4-FFF2-40B4-BE49-F238E27FC236}">
                <a16:creationId xmlns:a16="http://schemas.microsoft.com/office/drawing/2014/main" id="{2E72B0F3-4867-9FCA-E0A8-39BED8DFEAE3}"/>
              </a:ext>
            </a:extLst>
          </p:cNvPr>
          <p:cNvSpPr/>
          <p:nvPr/>
        </p:nvSpPr>
        <p:spPr>
          <a:xfrm>
            <a:off x="10335563" y="11569144"/>
            <a:ext cx="6902314" cy="356668"/>
          </a:xfrm>
          <a:prstGeom prst="roundRect">
            <a:avLst/>
          </a:prstGeom>
          <a:solidFill>
            <a:srgbClr val="99FF99"/>
          </a:solidFill>
          <a:ln>
            <a:solidFill>
              <a:schemeClr val="bg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100" b="1">
                <a:solidFill>
                  <a:schemeClr val="tx1"/>
                </a:solidFill>
              </a:rPr>
              <a:t>2.1.1 	Breaking Flame-Spread Pathways</a:t>
            </a:r>
            <a:endParaRPr lang="en-US" sz="1100" b="1" dirty="0">
              <a:solidFill>
                <a:schemeClr val="tx1"/>
              </a:solidFill>
            </a:endParaRPr>
          </a:p>
        </p:txBody>
      </p:sp>
      <p:sp>
        <p:nvSpPr>
          <p:cNvPr id="3" name="Rectangle: Rounded Corners 2">
            <a:hlinkClick r:id="" action="ppaction://noaction"/>
            <a:extLst>
              <a:ext uri="{FF2B5EF4-FFF2-40B4-BE49-F238E27FC236}">
                <a16:creationId xmlns:a16="http://schemas.microsoft.com/office/drawing/2014/main" id="{51C21EC2-D202-515F-A051-917C2B377F75}"/>
              </a:ext>
            </a:extLst>
          </p:cNvPr>
          <p:cNvSpPr/>
          <p:nvPr/>
        </p:nvSpPr>
        <p:spPr>
          <a:xfrm>
            <a:off x="9106013" y="18405134"/>
            <a:ext cx="8131866" cy="356668"/>
          </a:xfrm>
          <a:prstGeom prst="roundRect">
            <a:avLst/>
          </a:prstGeom>
          <a:solidFill>
            <a:schemeClr val="bg1">
              <a:lumMod val="95000"/>
            </a:schemeClr>
          </a:solidFill>
          <a:ln>
            <a:solidFill>
              <a:schemeClr val="bg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100" b="1" dirty="0">
                <a:solidFill>
                  <a:schemeClr val="tx1"/>
                </a:solidFill>
              </a:rPr>
              <a:t>6.0</a:t>
            </a:r>
            <a:r>
              <a:rPr lang="en-US" sz="1100" b="1">
                <a:solidFill>
                  <a:schemeClr val="tx1"/>
                </a:solidFill>
              </a:rPr>
              <a:t>	How to Implement HMM in your Neighborhood / or / Tools to Implement HMM in your Neighborhood</a:t>
            </a:r>
            <a:endParaRPr lang="en-US" sz="1100" b="1" dirty="0">
              <a:solidFill>
                <a:schemeClr val="tx1"/>
              </a:solidFill>
            </a:endParaRPr>
          </a:p>
        </p:txBody>
      </p:sp>
      <p:sp>
        <p:nvSpPr>
          <p:cNvPr id="4" name="Rectangle: Rounded Corners 3">
            <a:hlinkClick r:id="" action="ppaction://noaction"/>
            <a:extLst>
              <a:ext uri="{FF2B5EF4-FFF2-40B4-BE49-F238E27FC236}">
                <a16:creationId xmlns:a16="http://schemas.microsoft.com/office/drawing/2014/main" id="{CE7DB2E5-2DDD-026E-1664-EE2B5869A883}"/>
              </a:ext>
            </a:extLst>
          </p:cNvPr>
          <p:cNvSpPr/>
          <p:nvPr/>
        </p:nvSpPr>
        <p:spPr>
          <a:xfrm>
            <a:off x="9729123" y="18814140"/>
            <a:ext cx="7508754" cy="356668"/>
          </a:xfrm>
          <a:prstGeom prst="roundRect">
            <a:avLst/>
          </a:prstGeom>
          <a:solidFill>
            <a:schemeClr val="bg1">
              <a:lumMod val="95000"/>
            </a:schemeClr>
          </a:solidFill>
          <a:ln>
            <a:solidFill>
              <a:schemeClr val="bg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100" b="1" dirty="0">
                <a:solidFill>
                  <a:schemeClr val="tx1"/>
                </a:solidFill>
              </a:rPr>
              <a:t>6.1</a:t>
            </a:r>
            <a:r>
              <a:rPr lang="en-US" sz="1100" b="1">
                <a:solidFill>
                  <a:schemeClr val="tx1"/>
                </a:solidFill>
              </a:rPr>
              <a:t>	How to get started and what you will need</a:t>
            </a:r>
            <a:endParaRPr lang="en-US" sz="1100" b="1" dirty="0">
              <a:solidFill>
                <a:schemeClr val="tx1"/>
              </a:solidFill>
            </a:endParaRPr>
          </a:p>
        </p:txBody>
      </p:sp>
      <p:sp>
        <p:nvSpPr>
          <p:cNvPr id="5" name="Rectangle: Rounded Corners 4">
            <a:hlinkClick r:id="" action="ppaction://noaction"/>
            <a:extLst>
              <a:ext uri="{FF2B5EF4-FFF2-40B4-BE49-F238E27FC236}">
                <a16:creationId xmlns:a16="http://schemas.microsoft.com/office/drawing/2014/main" id="{5F66EBB2-8494-9498-A4CE-B52B33C31A7C}"/>
              </a:ext>
            </a:extLst>
          </p:cNvPr>
          <p:cNvSpPr/>
          <p:nvPr/>
        </p:nvSpPr>
        <p:spPr>
          <a:xfrm>
            <a:off x="9729123" y="21366308"/>
            <a:ext cx="7508754" cy="356668"/>
          </a:xfrm>
          <a:prstGeom prst="roundRect">
            <a:avLst/>
          </a:prstGeom>
          <a:solidFill>
            <a:schemeClr val="bg1">
              <a:lumMod val="95000"/>
            </a:schemeClr>
          </a:solidFill>
          <a:ln>
            <a:solidFill>
              <a:schemeClr val="bg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100" b="1" dirty="0">
                <a:solidFill>
                  <a:schemeClr val="tx1"/>
                </a:solidFill>
              </a:rPr>
              <a:t>6.2</a:t>
            </a:r>
            <a:r>
              <a:rPr lang="en-US" sz="1100" b="1">
                <a:solidFill>
                  <a:schemeClr val="tx1"/>
                </a:solidFill>
              </a:rPr>
              <a:t>	HMM Implementation Fact Sheet, Checklists, and Drawings</a:t>
            </a:r>
            <a:endParaRPr lang="en-US" sz="1100" b="1" dirty="0">
              <a:solidFill>
                <a:schemeClr val="tx1"/>
              </a:solidFill>
            </a:endParaRPr>
          </a:p>
        </p:txBody>
      </p:sp>
      <p:sp>
        <p:nvSpPr>
          <p:cNvPr id="6" name="Rectangle: Rounded Corners 5">
            <a:hlinkClick r:id="" action="ppaction://noaction"/>
            <a:extLst>
              <a:ext uri="{FF2B5EF4-FFF2-40B4-BE49-F238E27FC236}">
                <a16:creationId xmlns:a16="http://schemas.microsoft.com/office/drawing/2014/main" id="{9AF11988-D7A3-449B-CB02-6A0D37E3FB5D}"/>
              </a:ext>
            </a:extLst>
          </p:cNvPr>
          <p:cNvSpPr/>
          <p:nvPr/>
        </p:nvSpPr>
        <p:spPr>
          <a:xfrm>
            <a:off x="9729123" y="21775316"/>
            <a:ext cx="7508754" cy="356668"/>
          </a:xfrm>
          <a:prstGeom prst="roundRect">
            <a:avLst/>
          </a:prstGeom>
          <a:solidFill>
            <a:schemeClr val="bg1">
              <a:lumMod val="95000"/>
            </a:schemeClr>
          </a:solidFill>
          <a:ln>
            <a:solidFill>
              <a:schemeClr val="bg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100" b="1" dirty="0">
                <a:solidFill>
                  <a:schemeClr val="tx1"/>
                </a:solidFill>
              </a:rPr>
              <a:t>6.3</a:t>
            </a:r>
            <a:r>
              <a:rPr lang="en-US" sz="1100" b="1">
                <a:solidFill>
                  <a:schemeClr val="tx1"/>
                </a:solidFill>
              </a:rPr>
              <a:t>	HMM Implementation Limitations</a:t>
            </a:r>
            <a:endParaRPr lang="en-US" sz="1100" b="1" dirty="0">
              <a:solidFill>
                <a:schemeClr val="tx1"/>
              </a:solidFill>
            </a:endParaRPr>
          </a:p>
        </p:txBody>
      </p:sp>
      <p:sp>
        <p:nvSpPr>
          <p:cNvPr id="7" name="Rectangle: Rounded Corners 6">
            <a:hlinkClick r:id="" action="ppaction://noaction"/>
            <a:extLst>
              <a:ext uri="{FF2B5EF4-FFF2-40B4-BE49-F238E27FC236}">
                <a16:creationId xmlns:a16="http://schemas.microsoft.com/office/drawing/2014/main" id="{7DE58F9A-8DCD-0C8E-76D6-02EEC27655A0}"/>
              </a:ext>
            </a:extLst>
          </p:cNvPr>
          <p:cNvSpPr/>
          <p:nvPr/>
        </p:nvSpPr>
        <p:spPr>
          <a:xfrm>
            <a:off x="9729123" y="22184300"/>
            <a:ext cx="7508754" cy="356668"/>
          </a:xfrm>
          <a:prstGeom prst="roundRect">
            <a:avLst/>
          </a:prstGeom>
          <a:solidFill>
            <a:schemeClr val="bg1">
              <a:lumMod val="95000"/>
            </a:schemeClr>
          </a:solidFill>
          <a:ln>
            <a:solidFill>
              <a:schemeClr val="bg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100" b="1" dirty="0">
                <a:solidFill>
                  <a:schemeClr val="tx1"/>
                </a:solidFill>
              </a:rPr>
              <a:t>6.4</a:t>
            </a:r>
            <a:r>
              <a:rPr lang="en-US" sz="1100" b="1">
                <a:solidFill>
                  <a:schemeClr val="tx1"/>
                </a:solidFill>
              </a:rPr>
              <a:t>	HMM Implementation Costs</a:t>
            </a:r>
            <a:endParaRPr lang="en-US" sz="1100" b="1" dirty="0">
              <a:solidFill>
                <a:schemeClr val="tx1"/>
              </a:solidFill>
            </a:endParaRPr>
          </a:p>
        </p:txBody>
      </p:sp>
      <p:sp>
        <p:nvSpPr>
          <p:cNvPr id="17" name="Rectangle: Rounded Corners 16">
            <a:hlinkClick r:id="" action="ppaction://noaction"/>
            <a:extLst>
              <a:ext uri="{FF2B5EF4-FFF2-40B4-BE49-F238E27FC236}">
                <a16:creationId xmlns:a16="http://schemas.microsoft.com/office/drawing/2014/main" id="{F6AB0CD7-8F46-7170-CB3A-F25080360A98}"/>
              </a:ext>
            </a:extLst>
          </p:cNvPr>
          <p:cNvSpPr/>
          <p:nvPr/>
        </p:nvSpPr>
        <p:spPr>
          <a:xfrm>
            <a:off x="9106011" y="23146262"/>
            <a:ext cx="8131866" cy="356668"/>
          </a:xfrm>
          <a:prstGeom prst="roundRect">
            <a:avLst/>
          </a:prstGeom>
          <a:solidFill>
            <a:schemeClr val="bg1">
              <a:lumMod val="95000"/>
            </a:schemeClr>
          </a:solidFill>
          <a:ln>
            <a:solidFill>
              <a:schemeClr val="bg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100" b="1" dirty="0">
                <a:solidFill>
                  <a:schemeClr val="tx1"/>
                </a:solidFill>
              </a:rPr>
              <a:t>7.0</a:t>
            </a:r>
            <a:r>
              <a:rPr lang="en-US" sz="1100" b="1">
                <a:solidFill>
                  <a:schemeClr val="tx1"/>
                </a:solidFill>
              </a:rPr>
              <a:t>	 HMM Resources</a:t>
            </a:r>
            <a:endParaRPr lang="en-US" sz="1100" b="1" dirty="0">
              <a:solidFill>
                <a:schemeClr val="tx1"/>
              </a:solidFill>
            </a:endParaRPr>
          </a:p>
        </p:txBody>
      </p:sp>
      <p:sp>
        <p:nvSpPr>
          <p:cNvPr id="18" name="Rectangle: Rounded Corners 17">
            <a:hlinkClick r:id="" action="ppaction://noaction"/>
            <a:extLst>
              <a:ext uri="{FF2B5EF4-FFF2-40B4-BE49-F238E27FC236}">
                <a16:creationId xmlns:a16="http://schemas.microsoft.com/office/drawing/2014/main" id="{030D028D-4949-8C1B-67C9-9F998ED18981}"/>
              </a:ext>
            </a:extLst>
          </p:cNvPr>
          <p:cNvSpPr/>
          <p:nvPr/>
        </p:nvSpPr>
        <p:spPr>
          <a:xfrm>
            <a:off x="9729123" y="23973774"/>
            <a:ext cx="7508754" cy="356668"/>
          </a:xfrm>
          <a:prstGeom prst="roundRect">
            <a:avLst/>
          </a:prstGeom>
          <a:solidFill>
            <a:schemeClr val="bg1">
              <a:lumMod val="95000"/>
            </a:schemeClr>
          </a:solidFill>
          <a:ln>
            <a:solidFill>
              <a:schemeClr val="bg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100" b="1" dirty="0">
                <a:solidFill>
                  <a:schemeClr val="tx1"/>
                </a:solidFill>
              </a:rPr>
              <a:t>7.2</a:t>
            </a:r>
            <a:r>
              <a:rPr lang="en-US" sz="1100" b="1">
                <a:solidFill>
                  <a:schemeClr val="tx1"/>
                </a:solidFill>
              </a:rPr>
              <a:t>	HMM for AHJs Web-based Tool</a:t>
            </a:r>
            <a:endParaRPr lang="en-US" sz="1100" b="1" dirty="0">
              <a:solidFill>
                <a:schemeClr val="tx1"/>
              </a:solidFill>
            </a:endParaRPr>
          </a:p>
        </p:txBody>
      </p:sp>
      <p:sp>
        <p:nvSpPr>
          <p:cNvPr id="19" name="Rectangle: Rounded Corners 18">
            <a:hlinkClick r:id="" action="ppaction://noaction"/>
            <a:extLst>
              <a:ext uri="{FF2B5EF4-FFF2-40B4-BE49-F238E27FC236}">
                <a16:creationId xmlns:a16="http://schemas.microsoft.com/office/drawing/2014/main" id="{6A3795FA-9C73-67E9-3734-0A6283C8733A}"/>
              </a:ext>
            </a:extLst>
          </p:cNvPr>
          <p:cNvSpPr/>
          <p:nvPr/>
        </p:nvSpPr>
        <p:spPr>
          <a:xfrm>
            <a:off x="9729123" y="24387530"/>
            <a:ext cx="7508754" cy="356668"/>
          </a:xfrm>
          <a:prstGeom prst="roundRect">
            <a:avLst/>
          </a:prstGeom>
          <a:solidFill>
            <a:schemeClr val="bg1">
              <a:lumMod val="95000"/>
            </a:schemeClr>
          </a:solidFill>
          <a:ln>
            <a:solidFill>
              <a:schemeClr val="bg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100" b="1" dirty="0">
                <a:solidFill>
                  <a:schemeClr val="tx1"/>
                </a:solidFill>
              </a:rPr>
              <a:t>7.3</a:t>
            </a:r>
            <a:r>
              <a:rPr lang="en-US" sz="1100" b="1">
                <a:solidFill>
                  <a:schemeClr val="tx1"/>
                </a:solidFill>
              </a:rPr>
              <a:t>	HMM report and Presentations</a:t>
            </a:r>
            <a:endParaRPr lang="en-US" sz="1100" b="1" dirty="0">
              <a:solidFill>
                <a:schemeClr val="tx1"/>
              </a:solidFill>
            </a:endParaRPr>
          </a:p>
        </p:txBody>
      </p:sp>
      <p:sp>
        <p:nvSpPr>
          <p:cNvPr id="20" name="Rectangle: Rounded Corners 19">
            <a:hlinkClick r:id="" action="ppaction://noaction"/>
            <a:extLst>
              <a:ext uri="{FF2B5EF4-FFF2-40B4-BE49-F238E27FC236}">
                <a16:creationId xmlns:a16="http://schemas.microsoft.com/office/drawing/2014/main" id="{92A677C0-EC0C-802C-BBE6-F04528AD8A1C}"/>
              </a:ext>
            </a:extLst>
          </p:cNvPr>
          <p:cNvSpPr/>
          <p:nvPr/>
        </p:nvSpPr>
        <p:spPr>
          <a:xfrm>
            <a:off x="9729123" y="24801286"/>
            <a:ext cx="7508754" cy="356668"/>
          </a:xfrm>
          <a:prstGeom prst="roundRect">
            <a:avLst/>
          </a:prstGeom>
          <a:solidFill>
            <a:schemeClr val="bg1">
              <a:lumMod val="95000"/>
            </a:schemeClr>
          </a:solidFill>
          <a:ln>
            <a:solidFill>
              <a:schemeClr val="bg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100" b="1" dirty="0">
                <a:solidFill>
                  <a:schemeClr val="tx1"/>
                </a:solidFill>
              </a:rPr>
              <a:t>7.4</a:t>
            </a:r>
            <a:r>
              <a:rPr lang="en-US" sz="1100" b="1">
                <a:solidFill>
                  <a:schemeClr val="tx1"/>
                </a:solidFill>
              </a:rPr>
              <a:t>	Community Application for Federal Funding</a:t>
            </a:r>
            <a:endParaRPr lang="en-US" sz="1100" b="1" dirty="0">
              <a:solidFill>
                <a:schemeClr val="tx1"/>
              </a:solidFill>
            </a:endParaRPr>
          </a:p>
        </p:txBody>
      </p:sp>
      <p:sp>
        <p:nvSpPr>
          <p:cNvPr id="21" name="Rectangle: Rounded Corners 20">
            <a:hlinkClick r:id="" action="ppaction://noaction"/>
            <a:extLst>
              <a:ext uri="{FF2B5EF4-FFF2-40B4-BE49-F238E27FC236}">
                <a16:creationId xmlns:a16="http://schemas.microsoft.com/office/drawing/2014/main" id="{F9A1DADF-7322-44B7-9F14-CBA7852689A1}"/>
              </a:ext>
            </a:extLst>
          </p:cNvPr>
          <p:cNvSpPr/>
          <p:nvPr/>
        </p:nvSpPr>
        <p:spPr>
          <a:xfrm>
            <a:off x="9729123" y="25215042"/>
            <a:ext cx="7508754" cy="356668"/>
          </a:xfrm>
          <a:prstGeom prst="roundRect">
            <a:avLst/>
          </a:prstGeom>
          <a:solidFill>
            <a:schemeClr val="bg1">
              <a:lumMod val="95000"/>
            </a:schemeClr>
          </a:solidFill>
          <a:ln>
            <a:solidFill>
              <a:schemeClr val="bg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100" b="1" dirty="0">
                <a:solidFill>
                  <a:schemeClr val="tx1"/>
                </a:solidFill>
              </a:rPr>
              <a:t>7.5</a:t>
            </a:r>
            <a:r>
              <a:rPr lang="en-US" sz="1100" b="1">
                <a:solidFill>
                  <a:schemeClr val="tx1"/>
                </a:solidFill>
              </a:rPr>
              <a:t>	HMM Cost Estimates</a:t>
            </a:r>
            <a:endParaRPr lang="en-US" sz="1100" b="1" dirty="0">
              <a:solidFill>
                <a:schemeClr val="tx1"/>
              </a:solidFill>
            </a:endParaRPr>
          </a:p>
        </p:txBody>
      </p:sp>
      <p:sp>
        <p:nvSpPr>
          <p:cNvPr id="26" name="Flowchart: Process 25">
            <a:extLst>
              <a:ext uri="{FF2B5EF4-FFF2-40B4-BE49-F238E27FC236}">
                <a16:creationId xmlns:a16="http://schemas.microsoft.com/office/drawing/2014/main" id="{7D1D93BE-7DB9-1B03-8C7A-075A1D1F8FB8}"/>
              </a:ext>
            </a:extLst>
          </p:cNvPr>
          <p:cNvSpPr/>
          <p:nvPr/>
        </p:nvSpPr>
        <p:spPr>
          <a:xfrm>
            <a:off x="4617842" y="27025410"/>
            <a:ext cx="15228636" cy="2279884"/>
          </a:xfrm>
          <a:prstGeom prst="flowChartProcess">
            <a:avLst/>
          </a:prstGeom>
          <a:solidFill>
            <a:schemeClr val="bg2">
              <a:lumMod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400" b="1" u="sng" dirty="0">
                <a:solidFill>
                  <a:schemeClr val="bg1"/>
                </a:solidFill>
              </a:rPr>
              <a:t>Cautions, Disclaimers, and Limitations</a:t>
            </a:r>
          </a:p>
          <a:p>
            <a:pPr marL="285750" indent="-285750">
              <a:buFont typeface="Arial" panose="020B0604020202020204" pitchFamily="34" charset="0"/>
              <a:buChar char="•"/>
            </a:pPr>
            <a:r>
              <a:rPr lang="en-US" sz="1400" dirty="0">
                <a:solidFill>
                  <a:schemeClr val="bg1"/>
                </a:solidFill>
              </a:rPr>
              <a:t>This web-based tool is designed to inform and educate residents and homeowners on how to prepare their homes/parcels and community against WUI fires.</a:t>
            </a:r>
          </a:p>
          <a:p>
            <a:pPr marL="285750" indent="-285750">
              <a:buFont typeface="Arial" panose="020B0604020202020204" pitchFamily="34" charset="0"/>
              <a:buChar char="•"/>
            </a:pPr>
            <a:r>
              <a:rPr lang="en-US" sz="1400" dirty="0">
                <a:solidFill>
                  <a:schemeClr val="bg1"/>
                </a:solidFill>
              </a:rPr>
              <a:t>The proposed approach, the Hazard Mitigation Methodology (HMM), works by fully protecting a home against exposures from flames and embers.</a:t>
            </a:r>
          </a:p>
          <a:p>
            <a:pPr marL="285750" indent="-285750">
              <a:buFont typeface="Arial" panose="020B0604020202020204" pitchFamily="34" charset="0"/>
              <a:buChar char="•"/>
            </a:pPr>
            <a:r>
              <a:rPr lang="en-US" sz="1400" dirty="0">
                <a:solidFill>
                  <a:schemeClr val="bg1"/>
                </a:solidFill>
              </a:rPr>
              <a:t>There are limitations to home hardening effectiveness. These limitations will impact where HMM will work and where it will not. </a:t>
            </a:r>
          </a:p>
          <a:p>
            <a:pPr marL="285750" indent="-285750">
              <a:buFont typeface="Arial" panose="020B0604020202020204" pitchFamily="34" charset="0"/>
              <a:buChar char="•"/>
            </a:pPr>
            <a:r>
              <a:rPr lang="en-US" sz="1400" dirty="0">
                <a:solidFill>
                  <a:schemeClr val="bg1"/>
                </a:solidFill>
              </a:rPr>
              <a:t>HMM points to a number of ember vulnerabilities that are typically found on homes.  Some homes may have fewer, while others may have even more than those listed in HMM.  All home vulnerabilities to ignitions from embers need to be addressed, even if they are not explicitly listed in HMM.  </a:t>
            </a:r>
          </a:p>
          <a:p>
            <a:pPr marL="285750" indent="-285750">
              <a:buFont typeface="Arial" panose="020B0604020202020204" pitchFamily="34" charset="0"/>
              <a:buChar char="•"/>
            </a:pPr>
            <a:r>
              <a:rPr lang="en-US" sz="1400" dirty="0">
                <a:solidFill>
                  <a:schemeClr val="bg1"/>
                </a:solidFill>
              </a:rPr>
              <a:t>Where HMM is implemented, it can only work if all the ember hardening is done AND all flame exposures are managed either by removal/reduction or under certain conditions by structure hardening. </a:t>
            </a:r>
          </a:p>
          <a:p>
            <a:pPr marL="285750" indent="-285750">
              <a:buFont typeface="Arial" panose="020B0604020202020204" pitchFamily="34" charset="0"/>
              <a:buChar char="•"/>
            </a:pPr>
            <a:r>
              <a:rPr lang="en-US" sz="1400" dirty="0">
                <a:solidFill>
                  <a:schemeClr val="bg1"/>
                </a:solidFill>
              </a:rPr>
              <a:t>NIST is not a regulatory agency and in that capacity cannot enforce or regulate the use/implementation of HMM.  </a:t>
            </a:r>
          </a:p>
          <a:p>
            <a:pPr marL="285750" indent="-285750">
              <a:buFont typeface="Arial" panose="020B0604020202020204" pitchFamily="34" charset="0"/>
              <a:buChar char="•"/>
            </a:pPr>
            <a:r>
              <a:rPr lang="en-US" sz="1400" dirty="0">
                <a:solidFill>
                  <a:schemeClr val="bg1"/>
                </a:solidFill>
              </a:rPr>
              <a:t>NIST makes no claims to the effectiveness of HMM as local conditions can vary greatly even with very small changes in the fuels.</a:t>
            </a:r>
          </a:p>
        </p:txBody>
      </p:sp>
      <p:pic>
        <p:nvPicPr>
          <p:cNvPr id="1026" name="Picture 2" descr="Stopwatch Timer Vector Design Images, The 45 Minutes Timer Stopwatch ...">
            <a:extLst>
              <a:ext uri="{FF2B5EF4-FFF2-40B4-BE49-F238E27FC236}">
                <a16:creationId xmlns:a16="http://schemas.microsoft.com/office/drawing/2014/main" id="{DDF002F6-83E7-F3CE-37F7-D40C5AA86648}"/>
              </a:ext>
            </a:extLst>
          </p:cNvPr>
          <p:cNvPicPr>
            <a:picLocks noChangeAspect="1" noChangeArrowheads="1"/>
          </p:cNvPicPr>
          <p:nvPr/>
        </p:nvPicPr>
        <p:blipFill rotWithShape="1">
          <a:blip r:embed="rId4">
            <a:extLst>
              <a:ext uri="{28A0092B-C50C-407E-A947-70E740481C1C}">
                <a14:useLocalDpi xmlns:a14="http://schemas.microsoft.com/office/drawing/2010/main"/>
              </a:ext>
            </a:extLst>
          </a:blip>
          <a:srcRect l="20558" t="20191" r="21431" b="17359"/>
          <a:stretch/>
        </p:blipFill>
        <p:spPr bwMode="auto">
          <a:xfrm>
            <a:off x="17446633" y="8604244"/>
            <a:ext cx="1000126" cy="1076660"/>
          </a:xfrm>
          <a:prstGeom prst="rect">
            <a:avLst/>
          </a:prstGeom>
          <a:noFill/>
          <a:extLst>
            <a:ext uri="{909E8E84-426E-40DD-AFC4-6F175D3DCCD1}">
              <a14:hiddenFill xmlns:a14="http://schemas.microsoft.com/office/drawing/2010/main">
                <a:solidFill>
                  <a:srgbClr val="FFFFFF"/>
                </a:solidFill>
              </a14:hiddenFill>
            </a:ext>
          </a:extLst>
        </p:spPr>
      </p:pic>
      <p:pic>
        <p:nvPicPr>
          <p:cNvPr id="231" name="Picture 2" descr="Stopwatch Timer Vector Design Images, The 45 Minutes Timer Stopwatch ...">
            <a:extLst>
              <a:ext uri="{FF2B5EF4-FFF2-40B4-BE49-F238E27FC236}">
                <a16:creationId xmlns:a16="http://schemas.microsoft.com/office/drawing/2014/main" id="{AC301FEA-8A01-2A78-B53D-EEE757EF7DFB}"/>
              </a:ext>
            </a:extLst>
          </p:cNvPr>
          <p:cNvPicPr>
            <a:picLocks noChangeAspect="1" noChangeArrowheads="1"/>
          </p:cNvPicPr>
          <p:nvPr/>
        </p:nvPicPr>
        <p:blipFill rotWithShape="1">
          <a:blip r:embed="rId4">
            <a:extLst>
              <a:ext uri="{28A0092B-C50C-407E-A947-70E740481C1C}">
                <a14:useLocalDpi xmlns:a14="http://schemas.microsoft.com/office/drawing/2010/main"/>
              </a:ext>
            </a:extLst>
          </a:blip>
          <a:srcRect l="20558" t="20191" r="21431" b="17359"/>
          <a:stretch/>
        </p:blipFill>
        <p:spPr bwMode="auto">
          <a:xfrm>
            <a:off x="17446633" y="13347598"/>
            <a:ext cx="1000126" cy="107666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Stopwatch Timer Vector Art PNG, The 15 Minutes Timer Stopwatch, Color ...">
            <a:extLst>
              <a:ext uri="{FF2B5EF4-FFF2-40B4-BE49-F238E27FC236}">
                <a16:creationId xmlns:a16="http://schemas.microsoft.com/office/drawing/2014/main" id="{0CE57EF9-B9EC-0C45-B364-F42DC654D986}"/>
              </a:ext>
            </a:extLst>
          </p:cNvPr>
          <p:cNvPicPr>
            <a:picLocks noChangeAspect="1" noChangeArrowheads="1"/>
          </p:cNvPicPr>
          <p:nvPr/>
        </p:nvPicPr>
        <p:blipFill rotWithShape="1">
          <a:blip r:embed="rId5">
            <a:extLst>
              <a:ext uri="{28A0092B-C50C-407E-A947-70E740481C1C}">
                <a14:useLocalDpi xmlns:a14="http://schemas.microsoft.com/office/drawing/2010/main"/>
              </a:ext>
            </a:extLst>
          </a:blip>
          <a:srcRect l="22618" t="21879" r="21593" b="19345"/>
          <a:stretch/>
        </p:blipFill>
        <p:spPr bwMode="auto">
          <a:xfrm>
            <a:off x="17501876" y="11220120"/>
            <a:ext cx="944880" cy="995468"/>
          </a:xfrm>
          <a:prstGeom prst="rect">
            <a:avLst/>
          </a:prstGeom>
          <a:noFill/>
          <a:extLst>
            <a:ext uri="{909E8E84-426E-40DD-AFC4-6F175D3DCCD1}">
              <a14:hiddenFill xmlns:a14="http://schemas.microsoft.com/office/drawing/2010/main">
                <a:solidFill>
                  <a:srgbClr val="FFFFFF"/>
                </a:solidFill>
              </a14:hiddenFill>
            </a:ext>
          </a:extLst>
        </p:spPr>
      </p:pic>
      <p:pic>
        <p:nvPicPr>
          <p:cNvPr id="232" name="Picture 2" descr="Stopwatch Timer Vector Design Images, The 45 Minutes Timer Stopwatch ...">
            <a:extLst>
              <a:ext uri="{FF2B5EF4-FFF2-40B4-BE49-F238E27FC236}">
                <a16:creationId xmlns:a16="http://schemas.microsoft.com/office/drawing/2014/main" id="{BCEE4FC6-C346-AE6E-C220-53837A0072D0}"/>
              </a:ext>
            </a:extLst>
          </p:cNvPr>
          <p:cNvPicPr>
            <a:picLocks noChangeAspect="1" noChangeArrowheads="1"/>
          </p:cNvPicPr>
          <p:nvPr/>
        </p:nvPicPr>
        <p:blipFill rotWithShape="1">
          <a:blip r:embed="rId4">
            <a:extLst>
              <a:ext uri="{28A0092B-C50C-407E-A947-70E740481C1C}">
                <a14:useLocalDpi xmlns:a14="http://schemas.microsoft.com/office/drawing/2010/main"/>
              </a:ext>
            </a:extLst>
          </a:blip>
          <a:srcRect l="20558" t="20191" r="21431" b="17359"/>
          <a:stretch/>
        </p:blipFill>
        <p:spPr bwMode="auto">
          <a:xfrm>
            <a:off x="17446633" y="19125728"/>
            <a:ext cx="1000126" cy="1076660"/>
          </a:xfrm>
          <a:prstGeom prst="rect">
            <a:avLst/>
          </a:prstGeom>
          <a:noFill/>
          <a:extLst>
            <a:ext uri="{909E8E84-426E-40DD-AFC4-6F175D3DCCD1}">
              <a14:hiddenFill xmlns:a14="http://schemas.microsoft.com/office/drawing/2010/main">
                <a:solidFill>
                  <a:srgbClr val="FFFFFF"/>
                </a:solidFill>
              </a14:hiddenFill>
            </a:ext>
          </a:extLst>
        </p:spPr>
      </p:pic>
      <p:pic>
        <p:nvPicPr>
          <p:cNvPr id="233" name="Picture 8" descr="Stopwatch Timer Vector Art PNG, The 15 Minutes Timer Stopwatch, Color ...">
            <a:extLst>
              <a:ext uri="{FF2B5EF4-FFF2-40B4-BE49-F238E27FC236}">
                <a16:creationId xmlns:a16="http://schemas.microsoft.com/office/drawing/2014/main" id="{189954C9-0D3E-61B4-9927-8F153AB43994}"/>
              </a:ext>
            </a:extLst>
          </p:cNvPr>
          <p:cNvPicPr>
            <a:picLocks noChangeAspect="1" noChangeArrowheads="1"/>
          </p:cNvPicPr>
          <p:nvPr/>
        </p:nvPicPr>
        <p:blipFill rotWithShape="1">
          <a:blip r:embed="rId5">
            <a:extLst>
              <a:ext uri="{28A0092B-C50C-407E-A947-70E740481C1C}">
                <a14:useLocalDpi xmlns:a14="http://schemas.microsoft.com/office/drawing/2010/main"/>
              </a:ext>
            </a:extLst>
          </a:blip>
          <a:srcRect l="22618" t="21879" r="21593" b="19345"/>
          <a:stretch/>
        </p:blipFill>
        <p:spPr bwMode="auto">
          <a:xfrm>
            <a:off x="17474252" y="15857156"/>
            <a:ext cx="944880" cy="995468"/>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60분 타이머 스톱워치, 플랫, 경쟁, 원 PNG, 일러스트 및 벡터 에 대한 무료 다운로드 - Pngtree">
            <a:extLst>
              <a:ext uri="{FF2B5EF4-FFF2-40B4-BE49-F238E27FC236}">
                <a16:creationId xmlns:a16="http://schemas.microsoft.com/office/drawing/2014/main" id="{403F1D82-CBDD-47F9-8BD0-6DC9D4B80A9B}"/>
              </a:ext>
            </a:extLst>
          </p:cNvPr>
          <p:cNvPicPr>
            <a:picLocks noChangeAspect="1" noChangeArrowheads="1"/>
          </p:cNvPicPr>
          <p:nvPr/>
        </p:nvPicPr>
        <p:blipFill rotWithShape="1">
          <a:blip r:embed="rId6">
            <a:extLst>
              <a:ext uri="{28A0092B-C50C-407E-A947-70E740481C1C}">
                <a14:useLocalDpi xmlns:a14="http://schemas.microsoft.com/office/drawing/2010/main"/>
              </a:ext>
            </a:extLst>
          </a:blip>
          <a:srcRect l="23049" t="20417" r="19863" b="19702"/>
          <a:stretch/>
        </p:blipFill>
        <p:spPr bwMode="auto">
          <a:xfrm>
            <a:off x="17446631" y="17254340"/>
            <a:ext cx="1000126" cy="1049064"/>
          </a:xfrm>
          <a:prstGeom prst="rect">
            <a:avLst/>
          </a:prstGeom>
          <a:noFill/>
          <a:extLst>
            <a:ext uri="{909E8E84-426E-40DD-AFC4-6F175D3DCCD1}">
              <a14:hiddenFill xmlns:a14="http://schemas.microsoft.com/office/drawing/2010/main">
                <a:solidFill>
                  <a:srgbClr val="FFFFFF"/>
                </a:solidFill>
              </a14:hiddenFill>
            </a:ext>
          </a:extLst>
        </p:spPr>
      </p:pic>
      <p:sp>
        <p:nvSpPr>
          <p:cNvPr id="241" name="Rectangle: Rounded Corners 240">
            <a:hlinkClick r:id="" action="ppaction://noaction"/>
            <a:extLst>
              <a:ext uri="{FF2B5EF4-FFF2-40B4-BE49-F238E27FC236}">
                <a16:creationId xmlns:a16="http://schemas.microsoft.com/office/drawing/2014/main" id="{203B7C45-3F46-DE87-F296-4DA41B6CC178}"/>
              </a:ext>
            </a:extLst>
          </p:cNvPr>
          <p:cNvSpPr/>
          <p:nvPr/>
        </p:nvSpPr>
        <p:spPr>
          <a:xfrm>
            <a:off x="10313945" y="8567818"/>
            <a:ext cx="6902314" cy="356668"/>
          </a:xfrm>
          <a:prstGeom prst="roundRect">
            <a:avLst/>
          </a:prstGeom>
          <a:solidFill>
            <a:srgbClr val="E20000"/>
          </a:solidFill>
          <a:ln>
            <a:solidFill>
              <a:schemeClr val="bg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100" b="1"/>
              <a:t>1.2.1 	What are fire and embers exposures</a:t>
            </a:r>
            <a:r>
              <a:rPr lang="en-US" sz="1100" b="1" dirty="0"/>
              <a:t>?</a:t>
            </a:r>
          </a:p>
        </p:txBody>
      </p:sp>
      <p:sp>
        <p:nvSpPr>
          <p:cNvPr id="242" name="Rectangle: Rounded Corners 241">
            <a:hlinkClick r:id="" action="ppaction://noaction"/>
            <a:extLst>
              <a:ext uri="{FF2B5EF4-FFF2-40B4-BE49-F238E27FC236}">
                <a16:creationId xmlns:a16="http://schemas.microsoft.com/office/drawing/2014/main" id="{7343C375-7C91-EB50-BF58-886A6CE09F90}"/>
              </a:ext>
            </a:extLst>
          </p:cNvPr>
          <p:cNvSpPr/>
          <p:nvPr/>
        </p:nvSpPr>
        <p:spPr>
          <a:xfrm>
            <a:off x="10313945" y="8988176"/>
            <a:ext cx="6902314" cy="356668"/>
          </a:xfrm>
          <a:prstGeom prst="roundRect">
            <a:avLst/>
          </a:prstGeom>
          <a:solidFill>
            <a:srgbClr val="E20000"/>
          </a:solidFill>
          <a:ln>
            <a:solidFill>
              <a:schemeClr val="bg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100" b="1" dirty="0"/>
              <a:t>1.2.2</a:t>
            </a:r>
            <a:r>
              <a:rPr lang="en-US" sz="1100" b="1"/>
              <a:t>	What is hardening</a:t>
            </a:r>
            <a:r>
              <a:rPr lang="en-US" sz="1100" b="1" dirty="0"/>
              <a:t>?</a:t>
            </a:r>
          </a:p>
        </p:txBody>
      </p:sp>
      <p:sp>
        <p:nvSpPr>
          <p:cNvPr id="244" name="Rectangle: Rounded Corners 243">
            <a:hlinkClick r:id="" action="ppaction://noaction"/>
            <a:extLst>
              <a:ext uri="{FF2B5EF4-FFF2-40B4-BE49-F238E27FC236}">
                <a16:creationId xmlns:a16="http://schemas.microsoft.com/office/drawing/2014/main" id="{0C07940F-00D2-73B7-ECB4-14115A7D0ADC}"/>
              </a:ext>
            </a:extLst>
          </p:cNvPr>
          <p:cNvSpPr/>
          <p:nvPr/>
        </p:nvSpPr>
        <p:spPr>
          <a:xfrm>
            <a:off x="10324753" y="11976154"/>
            <a:ext cx="6902314" cy="356668"/>
          </a:xfrm>
          <a:prstGeom prst="roundRect">
            <a:avLst/>
          </a:prstGeom>
          <a:solidFill>
            <a:srgbClr val="99FF99"/>
          </a:solidFill>
          <a:ln>
            <a:solidFill>
              <a:schemeClr val="bg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100" b="1">
                <a:solidFill>
                  <a:schemeClr val="tx1"/>
                </a:solidFill>
              </a:rPr>
              <a:t>2.1.2 	Breaking Ember-Spread Pathways</a:t>
            </a:r>
            <a:endParaRPr lang="en-US" sz="1100" b="1" dirty="0">
              <a:solidFill>
                <a:schemeClr val="tx1"/>
              </a:solidFill>
            </a:endParaRPr>
          </a:p>
        </p:txBody>
      </p:sp>
      <p:sp>
        <p:nvSpPr>
          <p:cNvPr id="254" name="Rectangle: Rounded Corners 253">
            <a:hlinkClick r:id="" action="ppaction://noaction"/>
            <a:extLst>
              <a:ext uri="{FF2B5EF4-FFF2-40B4-BE49-F238E27FC236}">
                <a16:creationId xmlns:a16="http://schemas.microsoft.com/office/drawing/2014/main" id="{387677D1-CCE0-D238-E126-57A45CBCDC12}"/>
              </a:ext>
            </a:extLst>
          </p:cNvPr>
          <p:cNvSpPr/>
          <p:nvPr/>
        </p:nvSpPr>
        <p:spPr>
          <a:xfrm>
            <a:off x="9729123" y="22589696"/>
            <a:ext cx="7508754" cy="356668"/>
          </a:xfrm>
          <a:prstGeom prst="roundRect">
            <a:avLst/>
          </a:prstGeom>
          <a:solidFill>
            <a:schemeClr val="bg1">
              <a:lumMod val="95000"/>
            </a:schemeClr>
          </a:solidFill>
          <a:ln>
            <a:solidFill>
              <a:schemeClr val="bg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100" b="1" dirty="0">
                <a:solidFill>
                  <a:schemeClr val="tx1"/>
                </a:solidFill>
              </a:rPr>
              <a:t>6.5</a:t>
            </a:r>
            <a:r>
              <a:rPr lang="en-US" sz="1100" b="1">
                <a:solidFill>
                  <a:schemeClr val="tx1"/>
                </a:solidFill>
              </a:rPr>
              <a:t>	The Critical Importance of HMM Maintenance </a:t>
            </a:r>
            <a:endParaRPr lang="en-US" sz="1100" b="1" dirty="0">
              <a:solidFill>
                <a:schemeClr val="tx1"/>
              </a:solidFill>
            </a:endParaRPr>
          </a:p>
        </p:txBody>
      </p:sp>
      <p:sp>
        <p:nvSpPr>
          <p:cNvPr id="255" name="Rectangle: Rounded Corners 254">
            <a:hlinkClick r:id="" action="ppaction://noaction"/>
            <a:extLst>
              <a:ext uri="{FF2B5EF4-FFF2-40B4-BE49-F238E27FC236}">
                <a16:creationId xmlns:a16="http://schemas.microsoft.com/office/drawing/2014/main" id="{8EA574BF-835B-DBB1-3C4B-1358279B6848}"/>
              </a:ext>
            </a:extLst>
          </p:cNvPr>
          <p:cNvSpPr/>
          <p:nvPr/>
        </p:nvSpPr>
        <p:spPr>
          <a:xfrm>
            <a:off x="10313945" y="19210352"/>
            <a:ext cx="6902314" cy="356668"/>
          </a:xfrm>
          <a:prstGeom prst="roundRect">
            <a:avLst/>
          </a:prstGeom>
          <a:solidFill>
            <a:schemeClr val="bg1">
              <a:lumMod val="95000"/>
            </a:schemeClr>
          </a:solidFill>
          <a:ln>
            <a:solidFill>
              <a:schemeClr val="bg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100" b="1" dirty="0">
                <a:solidFill>
                  <a:schemeClr val="tx1"/>
                </a:solidFill>
              </a:rPr>
              <a:t>6.2.1</a:t>
            </a:r>
            <a:r>
              <a:rPr lang="en-US" sz="1100" b="1">
                <a:solidFill>
                  <a:schemeClr val="tx1"/>
                </a:solidFill>
              </a:rPr>
              <a:t>	HMM Fact Sheet</a:t>
            </a:r>
            <a:endParaRPr lang="en-US" sz="1100" b="1" dirty="0">
              <a:solidFill>
                <a:schemeClr val="tx1"/>
              </a:solidFill>
            </a:endParaRPr>
          </a:p>
        </p:txBody>
      </p:sp>
      <p:sp>
        <p:nvSpPr>
          <p:cNvPr id="1024" name="Rectangle: Rounded Corners 1023">
            <a:hlinkClick r:id="" action="ppaction://noaction"/>
            <a:extLst>
              <a:ext uri="{FF2B5EF4-FFF2-40B4-BE49-F238E27FC236}">
                <a16:creationId xmlns:a16="http://schemas.microsoft.com/office/drawing/2014/main" id="{DC4AE39D-2CC4-6ABF-5BE6-B855DB06BDF4}"/>
              </a:ext>
            </a:extLst>
          </p:cNvPr>
          <p:cNvSpPr/>
          <p:nvPr/>
        </p:nvSpPr>
        <p:spPr>
          <a:xfrm>
            <a:off x="10313945" y="19641352"/>
            <a:ext cx="6902314" cy="356668"/>
          </a:xfrm>
          <a:prstGeom prst="roundRect">
            <a:avLst/>
          </a:prstGeom>
          <a:solidFill>
            <a:schemeClr val="bg1">
              <a:lumMod val="95000"/>
            </a:schemeClr>
          </a:solidFill>
          <a:ln>
            <a:solidFill>
              <a:schemeClr val="bg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100" b="1" dirty="0">
                <a:solidFill>
                  <a:schemeClr val="tx1"/>
                </a:solidFill>
              </a:rPr>
              <a:t>6.2.2</a:t>
            </a:r>
            <a:r>
              <a:rPr lang="en-US" sz="1100" b="1">
                <a:solidFill>
                  <a:schemeClr val="tx1"/>
                </a:solidFill>
              </a:rPr>
              <a:t>	HMM Implementation Workflow</a:t>
            </a:r>
            <a:endParaRPr lang="en-US" sz="1100" b="1" dirty="0">
              <a:solidFill>
                <a:schemeClr val="tx1"/>
              </a:solidFill>
            </a:endParaRPr>
          </a:p>
        </p:txBody>
      </p:sp>
      <p:sp>
        <p:nvSpPr>
          <p:cNvPr id="1025" name="Rectangle: Rounded Corners 1024">
            <a:hlinkClick r:id="" action="ppaction://noaction"/>
            <a:extLst>
              <a:ext uri="{FF2B5EF4-FFF2-40B4-BE49-F238E27FC236}">
                <a16:creationId xmlns:a16="http://schemas.microsoft.com/office/drawing/2014/main" id="{E58F9EE7-DB9D-4E8B-18B8-37EF10FF1A21}"/>
              </a:ext>
            </a:extLst>
          </p:cNvPr>
          <p:cNvSpPr/>
          <p:nvPr/>
        </p:nvSpPr>
        <p:spPr>
          <a:xfrm>
            <a:off x="10313945" y="20072350"/>
            <a:ext cx="6902314" cy="356668"/>
          </a:xfrm>
          <a:prstGeom prst="roundRect">
            <a:avLst/>
          </a:prstGeom>
          <a:solidFill>
            <a:schemeClr val="bg1">
              <a:lumMod val="95000"/>
            </a:schemeClr>
          </a:solidFill>
          <a:ln>
            <a:solidFill>
              <a:schemeClr val="bg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100" b="1" dirty="0">
                <a:solidFill>
                  <a:schemeClr val="tx1"/>
                </a:solidFill>
              </a:rPr>
              <a:t>6.2.3</a:t>
            </a:r>
            <a:r>
              <a:rPr lang="en-US" sz="1100" b="1">
                <a:solidFill>
                  <a:schemeClr val="tx1"/>
                </a:solidFill>
              </a:rPr>
              <a:t>	HMM Parcels Checklist</a:t>
            </a:r>
            <a:endParaRPr lang="en-US" sz="1100" b="1" dirty="0">
              <a:solidFill>
                <a:schemeClr val="tx1"/>
              </a:solidFill>
            </a:endParaRPr>
          </a:p>
        </p:txBody>
      </p:sp>
      <p:sp>
        <p:nvSpPr>
          <p:cNvPr id="1027" name="Rectangle: Rounded Corners 1026">
            <a:hlinkClick r:id="" action="ppaction://noaction"/>
            <a:extLst>
              <a:ext uri="{FF2B5EF4-FFF2-40B4-BE49-F238E27FC236}">
                <a16:creationId xmlns:a16="http://schemas.microsoft.com/office/drawing/2014/main" id="{78FB3F8B-F144-A33C-DD44-47E0BA75BC88}"/>
              </a:ext>
            </a:extLst>
          </p:cNvPr>
          <p:cNvSpPr/>
          <p:nvPr/>
        </p:nvSpPr>
        <p:spPr>
          <a:xfrm>
            <a:off x="10313945" y="20503350"/>
            <a:ext cx="6902314" cy="356668"/>
          </a:xfrm>
          <a:prstGeom prst="roundRect">
            <a:avLst/>
          </a:prstGeom>
          <a:solidFill>
            <a:schemeClr val="bg1">
              <a:lumMod val="95000"/>
            </a:schemeClr>
          </a:solidFill>
          <a:ln>
            <a:solidFill>
              <a:schemeClr val="bg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100" b="1" dirty="0">
                <a:solidFill>
                  <a:schemeClr val="tx1"/>
                </a:solidFill>
              </a:rPr>
              <a:t>6.2.4</a:t>
            </a:r>
            <a:r>
              <a:rPr lang="en-US" sz="1100" b="1">
                <a:solidFill>
                  <a:schemeClr val="tx1"/>
                </a:solidFill>
              </a:rPr>
              <a:t>	HMM Structure Ember Hardening Checklist</a:t>
            </a:r>
            <a:endParaRPr lang="en-US" sz="1100" b="1" dirty="0">
              <a:solidFill>
                <a:schemeClr val="tx1"/>
              </a:solidFill>
            </a:endParaRPr>
          </a:p>
        </p:txBody>
      </p:sp>
      <p:sp>
        <p:nvSpPr>
          <p:cNvPr id="1029" name="Rectangle: Rounded Corners 1028">
            <a:hlinkClick r:id="" action="ppaction://noaction"/>
            <a:extLst>
              <a:ext uri="{FF2B5EF4-FFF2-40B4-BE49-F238E27FC236}">
                <a16:creationId xmlns:a16="http://schemas.microsoft.com/office/drawing/2014/main" id="{AC076F27-BD1D-DA50-8338-F913E2EFE04D}"/>
              </a:ext>
            </a:extLst>
          </p:cNvPr>
          <p:cNvSpPr/>
          <p:nvPr/>
        </p:nvSpPr>
        <p:spPr>
          <a:xfrm>
            <a:off x="10313945" y="20934350"/>
            <a:ext cx="6902314" cy="356668"/>
          </a:xfrm>
          <a:prstGeom prst="roundRect">
            <a:avLst/>
          </a:prstGeom>
          <a:solidFill>
            <a:schemeClr val="bg1">
              <a:lumMod val="95000"/>
            </a:schemeClr>
          </a:solidFill>
          <a:ln>
            <a:solidFill>
              <a:schemeClr val="bg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100" b="1" dirty="0">
                <a:solidFill>
                  <a:schemeClr val="tx1"/>
                </a:solidFill>
              </a:rPr>
              <a:t>6.2.5</a:t>
            </a:r>
            <a:r>
              <a:rPr lang="en-US" sz="1100" b="1">
                <a:solidFill>
                  <a:schemeClr val="tx1"/>
                </a:solidFill>
              </a:rPr>
              <a:t>	HMM Implementation Drawings – For Contractors </a:t>
            </a:r>
            <a:endParaRPr lang="en-US" sz="1100" b="1" dirty="0">
              <a:solidFill>
                <a:schemeClr val="tx1"/>
              </a:solidFill>
            </a:endParaRPr>
          </a:p>
        </p:txBody>
      </p:sp>
      <p:sp>
        <p:nvSpPr>
          <p:cNvPr id="1033" name="Rectangle: Rounded Corners 1032">
            <a:hlinkClick r:id="" action="ppaction://noaction"/>
            <a:extLst>
              <a:ext uri="{FF2B5EF4-FFF2-40B4-BE49-F238E27FC236}">
                <a16:creationId xmlns:a16="http://schemas.microsoft.com/office/drawing/2014/main" id="{0F93A340-F737-23CE-842D-DD672479E56F}"/>
              </a:ext>
            </a:extLst>
          </p:cNvPr>
          <p:cNvSpPr/>
          <p:nvPr/>
        </p:nvSpPr>
        <p:spPr>
          <a:xfrm>
            <a:off x="9729123" y="25628798"/>
            <a:ext cx="7508754" cy="356668"/>
          </a:xfrm>
          <a:prstGeom prst="roundRect">
            <a:avLst/>
          </a:prstGeom>
          <a:solidFill>
            <a:schemeClr val="bg1">
              <a:lumMod val="95000"/>
            </a:schemeClr>
          </a:solidFill>
          <a:ln>
            <a:solidFill>
              <a:schemeClr val="bg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1100" b="1" dirty="0">
                <a:solidFill>
                  <a:schemeClr val="tx1"/>
                </a:solidFill>
              </a:rPr>
              <a:t>7.6</a:t>
            </a:r>
            <a:r>
              <a:rPr lang="fr-FR" sz="1100" b="1">
                <a:solidFill>
                  <a:schemeClr val="tx1"/>
                </a:solidFill>
              </a:rPr>
              <a:t>	HMM Implementation Q &amp; A</a:t>
            </a:r>
            <a:endParaRPr lang="en-US" sz="1100" b="1" dirty="0">
              <a:solidFill>
                <a:schemeClr val="tx1"/>
              </a:solidFill>
            </a:endParaRPr>
          </a:p>
        </p:txBody>
      </p:sp>
      <p:sp>
        <p:nvSpPr>
          <p:cNvPr id="1035" name="Rectangle: Rounded Corners 1034">
            <a:hlinkClick r:id="" action="ppaction://noaction"/>
            <a:extLst>
              <a:ext uri="{FF2B5EF4-FFF2-40B4-BE49-F238E27FC236}">
                <a16:creationId xmlns:a16="http://schemas.microsoft.com/office/drawing/2014/main" id="{0303BE04-4D5A-297C-F28B-1C0ADF483640}"/>
              </a:ext>
            </a:extLst>
          </p:cNvPr>
          <p:cNvSpPr/>
          <p:nvPr/>
        </p:nvSpPr>
        <p:spPr>
          <a:xfrm>
            <a:off x="9729123" y="26042554"/>
            <a:ext cx="7508754" cy="356668"/>
          </a:xfrm>
          <a:prstGeom prst="roundRect">
            <a:avLst/>
          </a:prstGeom>
          <a:solidFill>
            <a:schemeClr val="bg1">
              <a:lumMod val="95000"/>
            </a:schemeClr>
          </a:solidFill>
          <a:ln>
            <a:solidFill>
              <a:schemeClr val="bg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100" b="1" dirty="0">
                <a:solidFill>
                  <a:schemeClr val="tx1"/>
                </a:solidFill>
              </a:rPr>
              <a:t>7.7</a:t>
            </a:r>
            <a:r>
              <a:rPr lang="en-US" sz="1100" b="1">
                <a:solidFill>
                  <a:schemeClr val="tx1"/>
                </a:solidFill>
              </a:rPr>
              <a:t>	Serious Game</a:t>
            </a:r>
            <a:endParaRPr lang="en-US" sz="1100" b="1" dirty="0">
              <a:solidFill>
                <a:schemeClr val="tx1"/>
              </a:solidFill>
            </a:endParaRPr>
          </a:p>
        </p:txBody>
      </p:sp>
      <p:sp>
        <p:nvSpPr>
          <p:cNvPr id="1036" name="Rectangle: Rounded Corners 1035">
            <a:hlinkClick r:id="" action="ppaction://noaction"/>
            <a:extLst>
              <a:ext uri="{FF2B5EF4-FFF2-40B4-BE49-F238E27FC236}">
                <a16:creationId xmlns:a16="http://schemas.microsoft.com/office/drawing/2014/main" id="{4BA1FDFE-0F17-69FF-76A3-BFF3670B1C91}"/>
              </a:ext>
            </a:extLst>
          </p:cNvPr>
          <p:cNvSpPr/>
          <p:nvPr/>
        </p:nvSpPr>
        <p:spPr>
          <a:xfrm>
            <a:off x="9729123" y="26456312"/>
            <a:ext cx="7508754" cy="356668"/>
          </a:xfrm>
          <a:prstGeom prst="roundRect">
            <a:avLst/>
          </a:prstGeom>
          <a:solidFill>
            <a:schemeClr val="bg1">
              <a:lumMod val="95000"/>
            </a:schemeClr>
          </a:solidFill>
          <a:ln>
            <a:solidFill>
              <a:schemeClr val="bg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100" b="1" dirty="0">
                <a:solidFill>
                  <a:schemeClr val="tx1"/>
                </a:solidFill>
              </a:rPr>
              <a:t>7.8</a:t>
            </a:r>
            <a:r>
              <a:rPr lang="en-US" sz="1100" b="1">
                <a:solidFill>
                  <a:schemeClr val="tx1"/>
                </a:solidFill>
              </a:rPr>
              <a:t>	Contacts Info</a:t>
            </a:r>
            <a:endParaRPr lang="en-US" sz="1100" b="1" dirty="0">
              <a:solidFill>
                <a:schemeClr val="tx1"/>
              </a:solidFill>
            </a:endParaRPr>
          </a:p>
        </p:txBody>
      </p:sp>
      <p:sp>
        <p:nvSpPr>
          <p:cNvPr id="1044" name="Rectangle: Rounded Corners 1043">
            <a:hlinkClick r:id="" action="ppaction://noaction"/>
            <a:extLst>
              <a:ext uri="{FF2B5EF4-FFF2-40B4-BE49-F238E27FC236}">
                <a16:creationId xmlns:a16="http://schemas.microsoft.com/office/drawing/2014/main" id="{709C5B67-EAA7-995A-A0EE-2806839E0EA9}"/>
              </a:ext>
            </a:extLst>
          </p:cNvPr>
          <p:cNvSpPr/>
          <p:nvPr/>
        </p:nvSpPr>
        <p:spPr>
          <a:xfrm>
            <a:off x="9729123" y="23560018"/>
            <a:ext cx="7508754" cy="356668"/>
          </a:xfrm>
          <a:prstGeom prst="roundRect">
            <a:avLst/>
          </a:prstGeom>
          <a:solidFill>
            <a:schemeClr val="bg1">
              <a:lumMod val="95000"/>
            </a:schemeClr>
          </a:solidFill>
          <a:ln>
            <a:solidFill>
              <a:schemeClr val="bg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100" b="1" dirty="0">
                <a:solidFill>
                  <a:schemeClr val="tx1"/>
                </a:solidFill>
              </a:rPr>
              <a:t>7.1</a:t>
            </a:r>
            <a:r>
              <a:rPr lang="en-US" sz="1100" b="1">
                <a:solidFill>
                  <a:schemeClr val="tx1"/>
                </a:solidFill>
              </a:rPr>
              <a:t>	WUI and HMM Glossary</a:t>
            </a:r>
            <a:endParaRPr lang="en-US" sz="1100" b="1" dirty="0">
              <a:solidFill>
                <a:schemeClr val="tx1"/>
              </a:solidFill>
            </a:endParaRPr>
          </a:p>
        </p:txBody>
      </p:sp>
      <p:grpSp>
        <p:nvGrpSpPr>
          <p:cNvPr id="195" name="Group 194">
            <a:extLst>
              <a:ext uri="{FF2B5EF4-FFF2-40B4-BE49-F238E27FC236}">
                <a16:creationId xmlns:a16="http://schemas.microsoft.com/office/drawing/2014/main" id="{B5C4DD6C-6469-D903-ADD3-1BEED0CFE4CC}"/>
              </a:ext>
            </a:extLst>
          </p:cNvPr>
          <p:cNvGrpSpPr/>
          <p:nvPr/>
        </p:nvGrpSpPr>
        <p:grpSpPr>
          <a:xfrm>
            <a:off x="5513828" y="8261676"/>
            <a:ext cx="3249628" cy="1107364"/>
            <a:chOff x="-8012725" y="2800350"/>
            <a:chExt cx="3745525" cy="1276349"/>
          </a:xfrm>
        </p:grpSpPr>
        <p:sp>
          <p:nvSpPr>
            <p:cNvPr id="196" name="Rectangle: Diagonal Corners Snipped 195">
              <a:extLst>
                <a:ext uri="{FF2B5EF4-FFF2-40B4-BE49-F238E27FC236}">
                  <a16:creationId xmlns:a16="http://schemas.microsoft.com/office/drawing/2014/main" id="{9E878841-2B2B-E022-DC99-A094D30887C8}"/>
                </a:ext>
              </a:extLst>
            </p:cNvPr>
            <p:cNvSpPr/>
            <p:nvPr/>
          </p:nvSpPr>
          <p:spPr>
            <a:xfrm>
              <a:off x="-8012725" y="2800350"/>
              <a:ext cx="3745525" cy="1276349"/>
            </a:xfrm>
            <a:prstGeom prst="snip2DiagRect">
              <a:avLst>
                <a:gd name="adj1" fmla="val 14925"/>
                <a:gd name="adj2" fmla="val 36567"/>
              </a:avLst>
            </a:prstGeom>
            <a:solidFill>
              <a:srgbClr val="E20000"/>
            </a:solidFill>
            <a:ln>
              <a:solidFill>
                <a:schemeClr val="bg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b" anchorCtr="0"/>
            <a:lstStyle/>
            <a:p>
              <a:r>
                <a:rPr lang="en-US" sz="2400" b="1"/>
                <a:t>1.0 </a:t>
              </a:r>
              <a:br>
                <a:rPr lang="en-US" sz="2400" b="1"/>
              </a:br>
              <a:r>
                <a:rPr lang="en-US" sz="2400" b="1"/>
                <a:t>WUI FIRES</a:t>
              </a:r>
              <a:endParaRPr lang="en-US" sz="2400" b="1" dirty="0"/>
            </a:p>
          </p:txBody>
        </p:sp>
        <p:pic>
          <p:nvPicPr>
            <p:cNvPr id="197" name="Picture 196">
              <a:extLst>
                <a:ext uri="{FF2B5EF4-FFF2-40B4-BE49-F238E27FC236}">
                  <a16:creationId xmlns:a16="http://schemas.microsoft.com/office/drawing/2014/main" id="{5154EEF9-3F3E-8510-6B4F-3F2115AFB8AD}"/>
                </a:ext>
              </a:extLst>
            </p:cNvPr>
            <p:cNvPicPr>
              <a:picLocks noChangeAspect="1"/>
            </p:cNvPicPr>
            <p:nvPr/>
          </p:nvPicPr>
          <p:blipFill>
            <a:blip r:embed="rId7"/>
            <a:stretch>
              <a:fillRect/>
            </a:stretch>
          </p:blipFill>
          <p:spPr>
            <a:xfrm>
              <a:off x="-6139964" y="3015746"/>
              <a:ext cx="1587013" cy="932009"/>
            </a:xfrm>
            <a:prstGeom prst="rect">
              <a:avLst/>
            </a:prstGeom>
          </p:spPr>
        </p:pic>
      </p:grpSp>
      <p:grpSp>
        <p:nvGrpSpPr>
          <p:cNvPr id="198" name="Group 197">
            <a:extLst>
              <a:ext uri="{FF2B5EF4-FFF2-40B4-BE49-F238E27FC236}">
                <a16:creationId xmlns:a16="http://schemas.microsoft.com/office/drawing/2014/main" id="{C46ADFF9-3894-0B7E-9EB9-C0CB8052F3A2}"/>
              </a:ext>
            </a:extLst>
          </p:cNvPr>
          <p:cNvGrpSpPr/>
          <p:nvPr/>
        </p:nvGrpSpPr>
        <p:grpSpPr>
          <a:xfrm>
            <a:off x="5513828" y="10716888"/>
            <a:ext cx="3249628" cy="1107364"/>
            <a:chOff x="-8170990" y="4433043"/>
            <a:chExt cx="3745525" cy="1276349"/>
          </a:xfrm>
        </p:grpSpPr>
        <p:sp>
          <p:nvSpPr>
            <p:cNvPr id="199" name="Rectangle: Diagonal Corners Snipped 198">
              <a:extLst>
                <a:ext uri="{FF2B5EF4-FFF2-40B4-BE49-F238E27FC236}">
                  <a16:creationId xmlns:a16="http://schemas.microsoft.com/office/drawing/2014/main" id="{B94DE355-C6F3-A521-3F80-033889020C94}"/>
                </a:ext>
              </a:extLst>
            </p:cNvPr>
            <p:cNvSpPr/>
            <p:nvPr/>
          </p:nvSpPr>
          <p:spPr>
            <a:xfrm>
              <a:off x="-8170990" y="4433043"/>
              <a:ext cx="3745525" cy="1276349"/>
            </a:xfrm>
            <a:prstGeom prst="snip2DiagRect">
              <a:avLst>
                <a:gd name="adj1" fmla="val 14925"/>
                <a:gd name="adj2" fmla="val 36567"/>
              </a:avLst>
            </a:prstGeom>
            <a:solidFill>
              <a:srgbClr val="99FF99"/>
            </a:solidFill>
            <a:ln>
              <a:solidFill>
                <a:schemeClr val="bg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nchorCtr="0"/>
            <a:lstStyle/>
            <a:p>
              <a:r>
                <a:rPr lang="en-US" sz="2400" b="1" dirty="0">
                  <a:solidFill>
                    <a:schemeClr val="tx1"/>
                  </a:solidFill>
                </a:rPr>
                <a:t>2.0 RETHINKING HOUSE </a:t>
              </a:r>
              <a:br>
                <a:rPr lang="en-US" sz="2400" b="1" dirty="0">
                  <a:solidFill>
                    <a:schemeClr val="tx1"/>
                  </a:solidFill>
                </a:rPr>
              </a:br>
              <a:r>
                <a:rPr lang="en-US" sz="2400" b="1" dirty="0">
                  <a:solidFill>
                    <a:schemeClr val="tx1"/>
                  </a:solidFill>
                </a:rPr>
                <a:t>SURVIVABILITY</a:t>
              </a:r>
            </a:p>
          </p:txBody>
        </p:sp>
        <p:pic>
          <p:nvPicPr>
            <p:cNvPr id="200" name="Picture 199">
              <a:extLst>
                <a:ext uri="{FF2B5EF4-FFF2-40B4-BE49-F238E27FC236}">
                  <a16:creationId xmlns:a16="http://schemas.microsoft.com/office/drawing/2014/main" id="{EC371DCD-F7FF-9366-C7C2-2E2ED0AB184F}"/>
                </a:ext>
              </a:extLst>
            </p:cNvPr>
            <p:cNvPicPr>
              <a:picLocks noChangeAspect="1"/>
            </p:cNvPicPr>
            <p:nvPr/>
          </p:nvPicPr>
          <p:blipFill>
            <a:blip r:embed="rId8"/>
            <a:stretch>
              <a:fillRect/>
            </a:stretch>
          </p:blipFill>
          <p:spPr>
            <a:xfrm>
              <a:off x="-5612267" y="4805791"/>
              <a:ext cx="1074040" cy="870699"/>
            </a:xfrm>
            <a:prstGeom prst="rect">
              <a:avLst/>
            </a:prstGeom>
          </p:spPr>
        </p:pic>
      </p:grpSp>
      <p:grpSp>
        <p:nvGrpSpPr>
          <p:cNvPr id="201" name="Group 200">
            <a:extLst>
              <a:ext uri="{FF2B5EF4-FFF2-40B4-BE49-F238E27FC236}">
                <a16:creationId xmlns:a16="http://schemas.microsoft.com/office/drawing/2014/main" id="{22C35F85-2934-AB58-E6CD-B531D1335A74}"/>
              </a:ext>
            </a:extLst>
          </p:cNvPr>
          <p:cNvGrpSpPr/>
          <p:nvPr/>
        </p:nvGrpSpPr>
        <p:grpSpPr>
          <a:xfrm>
            <a:off x="5513828" y="17093866"/>
            <a:ext cx="3249628" cy="1107364"/>
            <a:chOff x="-7956624" y="10347916"/>
            <a:chExt cx="3745525" cy="1276349"/>
          </a:xfrm>
        </p:grpSpPr>
        <p:sp>
          <p:nvSpPr>
            <p:cNvPr id="202" name="Rectangle: Diagonal Corners Snipped 201">
              <a:extLst>
                <a:ext uri="{FF2B5EF4-FFF2-40B4-BE49-F238E27FC236}">
                  <a16:creationId xmlns:a16="http://schemas.microsoft.com/office/drawing/2014/main" id="{2212F2DE-1428-AE9B-2F2F-FDAA9F59DABB}"/>
                </a:ext>
              </a:extLst>
            </p:cNvPr>
            <p:cNvSpPr/>
            <p:nvPr/>
          </p:nvSpPr>
          <p:spPr>
            <a:xfrm>
              <a:off x="-7956624" y="10347916"/>
              <a:ext cx="3745525" cy="1276349"/>
            </a:xfrm>
            <a:prstGeom prst="snip2DiagRect">
              <a:avLst>
                <a:gd name="adj1" fmla="val 14925"/>
                <a:gd name="adj2" fmla="val 36567"/>
              </a:avLst>
            </a:prstGeom>
            <a:solidFill>
              <a:srgbClr val="3399FF"/>
            </a:solidFill>
            <a:ln>
              <a:solidFill>
                <a:schemeClr val="bg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nchorCtr="0"/>
            <a:lstStyle/>
            <a:p>
              <a:r>
                <a:rPr lang="en-US" sz="2400" b="1" dirty="0">
                  <a:solidFill>
                    <a:schemeClr val="tx1"/>
                  </a:solidFill>
                </a:rPr>
                <a:t>5.0 THE NIST</a:t>
              </a:r>
            </a:p>
            <a:p>
              <a:r>
                <a:rPr lang="en-US" sz="2400" b="1" dirty="0">
                  <a:solidFill>
                    <a:schemeClr val="tx1"/>
                  </a:solidFill>
                </a:rPr>
                <a:t>WUI VIRTUAL</a:t>
              </a:r>
              <a:br>
                <a:rPr lang="en-US" sz="2400" b="1" dirty="0">
                  <a:solidFill>
                    <a:schemeClr val="tx1"/>
                  </a:solidFill>
                </a:rPr>
              </a:br>
              <a:r>
                <a:rPr lang="en-US" sz="2400" b="1" dirty="0">
                  <a:solidFill>
                    <a:schemeClr val="tx1"/>
                  </a:solidFill>
                </a:rPr>
                <a:t>COMMUNITY</a:t>
              </a:r>
            </a:p>
          </p:txBody>
        </p:sp>
        <p:pic>
          <p:nvPicPr>
            <p:cNvPr id="203" name="Graphic 8" descr="Neighborhood with solid fill">
              <a:extLst>
                <a:ext uri="{FF2B5EF4-FFF2-40B4-BE49-F238E27FC236}">
                  <a16:creationId xmlns:a16="http://schemas.microsoft.com/office/drawing/2014/main" id="{62EF1FB1-E4A1-3982-C5CA-B7364399779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688152" y="10347916"/>
              <a:ext cx="1193600" cy="1193600"/>
            </a:xfrm>
            <a:prstGeom prst="rect">
              <a:avLst/>
            </a:prstGeom>
          </p:spPr>
        </p:pic>
      </p:grpSp>
      <p:grpSp>
        <p:nvGrpSpPr>
          <p:cNvPr id="204" name="Group 203">
            <a:extLst>
              <a:ext uri="{FF2B5EF4-FFF2-40B4-BE49-F238E27FC236}">
                <a16:creationId xmlns:a16="http://schemas.microsoft.com/office/drawing/2014/main" id="{2ACF0B8A-819C-6579-CCC9-38E12F352CA8}"/>
              </a:ext>
            </a:extLst>
          </p:cNvPr>
          <p:cNvGrpSpPr/>
          <p:nvPr/>
        </p:nvGrpSpPr>
        <p:grpSpPr>
          <a:xfrm>
            <a:off x="5513828" y="13092290"/>
            <a:ext cx="3249628" cy="1107364"/>
            <a:chOff x="6779595" y="1179871"/>
            <a:chExt cx="3249628" cy="1107364"/>
          </a:xfrm>
        </p:grpSpPr>
        <p:sp>
          <p:nvSpPr>
            <p:cNvPr id="205" name="Rectangle: Diagonal Corners Snipped 204">
              <a:extLst>
                <a:ext uri="{FF2B5EF4-FFF2-40B4-BE49-F238E27FC236}">
                  <a16:creationId xmlns:a16="http://schemas.microsoft.com/office/drawing/2014/main" id="{F748507B-D9CB-FD7E-14FD-0728F6B0495B}"/>
                </a:ext>
              </a:extLst>
            </p:cNvPr>
            <p:cNvSpPr/>
            <p:nvPr/>
          </p:nvSpPr>
          <p:spPr>
            <a:xfrm>
              <a:off x="6779595" y="1179871"/>
              <a:ext cx="3249628" cy="1107364"/>
            </a:xfrm>
            <a:prstGeom prst="snip2DiagRect">
              <a:avLst>
                <a:gd name="adj1" fmla="val 14925"/>
                <a:gd name="adj2" fmla="val 36567"/>
              </a:avLst>
            </a:prstGeom>
            <a:solidFill>
              <a:srgbClr val="99FF99"/>
            </a:solidFill>
            <a:ln>
              <a:solidFill>
                <a:schemeClr val="bg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nchorCtr="0"/>
            <a:lstStyle/>
            <a:p>
              <a:r>
                <a:rPr lang="en-US" sz="2400" b="1">
                  <a:solidFill>
                    <a:schemeClr val="tx1"/>
                  </a:solidFill>
                </a:rPr>
                <a:t>3.0 WHAT IS</a:t>
              </a:r>
              <a:br>
                <a:rPr lang="en-US" sz="2400" b="1" dirty="0">
                  <a:solidFill>
                    <a:schemeClr val="tx1"/>
                  </a:solidFill>
                </a:rPr>
              </a:br>
              <a:r>
                <a:rPr lang="en-US" sz="2400" b="1">
                  <a:solidFill>
                    <a:schemeClr val="tx1"/>
                  </a:solidFill>
                </a:rPr>
                <a:t>HMM, HOW </a:t>
              </a:r>
              <a:br>
                <a:rPr lang="en-US" sz="2400" b="1">
                  <a:solidFill>
                    <a:schemeClr val="tx1"/>
                  </a:solidFill>
                </a:rPr>
              </a:br>
              <a:r>
                <a:rPr lang="en-US" sz="2400" b="1">
                  <a:solidFill>
                    <a:schemeClr val="tx1"/>
                  </a:solidFill>
                </a:rPr>
                <a:t>IT’S DIFFERENT</a:t>
              </a:r>
              <a:endParaRPr lang="en-US" sz="2400" b="1" dirty="0">
                <a:solidFill>
                  <a:schemeClr val="tx1"/>
                </a:solidFill>
              </a:endParaRPr>
            </a:p>
          </p:txBody>
        </p:sp>
        <p:pic>
          <p:nvPicPr>
            <p:cNvPr id="206" name="Graphic 25" descr="Renovation (House With Sparkles) with solid fill">
              <a:extLst>
                <a:ext uri="{FF2B5EF4-FFF2-40B4-BE49-F238E27FC236}">
                  <a16:creationId xmlns:a16="http://schemas.microsoft.com/office/drawing/2014/main" id="{5CC00DE3-9711-C774-70A6-BE3ED7FE5DE9}"/>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926581" y="1271473"/>
              <a:ext cx="914400" cy="914400"/>
            </a:xfrm>
            <a:prstGeom prst="rect">
              <a:avLst/>
            </a:prstGeom>
          </p:spPr>
        </p:pic>
      </p:grpSp>
      <p:grpSp>
        <p:nvGrpSpPr>
          <p:cNvPr id="207" name="Group 206">
            <a:extLst>
              <a:ext uri="{FF2B5EF4-FFF2-40B4-BE49-F238E27FC236}">
                <a16:creationId xmlns:a16="http://schemas.microsoft.com/office/drawing/2014/main" id="{827BA26B-B873-4B9A-5B9A-60EC6216BEED}"/>
              </a:ext>
            </a:extLst>
          </p:cNvPr>
          <p:cNvGrpSpPr/>
          <p:nvPr/>
        </p:nvGrpSpPr>
        <p:grpSpPr>
          <a:xfrm>
            <a:off x="5513828" y="15517040"/>
            <a:ext cx="3249628" cy="1107364"/>
            <a:chOff x="10169392" y="1179871"/>
            <a:chExt cx="3249628" cy="1107364"/>
          </a:xfrm>
        </p:grpSpPr>
        <p:sp>
          <p:nvSpPr>
            <p:cNvPr id="215" name="Rectangle: Diagonal Corners Snipped 214">
              <a:extLst>
                <a:ext uri="{FF2B5EF4-FFF2-40B4-BE49-F238E27FC236}">
                  <a16:creationId xmlns:a16="http://schemas.microsoft.com/office/drawing/2014/main" id="{07B161FE-6FB1-2378-191A-14CF1646BF54}"/>
                </a:ext>
              </a:extLst>
            </p:cNvPr>
            <p:cNvSpPr/>
            <p:nvPr/>
          </p:nvSpPr>
          <p:spPr>
            <a:xfrm>
              <a:off x="10169392" y="1179871"/>
              <a:ext cx="3249628" cy="1107364"/>
            </a:xfrm>
            <a:prstGeom prst="snip2DiagRect">
              <a:avLst>
                <a:gd name="adj1" fmla="val 14925"/>
                <a:gd name="adj2" fmla="val 36567"/>
              </a:avLst>
            </a:prstGeom>
            <a:solidFill>
              <a:schemeClr val="bg1">
                <a:lumMod val="75000"/>
              </a:schemeClr>
            </a:solidFill>
            <a:ln>
              <a:solidFill>
                <a:schemeClr val="bg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nchorCtr="0"/>
            <a:lstStyle/>
            <a:p>
              <a:r>
                <a:rPr lang="en-US" sz="2400" b="1">
                  <a:solidFill>
                    <a:schemeClr val="tx1"/>
                  </a:solidFill>
                </a:rPr>
                <a:t>4.0 HOW TO USE</a:t>
              </a:r>
              <a:br>
                <a:rPr lang="en-US" sz="2400" b="1">
                  <a:solidFill>
                    <a:schemeClr val="tx1"/>
                  </a:solidFill>
                </a:rPr>
              </a:br>
              <a:r>
                <a:rPr lang="en-US" sz="2400" b="1">
                  <a:solidFill>
                    <a:schemeClr val="tx1"/>
                  </a:solidFill>
                </a:rPr>
                <a:t>THE VIRTUAL</a:t>
              </a:r>
              <a:br>
                <a:rPr lang="en-US" sz="2400" b="1" dirty="0">
                  <a:solidFill>
                    <a:schemeClr val="tx1"/>
                  </a:solidFill>
                </a:rPr>
              </a:br>
              <a:r>
                <a:rPr lang="en-US" sz="2400" b="1" dirty="0">
                  <a:solidFill>
                    <a:schemeClr val="tx1"/>
                  </a:solidFill>
                </a:rPr>
                <a:t>COMMUNITY</a:t>
              </a:r>
            </a:p>
          </p:txBody>
        </p:sp>
        <p:pic>
          <p:nvPicPr>
            <p:cNvPr id="216" name="Graphic 7" descr="Neighborhood with solid fill">
              <a:extLst>
                <a:ext uri="{FF2B5EF4-FFF2-40B4-BE49-F238E27FC236}">
                  <a16:creationId xmlns:a16="http://schemas.microsoft.com/office/drawing/2014/main" id="{F47DFCFF-8A66-1D0E-D854-98229A3BE122}"/>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2257543" y="1366749"/>
              <a:ext cx="914400" cy="914400"/>
            </a:xfrm>
            <a:prstGeom prst="rect">
              <a:avLst/>
            </a:prstGeom>
          </p:spPr>
        </p:pic>
      </p:grpSp>
      <p:grpSp>
        <p:nvGrpSpPr>
          <p:cNvPr id="217" name="Group 216">
            <a:extLst>
              <a:ext uri="{FF2B5EF4-FFF2-40B4-BE49-F238E27FC236}">
                <a16:creationId xmlns:a16="http://schemas.microsoft.com/office/drawing/2014/main" id="{FFAB6AE3-F6AB-A890-7D54-F4F026520C0C}"/>
              </a:ext>
            </a:extLst>
          </p:cNvPr>
          <p:cNvGrpSpPr/>
          <p:nvPr/>
        </p:nvGrpSpPr>
        <p:grpSpPr>
          <a:xfrm>
            <a:off x="5513828" y="20097160"/>
            <a:ext cx="3249628" cy="1107364"/>
            <a:chOff x="16948986" y="1179875"/>
            <a:chExt cx="3249628" cy="1107364"/>
          </a:xfrm>
        </p:grpSpPr>
        <p:sp>
          <p:nvSpPr>
            <p:cNvPr id="220" name="Rectangle: Diagonal Corners Snipped 219">
              <a:extLst>
                <a:ext uri="{FF2B5EF4-FFF2-40B4-BE49-F238E27FC236}">
                  <a16:creationId xmlns:a16="http://schemas.microsoft.com/office/drawing/2014/main" id="{73E29CC3-EB20-C3F6-D6E9-00355AEC45CD}"/>
                </a:ext>
              </a:extLst>
            </p:cNvPr>
            <p:cNvSpPr/>
            <p:nvPr/>
          </p:nvSpPr>
          <p:spPr>
            <a:xfrm>
              <a:off x="16948986" y="1179875"/>
              <a:ext cx="3249628" cy="1107364"/>
            </a:xfrm>
            <a:prstGeom prst="snip2DiagRect">
              <a:avLst>
                <a:gd name="adj1" fmla="val 14925"/>
                <a:gd name="adj2" fmla="val 36567"/>
              </a:avLst>
            </a:prstGeom>
            <a:solidFill>
              <a:schemeClr val="bg1">
                <a:lumMod val="95000"/>
              </a:schemeClr>
            </a:solidFill>
            <a:ln>
              <a:solidFill>
                <a:schemeClr val="bg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nchorCtr="0"/>
            <a:lstStyle/>
            <a:p>
              <a:r>
                <a:rPr lang="en-US" sz="2400" b="1" dirty="0">
                  <a:solidFill>
                    <a:schemeClr val="tx1"/>
                  </a:solidFill>
                </a:rPr>
                <a:t>6.0 IMPLEMENT HMM</a:t>
              </a:r>
            </a:p>
          </p:txBody>
        </p:sp>
        <p:pic>
          <p:nvPicPr>
            <p:cNvPr id="221" name="Graphic 9" descr="Tools with solid fill">
              <a:extLst>
                <a:ext uri="{FF2B5EF4-FFF2-40B4-BE49-F238E27FC236}">
                  <a16:creationId xmlns:a16="http://schemas.microsoft.com/office/drawing/2014/main" id="{026D0D25-D4C9-E4CA-E00C-4B88FC8A7173}"/>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9177614" y="1323677"/>
              <a:ext cx="876300" cy="914400"/>
            </a:xfrm>
            <a:prstGeom prst="rect">
              <a:avLst/>
            </a:prstGeom>
          </p:spPr>
        </p:pic>
      </p:grpSp>
      <p:grpSp>
        <p:nvGrpSpPr>
          <p:cNvPr id="222" name="Group 221">
            <a:extLst>
              <a:ext uri="{FF2B5EF4-FFF2-40B4-BE49-F238E27FC236}">
                <a16:creationId xmlns:a16="http://schemas.microsoft.com/office/drawing/2014/main" id="{ACB218EB-8DD3-9152-176B-F83390D3FA13}"/>
              </a:ext>
            </a:extLst>
          </p:cNvPr>
          <p:cNvGrpSpPr/>
          <p:nvPr/>
        </p:nvGrpSpPr>
        <p:grpSpPr>
          <a:xfrm>
            <a:off x="5513828" y="24242280"/>
            <a:ext cx="3249628" cy="1107364"/>
            <a:chOff x="20338786" y="1179871"/>
            <a:chExt cx="3249628" cy="1107364"/>
          </a:xfrm>
        </p:grpSpPr>
        <p:sp>
          <p:nvSpPr>
            <p:cNvPr id="223" name="Rectangle: Diagonal Corners Snipped 222">
              <a:extLst>
                <a:ext uri="{FF2B5EF4-FFF2-40B4-BE49-F238E27FC236}">
                  <a16:creationId xmlns:a16="http://schemas.microsoft.com/office/drawing/2014/main" id="{4FC09198-0377-1858-8236-A20C62F4FDBE}"/>
                </a:ext>
              </a:extLst>
            </p:cNvPr>
            <p:cNvSpPr/>
            <p:nvPr/>
          </p:nvSpPr>
          <p:spPr>
            <a:xfrm>
              <a:off x="20338786" y="1179871"/>
              <a:ext cx="3249628" cy="1107364"/>
            </a:xfrm>
            <a:prstGeom prst="snip2DiagRect">
              <a:avLst>
                <a:gd name="adj1" fmla="val 14925"/>
                <a:gd name="adj2" fmla="val 36567"/>
              </a:avLst>
            </a:prstGeom>
            <a:solidFill>
              <a:schemeClr val="bg1">
                <a:lumMod val="95000"/>
              </a:schemeClr>
            </a:solidFill>
            <a:ln>
              <a:solidFill>
                <a:schemeClr val="bg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nchorCtr="0"/>
            <a:lstStyle/>
            <a:p>
              <a:r>
                <a:rPr lang="en-US" sz="2400" b="1">
                  <a:solidFill>
                    <a:schemeClr val="tx1"/>
                  </a:solidFill>
                </a:rPr>
                <a:t>7.0 HMM</a:t>
              </a:r>
              <a:br>
                <a:rPr lang="en-US" sz="2400" b="1" dirty="0">
                  <a:solidFill>
                    <a:schemeClr val="tx1"/>
                  </a:solidFill>
                </a:rPr>
              </a:br>
              <a:r>
                <a:rPr lang="en-US" sz="2400" b="1" dirty="0">
                  <a:solidFill>
                    <a:schemeClr val="tx1"/>
                  </a:solidFill>
                </a:rPr>
                <a:t>RESOURCES</a:t>
              </a:r>
            </a:p>
          </p:txBody>
        </p:sp>
        <p:pic>
          <p:nvPicPr>
            <p:cNvPr id="1056" name="Graphic 10" descr="Blueprint with solid fill">
              <a:extLst>
                <a:ext uri="{FF2B5EF4-FFF2-40B4-BE49-F238E27FC236}">
                  <a16:creationId xmlns:a16="http://schemas.microsoft.com/office/drawing/2014/main" id="{DC5A071B-4316-6B4E-E8FE-5801B6ABC855}"/>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22243324" y="1240402"/>
              <a:ext cx="997675" cy="997675"/>
            </a:xfrm>
            <a:prstGeom prst="rect">
              <a:avLst/>
            </a:prstGeom>
          </p:spPr>
        </p:pic>
      </p:grpSp>
      <p:sp>
        <p:nvSpPr>
          <p:cNvPr id="1057" name="Rectangle: Rounded Corners 1056">
            <a:extLst>
              <a:ext uri="{FF2B5EF4-FFF2-40B4-BE49-F238E27FC236}">
                <a16:creationId xmlns:a16="http://schemas.microsoft.com/office/drawing/2014/main" id="{64B35FB5-556E-A256-5551-83005E7E4105}"/>
              </a:ext>
            </a:extLst>
          </p:cNvPr>
          <p:cNvSpPr/>
          <p:nvPr/>
        </p:nvSpPr>
        <p:spPr>
          <a:xfrm>
            <a:off x="320793" y="3948688"/>
            <a:ext cx="3984940" cy="2071112"/>
          </a:xfrm>
          <a:prstGeom prst="roundRect">
            <a:avLst/>
          </a:prstGeom>
          <a:solidFill>
            <a:srgbClr val="FFFF00"/>
          </a:solidFill>
          <a:ln>
            <a:solidFill>
              <a:schemeClr val="bg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b="1" dirty="0">
                <a:solidFill>
                  <a:schemeClr val="tx1"/>
                </a:solidFill>
              </a:rPr>
              <a:t>WEBPAGE 1ofX</a:t>
            </a:r>
          </a:p>
          <a:p>
            <a:pPr algn="ctr"/>
            <a:r>
              <a:rPr lang="en-US" sz="4000" b="1" dirty="0">
                <a:solidFill>
                  <a:schemeClr val="tx1"/>
                </a:solidFill>
              </a:rPr>
              <a:t>HOMEPAGE/</a:t>
            </a:r>
          </a:p>
          <a:p>
            <a:pPr algn="ctr"/>
            <a:r>
              <a:rPr lang="en-US" sz="4000" b="1" dirty="0">
                <a:solidFill>
                  <a:schemeClr val="tx1"/>
                </a:solidFill>
              </a:rPr>
              <a:t>LANDING PAGE</a:t>
            </a:r>
          </a:p>
        </p:txBody>
      </p:sp>
      <p:pic>
        <p:nvPicPr>
          <p:cNvPr id="10" name="Picture 9">
            <a:extLst>
              <a:ext uri="{FF2B5EF4-FFF2-40B4-BE49-F238E27FC236}">
                <a16:creationId xmlns:a16="http://schemas.microsoft.com/office/drawing/2014/main" id="{D3C8D356-6F1C-6ABC-B036-0FB59EA8A857}"/>
              </a:ext>
            </a:extLst>
          </p:cNvPr>
          <p:cNvPicPr>
            <a:picLocks noChangeAspect="1"/>
          </p:cNvPicPr>
          <p:nvPr/>
        </p:nvPicPr>
        <p:blipFill>
          <a:blip r:embed="rId19"/>
          <a:stretch>
            <a:fillRect/>
          </a:stretch>
        </p:blipFill>
        <p:spPr>
          <a:xfrm>
            <a:off x="4305733" y="1128840"/>
            <a:ext cx="14249400" cy="790575"/>
          </a:xfrm>
          <a:prstGeom prst="rect">
            <a:avLst/>
          </a:prstGeom>
        </p:spPr>
      </p:pic>
    </p:spTree>
    <p:extLst>
      <p:ext uri="{BB962C8B-B14F-4D97-AF65-F5344CB8AC3E}">
        <p14:creationId xmlns:p14="http://schemas.microsoft.com/office/powerpoint/2010/main" val="30261259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 name="Rectangle 242">
            <a:extLst>
              <a:ext uri="{FF2B5EF4-FFF2-40B4-BE49-F238E27FC236}">
                <a16:creationId xmlns:a16="http://schemas.microsoft.com/office/drawing/2014/main" id="{8A117ED8-0FE5-D5BE-9913-67E2D3E2AD33}"/>
              </a:ext>
            </a:extLst>
          </p:cNvPr>
          <p:cNvSpPr/>
          <p:nvPr/>
        </p:nvSpPr>
        <p:spPr>
          <a:xfrm>
            <a:off x="-13106400" y="-5080000"/>
            <a:ext cx="49784000" cy="40335200"/>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 name="Rectangle: Rounded Corners 2">
            <a:hlinkClick r:id="rId2" action="ppaction://hlinksldjump"/>
            <a:extLst>
              <a:ext uri="{FF2B5EF4-FFF2-40B4-BE49-F238E27FC236}">
                <a16:creationId xmlns:a16="http://schemas.microsoft.com/office/drawing/2014/main" id="{BBA717EC-64F6-AB68-4B50-0D92A7AB6EB2}"/>
              </a:ext>
            </a:extLst>
          </p:cNvPr>
          <p:cNvSpPr/>
          <p:nvPr/>
        </p:nvSpPr>
        <p:spPr>
          <a:xfrm>
            <a:off x="4972050" y="304800"/>
            <a:ext cx="13716000" cy="316524"/>
          </a:xfrm>
          <a:prstGeom prst="roundRect">
            <a:avLst/>
          </a:prstGeom>
          <a:solidFill>
            <a:srgbClr val="FFCCFF"/>
          </a:solidFill>
          <a:ln>
            <a:solidFill>
              <a:schemeClr val="bg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02060"/>
                </a:solidFill>
              </a:rPr>
              <a:t>HMM-N </a:t>
            </a:r>
            <a:r>
              <a:rPr lang="en-US" sz="2800">
                <a:solidFill>
                  <a:srgbClr val="002060"/>
                </a:solidFill>
                <a:sym typeface="Wingdings" panose="05000000000000000000" pitchFamily="2" charset="2"/>
              </a:rPr>
              <a:t></a:t>
            </a:r>
            <a:endParaRPr lang="en-US" sz="2800" dirty="0">
              <a:solidFill>
                <a:srgbClr val="002060"/>
              </a:solidFill>
            </a:endParaRPr>
          </a:p>
        </p:txBody>
      </p:sp>
      <p:sp>
        <p:nvSpPr>
          <p:cNvPr id="7" name="Title 6">
            <a:extLst>
              <a:ext uri="{FF2B5EF4-FFF2-40B4-BE49-F238E27FC236}">
                <a16:creationId xmlns:a16="http://schemas.microsoft.com/office/drawing/2014/main" id="{181F9F74-429D-F1E3-584F-93A91417BD7A}"/>
              </a:ext>
            </a:extLst>
          </p:cNvPr>
          <p:cNvSpPr>
            <a:spLocks noGrp="1"/>
          </p:cNvSpPr>
          <p:nvPr>
            <p:ph type="title"/>
          </p:nvPr>
        </p:nvSpPr>
        <p:spPr/>
        <p:txBody>
          <a:bodyPr>
            <a:normAutofit fontScale="90000"/>
          </a:bodyPr>
          <a:lstStyle/>
          <a:p>
            <a:r>
              <a:rPr lang="en-US"/>
              <a:t>0.0 Escape</a:t>
            </a:r>
            <a:endParaRPr lang="en-US" dirty="0"/>
          </a:p>
        </p:txBody>
      </p:sp>
      <p:sp>
        <p:nvSpPr>
          <p:cNvPr id="258" name="Rectangle: Rounded Corners 257">
            <a:hlinkClick r:id="" action="ppaction://hlinkshowjump?jump=nextslide"/>
            <a:extLst>
              <a:ext uri="{FF2B5EF4-FFF2-40B4-BE49-F238E27FC236}">
                <a16:creationId xmlns:a16="http://schemas.microsoft.com/office/drawing/2014/main" id="{814D4510-18C1-76F8-B66A-8F443558A13B}"/>
              </a:ext>
            </a:extLst>
          </p:cNvPr>
          <p:cNvSpPr/>
          <p:nvPr/>
        </p:nvSpPr>
        <p:spPr>
          <a:xfrm>
            <a:off x="17595850" y="621324"/>
            <a:ext cx="1092200" cy="316524"/>
          </a:xfrm>
          <a:prstGeom prst="roundRect">
            <a:avLst/>
          </a:prstGeom>
          <a:solidFill>
            <a:schemeClr val="accent1">
              <a:lumMod val="75000"/>
            </a:schemeClr>
          </a:solidFill>
          <a:ln>
            <a:solidFill>
              <a:schemeClr val="bg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a:t>next &gt;</a:t>
            </a:r>
            <a:endParaRPr lang="en-US" sz="2000" dirty="0"/>
          </a:p>
        </p:txBody>
      </p:sp>
      <p:sp>
        <p:nvSpPr>
          <p:cNvPr id="259" name="Rectangle: Rounded Corners 258">
            <a:hlinkClick r:id="" action="ppaction://hlinkshowjump?jump=previousslide"/>
            <a:extLst>
              <a:ext uri="{FF2B5EF4-FFF2-40B4-BE49-F238E27FC236}">
                <a16:creationId xmlns:a16="http://schemas.microsoft.com/office/drawing/2014/main" id="{A2062EFB-7695-F7F5-CCF4-CD38CF53C5AA}"/>
              </a:ext>
            </a:extLst>
          </p:cNvPr>
          <p:cNvSpPr/>
          <p:nvPr/>
        </p:nvSpPr>
        <p:spPr>
          <a:xfrm>
            <a:off x="4991100" y="621324"/>
            <a:ext cx="1092200" cy="316524"/>
          </a:xfrm>
          <a:prstGeom prst="roundRect">
            <a:avLst/>
          </a:prstGeom>
          <a:solidFill>
            <a:schemeClr val="accent1">
              <a:lumMod val="75000"/>
            </a:schemeClr>
          </a:solidFill>
          <a:ln>
            <a:solidFill>
              <a:schemeClr val="bg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a:t>&lt; prev</a:t>
            </a:r>
            <a:endParaRPr lang="en-US" sz="2000" dirty="0"/>
          </a:p>
        </p:txBody>
      </p:sp>
      <p:sp>
        <p:nvSpPr>
          <p:cNvPr id="10" name="Rectangle: Rounded Corners 9">
            <a:extLst>
              <a:ext uri="{FF2B5EF4-FFF2-40B4-BE49-F238E27FC236}">
                <a16:creationId xmlns:a16="http://schemas.microsoft.com/office/drawing/2014/main" id="{0A14A8BC-3DCD-F917-DCAD-98921778DB2A}"/>
              </a:ext>
            </a:extLst>
          </p:cNvPr>
          <p:cNvSpPr/>
          <p:nvPr/>
        </p:nvSpPr>
        <p:spPr>
          <a:xfrm>
            <a:off x="446718" y="2985880"/>
            <a:ext cx="3984940" cy="2172508"/>
          </a:xfrm>
          <a:prstGeom prst="roundRect">
            <a:avLst/>
          </a:prstGeom>
          <a:solidFill>
            <a:srgbClr val="FFFF00"/>
          </a:solidFill>
          <a:ln>
            <a:solidFill>
              <a:schemeClr val="bg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b="1" dirty="0">
                <a:solidFill>
                  <a:schemeClr val="tx1"/>
                </a:solidFill>
              </a:rPr>
              <a:t>WEBPAGE 8ofX</a:t>
            </a:r>
          </a:p>
          <a:p>
            <a:pPr algn="ctr"/>
            <a:r>
              <a:rPr lang="en-US" sz="4000" b="1" dirty="0">
                <a:solidFill>
                  <a:schemeClr val="tx1"/>
                </a:solidFill>
              </a:rPr>
              <a:t>4d New window</a:t>
            </a:r>
          </a:p>
        </p:txBody>
      </p:sp>
      <p:grpSp>
        <p:nvGrpSpPr>
          <p:cNvPr id="12" name="Group 11">
            <a:extLst>
              <a:ext uri="{FF2B5EF4-FFF2-40B4-BE49-F238E27FC236}">
                <a16:creationId xmlns:a16="http://schemas.microsoft.com/office/drawing/2014/main" id="{85843367-E294-7EDA-E82E-4A3DB8487EC1}"/>
              </a:ext>
            </a:extLst>
          </p:cNvPr>
          <p:cNvGrpSpPr/>
          <p:nvPr/>
        </p:nvGrpSpPr>
        <p:grpSpPr>
          <a:xfrm>
            <a:off x="5291530" y="2889972"/>
            <a:ext cx="3602588" cy="4189010"/>
            <a:chOff x="4239832" y="568523"/>
            <a:chExt cx="2592046" cy="3014253"/>
          </a:xfrm>
        </p:grpSpPr>
        <p:grpSp>
          <p:nvGrpSpPr>
            <p:cNvPr id="13" name="Group 12">
              <a:extLst>
                <a:ext uri="{FF2B5EF4-FFF2-40B4-BE49-F238E27FC236}">
                  <a16:creationId xmlns:a16="http://schemas.microsoft.com/office/drawing/2014/main" id="{B6227DAF-0455-93CC-604F-0A1D22364A97}"/>
                </a:ext>
              </a:extLst>
            </p:cNvPr>
            <p:cNvGrpSpPr/>
            <p:nvPr/>
          </p:nvGrpSpPr>
          <p:grpSpPr>
            <a:xfrm>
              <a:off x="4239832" y="914787"/>
              <a:ext cx="2592046" cy="2667989"/>
              <a:chOff x="3062691" y="759987"/>
              <a:chExt cx="2847772" cy="2931208"/>
            </a:xfrm>
          </p:grpSpPr>
          <p:sp>
            <p:nvSpPr>
              <p:cNvPr id="17" name="Rectangle 16">
                <a:extLst>
                  <a:ext uri="{FF2B5EF4-FFF2-40B4-BE49-F238E27FC236}">
                    <a16:creationId xmlns:a16="http://schemas.microsoft.com/office/drawing/2014/main" id="{650D43F4-277D-6A7F-746C-43EC00419CB7}"/>
                  </a:ext>
                </a:extLst>
              </p:cNvPr>
              <p:cNvSpPr/>
              <p:nvPr/>
            </p:nvSpPr>
            <p:spPr>
              <a:xfrm>
                <a:off x="3062691" y="759987"/>
                <a:ext cx="2847772" cy="293120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D1D21668-B7B7-788B-7FAC-38B4E7F44CE2}"/>
                  </a:ext>
                </a:extLst>
              </p:cNvPr>
              <p:cNvPicPr preferRelativeResize="0">
                <a:picLocks/>
              </p:cNvPicPr>
              <p:nvPr/>
            </p:nvPicPr>
            <p:blipFill rotWithShape="1">
              <a:blip r:embed="rId3">
                <a:alphaModFix/>
                <a:extLst>
                  <a:ext uri="{28A0092B-C50C-407E-A947-70E740481C1C}">
                    <a14:useLocalDpi xmlns:a14="http://schemas.microsoft.com/office/drawing/2010/main"/>
                  </a:ext>
                </a:extLst>
              </a:blip>
              <a:srcRect/>
              <a:stretch/>
            </p:blipFill>
            <p:spPr>
              <a:xfrm>
                <a:off x="3165486" y="824494"/>
                <a:ext cx="2672083" cy="2725158"/>
              </a:xfrm>
              <a:prstGeom prst="rect">
                <a:avLst/>
              </a:prstGeom>
            </p:spPr>
          </p:pic>
        </p:grpSp>
        <p:sp>
          <p:nvSpPr>
            <p:cNvPr id="14" name="Rectangle: Rounded Corners 13">
              <a:extLst>
                <a:ext uri="{FF2B5EF4-FFF2-40B4-BE49-F238E27FC236}">
                  <a16:creationId xmlns:a16="http://schemas.microsoft.com/office/drawing/2014/main" id="{B5A44D7F-2DCD-71C8-13C5-D063B66D39D4}"/>
                </a:ext>
              </a:extLst>
            </p:cNvPr>
            <p:cNvSpPr/>
            <p:nvPr/>
          </p:nvSpPr>
          <p:spPr>
            <a:xfrm>
              <a:off x="4598515" y="3222340"/>
              <a:ext cx="1754201" cy="182012"/>
            </a:xfrm>
            <a:prstGeom prst="roundRect">
              <a:avLst>
                <a:gd name="adj" fmla="val 25895"/>
              </a:avLst>
            </a:prstGeom>
            <a:solidFill>
              <a:schemeClr val="bg1"/>
            </a:solidFill>
          </p:spPr>
          <p:txBody>
            <a:bodyPr wrap="square" rtlCol="0">
              <a:spAutoFit/>
            </a:bodyPr>
            <a:lstStyle/>
            <a:p>
              <a:pPr algn="ctr"/>
              <a:r>
                <a:rPr lang="en-US" sz="800" b="1"/>
                <a:t>NOSSE 13 O-WVShw-10</a:t>
              </a:r>
              <a:endParaRPr lang="en-US" sz="800" b="1" dirty="0"/>
            </a:p>
          </p:txBody>
        </p:sp>
        <p:sp>
          <p:nvSpPr>
            <p:cNvPr id="15" name="Rectangle: Rounded Corners 14">
              <a:extLst>
                <a:ext uri="{FF2B5EF4-FFF2-40B4-BE49-F238E27FC236}">
                  <a16:creationId xmlns:a16="http://schemas.microsoft.com/office/drawing/2014/main" id="{42F59FE8-32CF-AC1B-00ED-8D7827B69486}"/>
                </a:ext>
              </a:extLst>
            </p:cNvPr>
            <p:cNvSpPr/>
            <p:nvPr/>
          </p:nvSpPr>
          <p:spPr>
            <a:xfrm>
              <a:off x="4239832" y="568523"/>
              <a:ext cx="2592046" cy="310050"/>
            </a:xfrm>
            <a:prstGeom prst="roundRect">
              <a:avLst>
                <a:gd name="adj" fmla="val 0"/>
              </a:avLst>
            </a:prstGeom>
            <a:solidFill>
              <a:schemeClr val="bg1"/>
            </a:solidFill>
            <a:ln>
              <a:solidFill>
                <a:schemeClr val="tx1"/>
              </a:solidFill>
            </a:ln>
          </p:spPr>
          <p:txBody>
            <a:bodyPr wrap="square" rtlCol="0">
              <a:spAutoFit/>
            </a:bodyPr>
            <a:lstStyle/>
            <a:p>
              <a:pPr algn="ctr"/>
              <a:r>
                <a:rPr lang="en-US" sz="1100" b="1" i="1" dirty="0"/>
                <a:t>Wall Assembly </a:t>
              </a:r>
              <a:r>
                <a:rPr lang="en-US" sz="1100" b="1" i="1" dirty="0">
                  <a:highlight>
                    <a:srgbClr val="FFFF00"/>
                  </a:highlight>
                </a:rPr>
                <a:t>is</a:t>
              </a:r>
            </a:p>
            <a:p>
              <a:pPr algn="ctr"/>
              <a:r>
                <a:rPr lang="en-US" sz="1100" b="1" i="1" dirty="0"/>
                <a:t>Not </a:t>
              </a:r>
              <a:r>
                <a:rPr lang="en-US" sz="1100" b="1" i="1" dirty="0">
                  <a:highlight>
                    <a:srgbClr val="FFFF00"/>
                  </a:highlight>
                </a:rPr>
                <a:t>BUILT</a:t>
              </a:r>
              <a:r>
                <a:rPr lang="en-US" sz="1100" b="1" i="1" dirty="0"/>
                <a:t> To WUI Code </a:t>
              </a:r>
            </a:p>
          </p:txBody>
        </p:sp>
      </p:grpSp>
      <p:sp>
        <p:nvSpPr>
          <p:cNvPr id="19" name="TextBox 18">
            <a:extLst>
              <a:ext uri="{FF2B5EF4-FFF2-40B4-BE49-F238E27FC236}">
                <a16:creationId xmlns:a16="http://schemas.microsoft.com/office/drawing/2014/main" id="{56A99FDB-AB3C-525B-9C1D-B71A485D4FF3}"/>
              </a:ext>
            </a:extLst>
          </p:cNvPr>
          <p:cNvSpPr txBox="1"/>
          <p:nvPr/>
        </p:nvSpPr>
        <p:spPr>
          <a:xfrm>
            <a:off x="9300424" y="3367059"/>
            <a:ext cx="4499200" cy="5632311"/>
          </a:xfrm>
          <a:prstGeom prst="rect">
            <a:avLst/>
          </a:prstGeom>
          <a:solidFill>
            <a:schemeClr val="bg2"/>
          </a:solidFill>
          <a:ln>
            <a:solidFill>
              <a:schemeClr val="tx1"/>
            </a:solidFill>
          </a:ln>
        </p:spPr>
        <p:txBody>
          <a:bodyPr wrap="square" rtlCol="0">
            <a:spAutoFit/>
          </a:bodyPr>
          <a:lstStyle/>
          <a:p>
            <a:r>
              <a:rPr lang="en-US" b="1" dirty="0"/>
              <a:t>Scenario 1:  Ignition of a Wall Assembly Not to WUI Code</a:t>
            </a:r>
          </a:p>
          <a:p>
            <a:r>
              <a:rPr lang="en-US" dirty="0"/>
              <a:t>This scenario shows the ignition of a house from fire exposure. In this scenario, this house wall and window were not to code, and the house ignited. </a:t>
            </a:r>
          </a:p>
          <a:p>
            <a:endParaRPr lang="en-US" dirty="0"/>
          </a:p>
          <a:p>
            <a:r>
              <a:rPr lang="en-US" dirty="0"/>
              <a:t>The flames exposure was from a Very Small (5.6 ft by 4.6 ft) wooden shed, 10 feet away from the house. Very Small refers to the size binning as selected for the NIST experiments.</a:t>
            </a:r>
          </a:p>
          <a:p>
            <a:endParaRPr lang="en-US" dirty="0"/>
          </a:p>
          <a:p>
            <a:r>
              <a:rPr lang="en-US" dirty="0"/>
              <a:t>The experiment was conducted with wind (wind </a:t>
            </a:r>
            <a:r>
              <a:rPr lang="en-US" dirty="0">
                <a:highlight>
                  <a:srgbClr val="00FF00"/>
                </a:highlight>
              </a:rPr>
              <a:t>blowing</a:t>
            </a:r>
            <a:r>
              <a:rPr lang="en-US" dirty="0"/>
              <a:t> from left to right). The wind, generated by a wind machine, leaned the flames towards the house. </a:t>
            </a:r>
          </a:p>
          <a:p>
            <a:endParaRPr lang="en-US" dirty="0"/>
          </a:p>
          <a:p>
            <a:r>
              <a:rPr lang="en-US" dirty="0"/>
              <a:t>To learn more about these experiments check out </a:t>
            </a:r>
            <a:r>
              <a:rPr lang="en-US" b="1" i="1" dirty="0">
                <a:solidFill>
                  <a:schemeClr val="accent1"/>
                </a:solidFill>
              </a:rPr>
              <a:t>The WUI Science Corner  </a:t>
            </a:r>
          </a:p>
          <a:p>
            <a:endParaRPr lang="en-US" dirty="0"/>
          </a:p>
        </p:txBody>
      </p:sp>
      <p:sp>
        <p:nvSpPr>
          <p:cNvPr id="20" name="Rectangle: Rounded Corners 19">
            <a:extLst>
              <a:ext uri="{FF2B5EF4-FFF2-40B4-BE49-F238E27FC236}">
                <a16:creationId xmlns:a16="http://schemas.microsoft.com/office/drawing/2014/main" id="{AE8C95FA-1685-7CC9-ACE3-B456A7288E4B}"/>
              </a:ext>
            </a:extLst>
          </p:cNvPr>
          <p:cNvSpPr/>
          <p:nvPr/>
        </p:nvSpPr>
        <p:spPr>
          <a:xfrm>
            <a:off x="14123999" y="3367060"/>
            <a:ext cx="3576918" cy="7356154"/>
          </a:xfrm>
          <a:prstGeom prst="roundRect">
            <a:avLst>
              <a:gd name="adj" fmla="val 6642"/>
            </a:avLst>
          </a:prstGeom>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b="1" i="1" dirty="0"/>
              <a:t>The WUI Science Corner</a:t>
            </a:r>
          </a:p>
          <a:p>
            <a:r>
              <a:rPr lang="en-US" sz="1400" dirty="0"/>
              <a:t>NIST WUI Case Studies have identified structure-to-structure spread as an important contributor to structural losses in the WUI. </a:t>
            </a:r>
          </a:p>
          <a:p>
            <a:endParaRPr lang="en-US" sz="1400" dirty="0"/>
          </a:p>
          <a:p>
            <a:r>
              <a:rPr lang="en-US" sz="1400" dirty="0"/>
              <a:t>NIST together with Federal , state and NGO partners conducted a series of structure-to-structure fire-spread experiments to provide placement guidance for small (typically unregulated) sheds. </a:t>
            </a:r>
          </a:p>
          <a:p>
            <a:endParaRPr lang="en-US" sz="1400" dirty="0"/>
          </a:p>
          <a:p>
            <a:r>
              <a:rPr lang="en-US" sz="1400" dirty="0"/>
              <a:t>Several experimental series have been conducted with and without wind. </a:t>
            </a:r>
          </a:p>
          <a:p>
            <a:r>
              <a:rPr lang="en-US" sz="1400" dirty="0"/>
              <a:t>Laboratory experiments without  wind were conducted in the National Fire Research Laboratory to measure the energy release (Heat Release Rate) of the different sheds. Outdoor experiments, with applied wind,  were conducted to determine the effects of wind on flame lean and  structure separation distance. </a:t>
            </a:r>
          </a:p>
          <a:p>
            <a:endParaRPr lang="en-US" sz="1400" dirty="0"/>
          </a:p>
          <a:p>
            <a:r>
              <a:rPr lang="en-US" sz="1400" dirty="0"/>
              <a:t>You can learn more about structure-to-structure fire spread and structure separation distance (SSD) at </a:t>
            </a:r>
            <a:r>
              <a:rPr lang="en-US" sz="1400" u="sng" dirty="0">
                <a:solidFill>
                  <a:schemeClr val="bg1"/>
                </a:solidFill>
              </a:rPr>
              <a:t>SSE WEBSITE LINK</a:t>
            </a:r>
          </a:p>
          <a:p>
            <a:endParaRPr lang="en-US" sz="1400" dirty="0"/>
          </a:p>
          <a:p>
            <a:r>
              <a:rPr lang="en-US" sz="1400" dirty="0"/>
              <a:t>Figure xx: NIST experimental setup for the Shed SSD experiments with wind</a:t>
            </a:r>
          </a:p>
          <a:p>
            <a:endParaRPr lang="en-US" sz="1400" dirty="0"/>
          </a:p>
        </p:txBody>
      </p:sp>
      <p:sp>
        <p:nvSpPr>
          <p:cNvPr id="21" name="Rectangle 20">
            <a:extLst>
              <a:ext uri="{FF2B5EF4-FFF2-40B4-BE49-F238E27FC236}">
                <a16:creationId xmlns:a16="http://schemas.microsoft.com/office/drawing/2014/main" id="{D1D06521-DC5F-2B43-A02B-A5062766982D}"/>
              </a:ext>
            </a:extLst>
          </p:cNvPr>
          <p:cNvSpPr/>
          <p:nvPr/>
        </p:nvSpPr>
        <p:spPr>
          <a:xfrm>
            <a:off x="5291530" y="7322025"/>
            <a:ext cx="3602588" cy="3401188"/>
          </a:xfrm>
          <a:prstGeom prst="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Pre-fire Image</a:t>
            </a:r>
            <a:endParaRPr lang="en-US" dirty="0">
              <a:solidFill>
                <a:schemeClr val="tx1"/>
              </a:solidFill>
            </a:endParaRPr>
          </a:p>
        </p:txBody>
      </p:sp>
      <p:pic>
        <p:nvPicPr>
          <p:cNvPr id="22" name="Picture 21">
            <a:extLst>
              <a:ext uri="{FF2B5EF4-FFF2-40B4-BE49-F238E27FC236}">
                <a16:creationId xmlns:a16="http://schemas.microsoft.com/office/drawing/2014/main" id="{0DDA4062-AE91-7CBE-E547-78F8D2958AD3}"/>
              </a:ext>
            </a:extLst>
          </p:cNvPr>
          <p:cNvPicPr>
            <a:picLocks noChangeAspect="1"/>
          </p:cNvPicPr>
          <p:nvPr/>
        </p:nvPicPr>
        <p:blipFill>
          <a:blip r:embed="rId4"/>
          <a:stretch>
            <a:fillRect/>
          </a:stretch>
        </p:blipFill>
        <p:spPr>
          <a:xfrm>
            <a:off x="7053199" y="12181808"/>
            <a:ext cx="9368234" cy="5016062"/>
          </a:xfrm>
          <a:prstGeom prst="rect">
            <a:avLst/>
          </a:prstGeom>
        </p:spPr>
      </p:pic>
      <p:sp>
        <p:nvSpPr>
          <p:cNvPr id="2" name="Rectangle: Rounded Corners 1">
            <a:extLst>
              <a:ext uri="{FF2B5EF4-FFF2-40B4-BE49-F238E27FC236}">
                <a16:creationId xmlns:a16="http://schemas.microsoft.com/office/drawing/2014/main" id="{28771FC5-2720-9C11-83D6-16E85AD71BA4}"/>
              </a:ext>
            </a:extLst>
          </p:cNvPr>
          <p:cNvSpPr/>
          <p:nvPr/>
        </p:nvSpPr>
        <p:spPr>
          <a:xfrm>
            <a:off x="4244883" y="900014"/>
            <a:ext cx="2279721" cy="1190171"/>
          </a:xfrm>
          <a:prstGeom prst="roundRect">
            <a:avLst/>
          </a:prstGeom>
          <a:solidFill>
            <a:srgbClr val="FFFF00"/>
          </a:solidFill>
          <a:ln w="381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4BEA384A-A9FE-980F-6D30-0FEA2E13053A}"/>
              </a:ext>
            </a:extLst>
          </p:cNvPr>
          <p:cNvPicPr>
            <a:picLocks noChangeAspect="1"/>
          </p:cNvPicPr>
          <p:nvPr/>
        </p:nvPicPr>
        <p:blipFill>
          <a:blip r:embed="rId5"/>
          <a:stretch>
            <a:fillRect/>
          </a:stretch>
        </p:blipFill>
        <p:spPr>
          <a:xfrm>
            <a:off x="4305733" y="1128840"/>
            <a:ext cx="14249400" cy="790575"/>
          </a:xfrm>
          <a:prstGeom prst="rect">
            <a:avLst/>
          </a:prstGeom>
        </p:spPr>
      </p:pic>
    </p:spTree>
    <p:extLst>
      <p:ext uri="{BB962C8B-B14F-4D97-AF65-F5344CB8AC3E}">
        <p14:creationId xmlns:p14="http://schemas.microsoft.com/office/powerpoint/2010/main" val="8788966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 name="Rectangle 242">
            <a:extLst>
              <a:ext uri="{FF2B5EF4-FFF2-40B4-BE49-F238E27FC236}">
                <a16:creationId xmlns:a16="http://schemas.microsoft.com/office/drawing/2014/main" id="{8A117ED8-0FE5-D5BE-9913-67E2D3E2AD33}"/>
              </a:ext>
            </a:extLst>
          </p:cNvPr>
          <p:cNvSpPr/>
          <p:nvPr/>
        </p:nvSpPr>
        <p:spPr>
          <a:xfrm>
            <a:off x="-13106400" y="-5080000"/>
            <a:ext cx="49784000" cy="40335200"/>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 name="Rectangle: Rounded Corners 2">
            <a:hlinkClick r:id="rId2" action="ppaction://hlinksldjump"/>
            <a:extLst>
              <a:ext uri="{FF2B5EF4-FFF2-40B4-BE49-F238E27FC236}">
                <a16:creationId xmlns:a16="http://schemas.microsoft.com/office/drawing/2014/main" id="{BBA717EC-64F6-AB68-4B50-0D92A7AB6EB2}"/>
              </a:ext>
            </a:extLst>
          </p:cNvPr>
          <p:cNvSpPr/>
          <p:nvPr/>
        </p:nvSpPr>
        <p:spPr>
          <a:xfrm>
            <a:off x="4972050" y="304800"/>
            <a:ext cx="13716000" cy="316524"/>
          </a:xfrm>
          <a:prstGeom prst="roundRect">
            <a:avLst/>
          </a:prstGeom>
          <a:solidFill>
            <a:srgbClr val="FFCCFF"/>
          </a:solidFill>
          <a:ln>
            <a:solidFill>
              <a:schemeClr val="bg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02060"/>
                </a:solidFill>
              </a:rPr>
              <a:t>HMM-N </a:t>
            </a:r>
            <a:r>
              <a:rPr lang="en-US" sz="2800">
                <a:solidFill>
                  <a:srgbClr val="002060"/>
                </a:solidFill>
                <a:sym typeface="Wingdings" panose="05000000000000000000" pitchFamily="2" charset="2"/>
              </a:rPr>
              <a:t></a:t>
            </a:r>
            <a:endParaRPr lang="en-US" sz="2800" dirty="0">
              <a:solidFill>
                <a:srgbClr val="002060"/>
              </a:solidFill>
            </a:endParaRPr>
          </a:p>
        </p:txBody>
      </p:sp>
      <p:sp>
        <p:nvSpPr>
          <p:cNvPr id="7" name="Title 6">
            <a:extLst>
              <a:ext uri="{FF2B5EF4-FFF2-40B4-BE49-F238E27FC236}">
                <a16:creationId xmlns:a16="http://schemas.microsoft.com/office/drawing/2014/main" id="{181F9F74-429D-F1E3-584F-93A91417BD7A}"/>
              </a:ext>
            </a:extLst>
          </p:cNvPr>
          <p:cNvSpPr>
            <a:spLocks noGrp="1"/>
          </p:cNvSpPr>
          <p:nvPr>
            <p:ph type="title"/>
          </p:nvPr>
        </p:nvSpPr>
        <p:spPr/>
        <p:txBody>
          <a:bodyPr>
            <a:normAutofit fontScale="90000"/>
          </a:bodyPr>
          <a:lstStyle/>
          <a:p>
            <a:r>
              <a:rPr lang="en-US"/>
              <a:t>0.0 Escape</a:t>
            </a:r>
            <a:endParaRPr lang="en-US" dirty="0"/>
          </a:p>
        </p:txBody>
      </p:sp>
      <p:sp>
        <p:nvSpPr>
          <p:cNvPr id="258" name="Rectangle: Rounded Corners 257">
            <a:hlinkClick r:id="" action="ppaction://hlinkshowjump?jump=nextslide"/>
            <a:extLst>
              <a:ext uri="{FF2B5EF4-FFF2-40B4-BE49-F238E27FC236}">
                <a16:creationId xmlns:a16="http://schemas.microsoft.com/office/drawing/2014/main" id="{814D4510-18C1-76F8-B66A-8F443558A13B}"/>
              </a:ext>
            </a:extLst>
          </p:cNvPr>
          <p:cNvSpPr/>
          <p:nvPr/>
        </p:nvSpPr>
        <p:spPr>
          <a:xfrm>
            <a:off x="17595850" y="621324"/>
            <a:ext cx="1092200" cy="316524"/>
          </a:xfrm>
          <a:prstGeom prst="roundRect">
            <a:avLst/>
          </a:prstGeom>
          <a:solidFill>
            <a:schemeClr val="accent1">
              <a:lumMod val="75000"/>
            </a:schemeClr>
          </a:solidFill>
          <a:ln>
            <a:solidFill>
              <a:schemeClr val="bg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a:t>next &gt;</a:t>
            </a:r>
            <a:endParaRPr lang="en-US" sz="2000" dirty="0"/>
          </a:p>
        </p:txBody>
      </p:sp>
      <p:sp>
        <p:nvSpPr>
          <p:cNvPr id="259" name="Rectangle: Rounded Corners 258">
            <a:hlinkClick r:id="" action="ppaction://hlinkshowjump?jump=previousslide"/>
            <a:extLst>
              <a:ext uri="{FF2B5EF4-FFF2-40B4-BE49-F238E27FC236}">
                <a16:creationId xmlns:a16="http://schemas.microsoft.com/office/drawing/2014/main" id="{A2062EFB-7695-F7F5-CCF4-CD38CF53C5AA}"/>
              </a:ext>
            </a:extLst>
          </p:cNvPr>
          <p:cNvSpPr/>
          <p:nvPr/>
        </p:nvSpPr>
        <p:spPr>
          <a:xfrm>
            <a:off x="4991100" y="621324"/>
            <a:ext cx="1092200" cy="316524"/>
          </a:xfrm>
          <a:prstGeom prst="roundRect">
            <a:avLst/>
          </a:prstGeom>
          <a:solidFill>
            <a:schemeClr val="accent1">
              <a:lumMod val="75000"/>
            </a:schemeClr>
          </a:solidFill>
          <a:ln>
            <a:solidFill>
              <a:schemeClr val="bg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a:t>&lt; prev</a:t>
            </a:r>
            <a:endParaRPr lang="en-US" sz="2000" dirty="0"/>
          </a:p>
        </p:txBody>
      </p:sp>
      <p:sp>
        <p:nvSpPr>
          <p:cNvPr id="10" name="Rectangle: Rounded Corners 9">
            <a:extLst>
              <a:ext uri="{FF2B5EF4-FFF2-40B4-BE49-F238E27FC236}">
                <a16:creationId xmlns:a16="http://schemas.microsoft.com/office/drawing/2014/main" id="{0A14A8BC-3DCD-F917-DCAD-98921778DB2A}"/>
              </a:ext>
            </a:extLst>
          </p:cNvPr>
          <p:cNvSpPr/>
          <p:nvPr/>
        </p:nvSpPr>
        <p:spPr>
          <a:xfrm>
            <a:off x="446718" y="2985880"/>
            <a:ext cx="3984940" cy="2172508"/>
          </a:xfrm>
          <a:prstGeom prst="roundRect">
            <a:avLst/>
          </a:prstGeom>
          <a:solidFill>
            <a:srgbClr val="FFFF00"/>
          </a:solidFill>
          <a:ln>
            <a:solidFill>
              <a:schemeClr val="bg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b="1" dirty="0">
                <a:solidFill>
                  <a:schemeClr val="tx1"/>
                </a:solidFill>
              </a:rPr>
              <a:t>WEBPAGE 9ofX</a:t>
            </a:r>
          </a:p>
          <a:p>
            <a:pPr algn="ctr"/>
            <a:r>
              <a:rPr lang="en-US" sz="4000" b="1" dirty="0">
                <a:solidFill>
                  <a:schemeClr val="tx1"/>
                </a:solidFill>
              </a:rPr>
              <a:t>4e New window</a:t>
            </a:r>
          </a:p>
        </p:txBody>
      </p:sp>
      <p:grpSp>
        <p:nvGrpSpPr>
          <p:cNvPr id="2" name="Group 1">
            <a:extLst>
              <a:ext uri="{FF2B5EF4-FFF2-40B4-BE49-F238E27FC236}">
                <a16:creationId xmlns:a16="http://schemas.microsoft.com/office/drawing/2014/main" id="{A24E227E-8BFF-7B76-9DFB-E589865DEB62}"/>
              </a:ext>
            </a:extLst>
          </p:cNvPr>
          <p:cNvGrpSpPr/>
          <p:nvPr/>
        </p:nvGrpSpPr>
        <p:grpSpPr>
          <a:xfrm>
            <a:off x="5383572" y="3618339"/>
            <a:ext cx="7162800" cy="7372662"/>
            <a:chOff x="7009507" y="922052"/>
            <a:chExt cx="2592045" cy="2667989"/>
          </a:xfrm>
        </p:grpSpPr>
        <p:grpSp>
          <p:nvGrpSpPr>
            <p:cNvPr id="4" name="Group 3">
              <a:extLst>
                <a:ext uri="{FF2B5EF4-FFF2-40B4-BE49-F238E27FC236}">
                  <a16:creationId xmlns:a16="http://schemas.microsoft.com/office/drawing/2014/main" id="{4F59DA9C-EDD4-F195-5917-A480AB2BD1CD}"/>
                </a:ext>
              </a:extLst>
            </p:cNvPr>
            <p:cNvGrpSpPr/>
            <p:nvPr/>
          </p:nvGrpSpPr>
          <p:grpSpPr>
            <a:xfrm>
              <a:off x="7009507" y="922052"/>
              <a:ext cx="2592045" cy="2667989"/>
              <a:chOff x="6568813" y="656962"/>
              <a:chExt cx="2847772" cy="2931208"/>
            </a:xfrm>
          </p:grpSpPr>
          <p:sp>
            <p:nvSpPr>
              <p:cNvPr id="9" name="Rectangle 8">
                <a:extLst>
                  <a:ext uri="{FF2B5EF4-FFF2-40B4-BE49-F238E27FC236}">
                    <a16:creationId xmlns:a16="http://schemas.microsoft.com/office/drawing/2014/main" id="{C747F6A7-9994-B971-9F45-87A1A18CAC98}"/>
                  </a:ext>
                </a:extLst>
              </p:cNvPr>
              <p:cNvSpPr/>
              <p:nvPr/>
            </p:nvSpPr>
            <p:spPr>
              <a:xfrm>
                <a:off x="6568813" y="656962"/>
                <a:ext cx="2847772" cy="293120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AC443F2A-BE20-0A14-94B2-00322FC0D4F0}"/>
                  </a:ext>
                </a:extLst>
              </p:cNvPr>
              <p:cNvPicPr>
                <a:picLocks noChangeAspect="1"/>
              </p:cNvPicPr>
              <p:nvPr/>
            </p:nvPicPr>
            <p:blipFill rotWithShape="1">
              <a:blip r:embed="rId3"/>
              <a:srcRect l="49936" t="3074" r="8395" b="4288"/>
              <a:stretch/>
            </p:blipFill>
            <p:spPr>
              <a:xfrm>
                <a:off x="6660421" y="767957"/>
                <a:ext cx="2672082" cy="2725158"/>
              </a:xfrm>
              <a:prstGeom prst="rect">
                <a:avLst/>
              </a:prstGeom>
            </p:spPr>
          </p:pic>
        </p:grpSp>
        <p:sp>
          <p:nvSpPr>
            <p:cNvPr id="5" name="Rectangle: Rounded Corners 4">
              <a:extLst>
                <a:ext uri="{FF2B5EF4-FFF2-40B4-BE49-F238E27FC236}">
                  <a16:creationId xmlns:a16="http://schemas.microsoft.com/office/drawing/2014/main" id="{75B57377-1656-8CA5-6001-AC3E9B14CAF2}"/>
                </a:ext>
              </a:extLst>
            </p:cNvPr>
            <p:cNvSpPr/>
            <p:nvPr/>
          </p:nvSpPr>
          <p:spPr>
            <a:xfrm>
              <a:off x="7742208" y="3319471"/>
              <a:ext cx="976613" cy="169995"/>
            </a:xfrm>
            <a:prstGeom prst="roundRect">
              <a:avLst>
                <a:gd name="adj" fmla="val 25895"/>
              </a:avLst>
            </a:prstGeom>
            <a:noFill/>
            <a:ln>
              <a:solidFill>
                <a:schemeClr val="tx1"/>
              </a:solidFill>
            </a:ln>
          </p:spPr>
          <p:txBody>
            <a:bodyPr wrap="square" rtlCol="0">
              <a:spAutoFit/>
            </a:bodyPr>
            <a:lstStyle/>
            <a:p>
              <a:pPr algn="ctr"/>
              <a:r>
                <a:rPr lang="en-US" sz="2000" b="1" dirty="0">
                  <a:highlight>
                    <a:srgbClr val="FFFBEF"/>
                  </a:highlight>
                </a:rPr>
                <a:t>NOSSE 3 O-WVShw-10</a:t>
              </a:r>
            </a:p>
          </p:txBody>
        </p:sp>
        <p:sp>
          <p:nvSpPr>
            <p:cNvPr id="6" name="Rectangle: Rounded Corners 5">
              <a:extLst>
                <a:ext uri="{FF2B5EF4-FFF2-40B4-BE49-F238E27FC236}">
                  <a16:creationId xmlns:a16="http://schemas.microsoft.com/office/drawing/2014/main" id="{DD054C5B-3D94-0CBE-6EAE-092CC28C7B1F}"/>
                </a:ext>
              </a:extLst>
            </p:cNvPr>
            <p:cNvSpPr/>
            <p:nvPr/>
          </p:nvSpPr>
          <p:spPr>
            <a:xfrm>
              <a:off x="7183184" y="1488476"/>
              <a:ext cx="890701" cy="169995"/>
            </a:xfrm>
            <a:prstGeom prst="roundRect">
              <a:avLst>
                <a:gd name="adj" fmla="val 25895"/>
              </a:avLst>
            </a:prstGeom>
            <a:solidFill>
              <a:srgbClr val="FFFF00"/>
            </a:solidFill>
            <a:ln w="76200">
              <a:solidFill>
                <a:srgbClr val="FF0000"/>
              </a:solidFill>
            </a:ln>
          </p:spPr>
          <p:txBody>
            <a:bodyPr wrap="square" rtlCol="0">
              <a:spAutoFit/>
            </a:bodyPr>
            <a:lstStyle/>
            <a:p>
              <a:pPr algn="ctr"/>
              <a:r>
                <a:rPr lang="en-US" sz="2000" b="1" dirty="0"/>
                <a:t>BUILT to WUI Code</a:t>
              </a:r>
            </a:p>
          </p:txBody>
        </p:sp>
      </p:grpSp>
      <p:sp>
        <p:nvSpPr>
          <p:cNvPr id="16" name="TextBox 15">
            <a:extLst>
              <a:ext uri="{FF2B5EF4-FFF2-40B4-BE49-F238E27FC236}">
                <a16:creationId xmlns:a16="http://schemas.microsoft.com/office/drawing/2014/main" id="{495D36A9-A9AA-E459-B3D2-00C0CF1DEDEF}"/>
              </a:ext>
            </a:extLst>
          </p:cNvPr>
          <p:cNvSpPr txBox="1"/>
          <p:nvPr/>
        </p:nvSpPr>
        <p:spPr>
          <a:xfrm>
            <a:off x="13498287" y="3618339"/>
            <a:ext cx="4486490" cy="5355312"/>
          </a:xfrm>
          <a:prstGeom prst="rect">
            <a:avLst/>
          </a:prstGeom>
          <a:solidFill>
            <a:schemeClr val="bg2"/>
          </a:solidFill>
          <a:ln>
            <a:solidFill>
              <a:schemeClr val="tx1"/>
            </a:solidFill>
          </a:ln>
        </p:spPr>
        <p:txBody>
          <a:bodyPr wrap="square" rtlCol="0">
            <a:spAutoFit/>
          </a:bodyPr>
          <a:lstStyle/>
          <a:p>
            <a:r>
              <a:rPr lang="en-US" b="1" dirty="0"/>
              <a:t>Scenario 2 - No Ignition of a Wall assembly built to WUI Code</a:t>
            </a:r>
          </a:p>
          <a:p>
            <a:r>
              <a:rPr lang="en-US" dirty="0"/>
              <a:t>In this scenario the house wall and window are built to WUI Code, and the house resists the flames exposure. The value added from the WUI Code construction is clear when comparing this Scenario to Scenario 1 that ignited. </a:t>
            </a:r>
          </a:p>
          <a:p>
            <a:endParaRPr lang="en-US" dirty="0"/>
          </a:p>
          <a:p>
            <a:r>
              <a:rPr lang="en-US" dirty="0"/>
              <a:t>The fire exposure was identical to Scenario 1;  from a Very Small (5.6 ft by 4.6 ft) wooden shed placed 10 ft away from the house. </a:t>
            </a:r>
          </a:p>
          <a:p>
            <a:endParaRPr lang="en-US" dirty="0"/>
          </a:p>
          <a:p>
            <a:r>
              <a:rPr lang="en-US" dirty="0"/>
              <a:t>The experiment was conducted with wind (wind from left to right) that leaned the flames towards the house. </a:t>
            </a:r>
          </a:p>
          <a:p>
            <a:endParaRPr lang="en-US" dirty="0"/>
          </a:p>
          <a:p>
            <a:r>
              <a:rPr lang="en-US" dirty="0"/>
              <a:t>To learn more about these experiments check out </a:t>
            </a:r>
            <a:r>
              <a:rPr lang="en-US" b="1" i="1" dirty="0">
                <a:solidFill>
                  <a:schemeClr val="accent1"/>
                </a:solidFill>
              </a:rPr>
              <a:t>The WUI Science Corner  </a:t>
            </a:r>
          </a:p>
        </p:txBody>
      </p:sp>
      <p:sp>
        <p:nvSpPr>
          <p:cNvPr id="23" name="Title 1">
            <a:extLst>
              <a:ext uri="{FF2B5EF4-FFF2-40B4-BE49-F238E27FC236}">
                <a16:creationId xmlns:a16="http://schemas.microsoft.com/office/drawing/2014/main" id="{19558C83-8721-3DA2-909D-0A070E79CA31}"/>
              </a:ext>
            </a:extLst>
          </p:cNvPr>
          <p:cNvSpPr txBox="1">
            <a:spLocks/>
          </p:cNvSpPr>
          <p:nvPr/>
        </p:nvSpPr>
        <p:spPr>
          <a:xfrm>
            <a:off x="5617602" y="2597701"/>
            <a:ext cx="8978900" cy="804672"/>
          </a:xfrm>
          <a:prstGeom prst="rect">
            <a:avLst/>
          </a:prstGeom>
        </p:spPr>
        <p:txBody>
          <a:bodyPr vert="horz" lIns="91440" tIns="45720" rIns="91440" bIns="45720" rtlCol="0" anchor="ctr">
            <a:normAutofit fontScale="97500"/>
          </a:bodyPr>
          <a:lstStyle>
            <a:lvl1pPr algn="l" defTabSz="2743200" rtl="0" eaLnBrk="1" latinLnBrk="0" hangingPunct="1">
              <a:lnSpc>
                <a:spcPct val="90000"/>
              </a:lnSpc>
              <a:spcBef>
                <a:spcPct val="0"/>
              </a:spcBef>
              <a:buNone/>
              <a:defRPr sz="900" kern="1200">
                <a:solidFill>
                  <a:schemeClr val="tx1"/>
                </a:solidFill>
                <a:latin typeface="+mj-lt"/>
                <a:ea typeface="+mj-ea"/>
                <a:cs typeface="+mj-cs"/>
              </a:defRPr>
            </a:lvl1pPr>
          </a:lstStyle>
          <a:p>
            <a:r>
              <a:rPr lang="en-US" sz="4000"/>
              <a:t>Code Benefits and Limitations POP-UPS</a:t>
            </a:r>
            <a:endParaRPr lang="en-US" sz="4000" dirty="0"/>
          </a:p>
        </p:txBody>
      </p:sp>
      <p:sp>
        <p:nvSpPr>
          <p:cNvPr id="26" name="Rectangle: Rounded Corners 25">
            <a:extLst>
              <a:ext uri="{FF2B5EF4-FFF2-40B4-BE49-F238E27FC236}">
                <a16:creationId xmlns:a16="http://schemas.microsoft.com/office/drawing/2014/main" id="{3E6A69DF-24E0-C848-0663-1024EAC30589}"/>
              </a:ext>
            </a:extLst>
          </p:cNvPr>
          <p:cNvSpPr/>
          <p:nvPr/>
        </p:nvSpPr>
        <p:spPr>
          <a:xfrm>
            <a:off x="13498286" y="9412744"/>
            <a:ext cx="3576917" cy="6716870"/>
          </a:xfrm>
          <a:prstGeom prst="roundRect">
            <a:avLst>
              <a:gd name="adj" fmla="val 6642"/>
            </a:avLst>
          </a:prstGeom>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b="1" i="1" dirty="0"/>
              <a:t>The WUI Science Corner</a:t>
            </a:r>
          </a:p>
          <a:p>
            <a:r>
              <a:rPr lang="en-US" sz="1400" dirty="0"/>
              <a:t>NIST WUI Case Studies have identified structure-to-structure spread as an important contributor to structural losses in the WUI. </a:t>
            </a:r>
          </a:p>
          <a:p>
            <a:endParaRPr lang="en-US" sz="1400" dirty="0"/>
          </a:p>
          <a:p>
            <a:r>
              <a:rPr lang="en-US" sz="1400" dirty="0"/>
              <a:t>NIST together with Federal , state and NGO partners conducted a series of structure to structure fire-spread experiments to provide placement guidance for small (typically unregulated) sheds. </a:t>
            </a:r>
          </a:p>
          <a:p>
            <a:endParaRPr lang="en-US" sz="1400" dirty="0"/>
          </a:p>
          <a:p>
            <a:r>
              <a:rPr lang="en-US" sz="1400" dirty="0"/>
              <a:t>Several experimental series have been conducted with and without wind. </a:t>
            </a:r>
          </a:p>
          <a:p>
            <a:r>
              <a:rPr lang="en-US" sz="1400" dirty="0"/>
              <a:t>Laboratory experiments without  wind were conducted in the National Fire Research Laboratory to measure the energy release (Heat Release Rate) of the different sheds. Outdoor experiments, with applied wind,  were conducted to determine the effects of wind on flame lean and  structure separation distance. </a:t>
            </a:r>
          </a:p>
          <a:p>
            <a:endParaRPr lang="en-US" sz="1400" dirty="0"/>
          </a:p>
          <a:p>
            <a:r>
              <a:rPr lang="en-US" sz="1400" dirty="0"/>
              <a:t>You can learn more about structure-to-structure fire spread and structure separation distance (SSD) at </a:t>
            </a:r>
            <a:r>
              <a:rPr lang="en-US" sz="1400" u="sng" dirty="0">
                <a:solidFill>
                  <a:schemeClr val="bg1"/>
                </a:solidFill>
              </a:rPr>
              <a:t>SSE WEBSITE LINK</a:t>
            </a:r>
          </a:p>
          <a:p>
            <a:endParaRPr lang="en-US" sz="1400" dirty="0"/>
          </a:p>
          <a:p>
            <a:r>
              <a:rPr lang="en-US" sz="1400" dirty="0"/>
              <a:t>Figure xx: NIST experimental setup for the Shed SSD experiments with wind</a:t>
            </a:r>
          </a:p>
          <a:p>
            <a:endParaRPr lang="en-US" sz="1400" dirty="0"/>
          </a:p>
        </p:txBody>
      </p:sp>
      <p:sp>
        <p:nvSpPr>
          <p:cNvPr id="8" name="Rectangle: Rounded Corners 7">
            <a:extLst>
              <a:ext uri="{FF2B5EF4-FFF2-40B4-BE49-F238E27FC236}">
                <a16:creationId xmlns:a16="http://schemas.microsoft.com/office/drawing/2014/main" id="{163E922F-20E2-303A-2CA4-E5C754D9FE72}"/>
              </a:ext>
            </a:extLst>
          </p:cNvPr>
          <p:cNvSpPr/>
          <p:nvPr/>
        </p:nvSpPr>
        <p:spPr>
          <a:xfrm>
            <a:off x="4244883" y="900014"/>
            <a:ext cx="2279721" cy="1190171"/>
          </a:xfrm>
          <a:prstGeom prst="roundRect">
            <a:avLst/>
          </a:prstGeom>
          <a:solidFill>
            <a:srgbClr val="FFFF00"/>
          </a:solidFill>
          <a:ln w="381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0113AFC6-216F-DC07-E7B7-2E5328E527EE}"/>
              </a:ext>
            </a:extLst>
          </p:cNvPr>
          <p:cNvPicPr>
            <a:picLocks noChangeAspect="1"/>
          </p:cNvPicPr>
          <p:nvPr/>
        </p:nvPicPr>
        <p:blipFill>
          <a:blip r:embed="rId4"/>
          <a:stretch>
            <a:fillRect/>
          </a:stretch>
        </p:blipFill>
        <p:spPr>
          <a:xfrm>
            <a:off x="4305733" y="1128840"/>
            <a:ext cx="14249400" cy="790575"/>
          </a:xfrm>
          <a:prstGeom prst="rect">
            <a:avLst/>
          </a:prstGeom>
        </p:spPr>
      </p:pic>
    </p:spTree>
    <p:extLst>
      <p:ext uri="{BB962C8B-B14F-4D97-AF65-F5344CB8AC3E}">
        <p14:creationId xmlns:p14="http://schemas.microsoft.com/office/powerpoint/2010/main" val="5039245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 name="Rectangle 242">
            <a:extLst>
              <a:ext uri="{FF2B5EF4-FFF2-40B4-BE49-F238E27FC236}">
                <a16:creationId xmlns:a16="http://schemas.microsoft.com/office/drawing/2014/main" id="{8A117ED8-0FE5-D5BE-9913-67E2D3E2AD33}"/>
              </a:ext>
            </a:extLst>
          </p:cNvPr>
          <p:cNvSpPr/>
          <p:nvPr/>
        </p:nvSpPr>
        <p:spPr>
          <a:xfrm>
            <a:off x="-13106400" y="-5080000"/>
            <a:ext cx="49784000" cy="40335200"/>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 name="Rectangle: Rounded Corners 2">
            <a:hlinkClick r:id="rId2" action="ppaction://hlinksldjump"/>
            <a:extLst>
              <a:ext uri="{FF2B5EF4-FFF2-40B4-BE49-F238E27FC236}">
                <a16:creationId xmlns:a16="http://schemas.microsoft.com/office/drawing/2014/main" id="{BBA717EC-64F6-AB68-4B50-0D92A7AB6EB2}"/>
              </a:ext>
            </a:extLst>
          </p:cNvPr>
          <p:cNvSpPr/>
          <p:nvPr/>
        </p:nvSpPr>
        <p:spPr>
          <a:xfrm>
            <a:off x="4972050" y="304800"/>
            <a:ext cx="13716000" cy="316524"/>
          </a:xfrm>
          <a:prstGeom prst="roundRect">
            <a:avLst/>
          </a:prstGeom>
          <a:solidFill>
            <a:srgbClr val="FFCCFF"/>
          </a:solidFill>
          <a:ln>
            <a:solidFill>
              <a:schemeClr val="bg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02060"/>
                </a:solidFill>
              </a:rPr>
              <a:t>HMM-N </a:t>
            </a:r>
            <a:r>
              <a:rPr lang="en-US" sz="2800">
                <a:solidFill>
                  <a:srgbClr val="002060"/>
                </a:solidFill>
                <a:sym typeface="Wingdings" panose="05000000000000000000" pitchFamily="2" charset="2"/>
              </a:rPr>
              <a:t></a:t>
            </a:r>
            <a:endParaRPr lang="en-US" sz="2800" dirty="0">
              <a:solidFill>
                <a:srgbClr val="002060"/>
              </a:solidFill>
            </a:endParaRPr>
          </a:p>
        </p:txBody>
      </p:sp>
      <p:sp>
        <p:nvSpPr>
          <p:cNvPr id="7" name="Title 6">
            <a:extLst>
              <a:ext uri="{FF2B5EF4-FFF2-40B4-BE49-F238E27FC236}">
                <a16:creationId xmlns:a16="http://schemas.microsoft.com/office/drawing/2014/main" id="{181F9F74-429D-F1E3-584F-93A91417BD7A}"/>
              </a:ext>
            </a:extLst>
          </p:cNvPr>
          <p:cNvSpPr>
            <a:spLocks noGrp="1"/>
          </p:cNvSpPr>
          <p:nvPr>
            <p:ph type="title"/>
          </p:nvPr>
        </p:nvSpPr>
        <p:spPr/>
        <p:txBody>
          <a:bodyPr>
            <a:normAutofit fontScale="90000"/>
          </a:bodyPr>
          <a:lstStyle/>
          <a:p>
            <a:r>
              <a:rPr lang="en-US"/>
              <a:t>0.0 Escape</a:t>
            </a:r>
            <a:endParaRPr lang="en-US" dirty="0"/>
          </a:p>
        </p:txBody>
      </p:sp>
      <p:sp>
        <p:nvSpPr>
          <p:cNvPr id="258" name="Rectangle: Rounded Corners 257">
            <a:hlinkClick r:id="" action="ppaction://hlinkshowjump?jump=nextslide"/>
            <a:extLst>
              <a:ext uri="{FF2B5EF4-FFF2-40B4-BE49-F238E27FC236}">
                <a16:creationId xmlns:a16="http://schemas.microsoft.com/office/drawing/2014/main" id="{814D4510-18C1-76F8-B66A-8F443558A13B}"/>
              </a:ext>
            </a:extLst>
          </p:cNvPr>
          <p:cNvSpPr/>
          <p:nvPr/>
        </p:nvSpPr>
        <p:spPr>
          <a:xfrm>
            <a:off x="17595850" y="621324"/>
            <a:ext cx="1092200" cy="316524"/>
          </a:xfrm>
          <a:prstGeom prst="roundRect">
            <a:avLst/>
          </a:prstGeom>
          <a:solidFill>
            <a:schemeClr val="accent1">
              <a:lumMod val="75000"/>
            </a:schemeClr>
          </a:solidFill>
          <a:ln>
            <a:solidFill>
              <a:schemeClr val="bg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a:t>next &gt;</a:t>
            </a:r>
            <a:endParaRPr lang="en-US" sz="2000" dirty="0"/>
          </a:p>
        </p:txBody>
      </p:sp>
      <p:sp>
        <p:nvSpPr>
          <p:cNvPr id="259" name="Rectangle: Rounded Corners 258">
            <a:hlinkClick r:id="" action="ppaction://hlinkshowjump?jump=previousslide"/>
            <a:extLst>
              <a:ext uri="{FF2B5EF4-FFF2-40B4-BE49-F238E27FC236}">
                <a16:creationId xmlns:a16="http://schemas.microsoft.com/office/drawing/2014/main" id="{A2062EFB-7695-F7F5-CCF4-CD38CF53C5AA}"/>
              </a:ext>
            </a:extLst>
          </p:cNvPr>
          <p:cNvSpPr/>
          <p:nvPr/>
        </p:nvSpPr>
        <p:spPr>
          <a:xfrm>
            <a:off x="4991100" y="621324"/>
            <a:ext cx="1092200" cy="316524"/>
          </a:xfrm>
          <a:prstGeom prst="roundRect">
            <a:avLst/>
          </a:prstGeom>
          <a:solidFill>
            <a:schemeClr val="accent1">
              <a:lumMod val="75000"/>
            </a:schemeClr>
          </a:solidFill>
          <a:ln>
            <a:solidFill>
              <a:schemeClr val="bg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a:t>&lt; prev</a:t>
            </a:r>
            <a:endParaRPr lang="en-US" sz="2000" dirty="0"/>
          </a:p>
        </p:txBody>
      </p:sp>
      <p:sp>
        <p:nvSpPr>
          <p:cNvPr id="10" name="Rectangle: Rounded Corners 9">
            <a:extLst>
              <a:ext uri="{FF2B5EF4-FFF2-40B4-BE49-F238E27FC236}">
                <a16:creationId xmlns:a16="http://schemas.microsoft.com/office/drawing/2014/main" id="{0A14A8BC-3DCD-F917-DCAD-98921778DB2A}"/>
              </a:ext>
            </a:extLst>
          </p:cNvPr>
          <p:cNvSpPr/>
          <p:nvPr/>
        </p:nvSpPr>
        <p:spPr>
          <a:xfrm>
            <a:off x="446718" y="2985880"/>
            <a:ext cx="3984940" cy="2172508"/>
          </a:xfrm>
          <a:prstGeom prst="roundRect">
            <a:avLst/>
          </a:prstGeom>
          <a:solidFill>
            <a:srgbClr val="FFFF00"/>
          </a:solidFill>
          <a:ln>
            <a:solidFill>
              <a:schemeClr val="bg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b="1" dirty="0">
                <a:solidFill>
                  <a:schemeClr val="tx1"/>
                </a:solidFill>
              </a:rPr>
              <a:t>WEBPAGE 10ofX</a:t>
            </a:r>
          </a:p>
          <a:p>
            <a:pPr algn="ctr"/>
            <a:r>
              <a:rPr lang="en-US" sz="4000" b="1" dirty="0">
                <a:solidFill>
                  <a:schemeClr val="tx1"/>
                </a:solidFill>
              </a:rPr>
              <a:t>4f New window</a:t>
            </a:r>
          </a:p>
        </p:txBody>
      </p:sp>
      <p:sp>
        <p:nvSpPr>
          <p:cNvPr id="8" name="Title 1">
            <a:extLst>
              <a:ext uri="{FF2B5EF4-FFF2-40B4-BE49-F238E27FC236}">
                <a16:creationId xmlns:a16="http://schemas.microsoft.com/office/drawing/2014/main" id="{CE178702-E257-6D95-2863-9AE110A18D46}"/>
              </a:ext>
            </a:extLst>
          </p:cNvPr>
          <p:cNvSpPr txBox="1">
            <a:spLocks/>
          </p:cNvSpPr>
          <p:nvPr/>
        </p:nvSpPr>
        <p:spPr>
          <a:xfrm>
            <a:off x="5558296" y="2368875"/>
            <a:ext cx="8978900" cy="804672"/>
          </a:xfrm>
          <a:prstGeom prst="rect">
            <a:avLst/>
          </a:prstGeom>
        </p:spPr>
        <p:txBody>
          <a:bodyPr vert="horz" lIns="91440" tIns="45720" rIns="91440" bIns="45720" rtlCol="0" anchor="ctr">
            <a:normAutofit fontScale="97500"/>
          </a:bodyPr>
          <a:lstStyle>
            <a:lvl1pPr algn="l" defTabSz="2743200" rtl="0" eaLnBrk="1" latinLnBrk="0" hangingPunct="1">
              <a:lnSpc>
                <a:spcPct val="90000"/>
              </a:lnSpc>
              <a:spcBef>
                <a:spcPct val="0"/>
              </a:spcBef>
              <a:buNone/>
              <a:defRPr sz="900" kern="1200">
                <a:solidFill>
                  <a:schemeClr val="tx1"/>
                </a:solidFill>
                <a:latin typeface="+mj-lt"/>
                <a:ea typeface="+mj-ea"/>
                <a:cs typeface="+mj-cs"/>
              </a:defRPr>
            </a:lvl1pPr>
          </a:lstStyle>
          <a:p>
            <a:r>
              <a:rPr lang="en-US" sz="4000"/>
              <a:t>Code Benefits and Limitations POP-UPS</a:t>
            </a:r>
            <a:endParaRPr lang="en-US" sz="4000" dirty="0"/>
          </a:p>
        </p:txBody>
      </p:sp>
      <p:grpSp>
        <p:nvGrpSpPr>
          <p:cNvPr id="12" name="Group 11">
            <a:extLst>
              <a:ext uri="{FF2B5EF4-FFF2-40B4-BE49-F238E27FC236}">
                <a16:creationId xmlns:a16="http://schemas.microsoft.com/office/drawing/2014/main" id="{1EA547BE-A188-A176-A87A-9EC9D776CC91}"/>
              </a:ext>
            </a:extLst>
          </p:cNvPr>
          <p:cNvGrpSpPr/>
          <p:nvPr/>
        </p:nvGrpSpPr>
        <p:grpSpPr>
          <a:xfrm>
            <a:off x="11391895" y="3403991"/>
            <a:ext cx="6745282" cy="6942912"/>
            <a:chOff x="7009506" y="3792118"/>
            <a:chExt cx="2592045" cy="2667989"/>
          </a:xfrm>
        </p:grpSpPr>
        <p:grpSp>
          <p:nvGrpSpPr>
            <p:cNvPr id="13" name="Group 12">
              <a:extLst>
                <a:ext uri="{FF2B5EF4-FFF2-40B4-BE49-F238E27FC236}">
                  <a16:creationId xmlns:a16="http://schemas.microsoft.com/office/drawing/2014/main" id="{6FCE2CA5-E3B2-43FF-C711-D5FEC1BF9464}"/>
                </a:ext>
              </a:extLst>
            </p:cNvPr>
            <p:cNvGrpSpPr/>
            <p:nvPr/>
          </p:nvGrpSpPr>
          <p:grpSpPr>
            <a:xfrm>
              <a:off x="7009506" y="3792118"/>
              <a:ext cx="2592045" cy="2667989"/>
              <a:chOff x="6572575" y="3630051"/>
              <a:chExt cx="2847772" cy="2931208"/>
            </a:xfrm>
          </p:grpSpPr>
          <p:sp>
            <p:nvSpPr>
              <p:cNvPr id="18" name="Rectangle 17">
                <a:extLst>
                  <a:ext uri="{FF2B5EF4-FFF2-40B4-BE49-F238E27FC236}">
                    <a16:creationId xmlns:a16="http://schemas.microsoft.com/office/drawing/2014/main" id="{1EA3E871-C934-2345-03F0-AF6C6FE0CEB1}"/>
                  </a:ext>
                </a:extLst>
              </p:cNvPr>
              <p:cNvSpPr/>
              <p:nvPr/>
            </p:nvSpPr>
            <p:spPr>
              <a:xfrm>
                <a:off x="6572575" y="3630051"/>
                <a:ext cx="2847772" cy="293120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descr="A picture containing indoor, light, dark&#10;&#10;Description automatically generated">
                <a:extLst>
                  <a:ext uri="{FF2B5EF4-FFF2-40B4-BE49-F238E27FC236}">
                    <a16:creationId xmlns:a16="http://schemas.microsoft.com/office/drawing/2014/main" id="{BC1072FC-487E-9696-68D4-E1DD4A1855B7}"/>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6660420" y="3733077"/>
                <a:ext cx="2672083" cy="2725157"/>
              </a:xfrm>
              <a:prstGeom prst="rect">
                <a:avLst/>
              </a:prstGeom>
            </p:spPr>
          </p:pic>
        </p:grpSp>
        <p:sp>
          <p:nvSpPr>
            <p:cNvPr id="15" name="Rectangle: Rounded Corners 14">
              <a:extLst>
                <a:ext uri="{FF2B5EF4-FFF2-40B4-BE49-F238E27FC236}">
                  <a16:creationId xmlns:a16="http://schemas.microsoft.com/office/drawing/2014/main" id="{1C9D66C1-DC8C-CD2E-B2BF-9E44E5AC66A6}"/>
                </a:ext>
              </a:extLst>
            </p:cNvPr>
            <p:cNvSpPr/>
            <p:nvPr/>
          </p:nvSpPr>
          <p:spPr>
            <a:xfrm>
              <a:off x="7306932" y="4011382"/>
              <a:ext cx="590241" cy="166632"/>
            </a:xfrm>
            <a:prstGeom prst="roundRect">
              <a:avLst>
                <a:gd name="adj" fmla="val 25895"/>
              </a:avLst>
            </a:prstGeom>
            <a:solidFill>
              <a:schemeClr val="bg1"/>
            </a:solidFill>
          </p:spPr>
          <p:txBody>
            <a:bodyPr wrap="square" rtlCol="0">
              <a:spAutoFit/>
            </a:bodyPr>
            <a:lstStyle/>
            <a:p>
              <a:pPr algn="ctr"/>
              <a:r>
                <a:rPr lang="en-US" b="1" dirty="0"/>
                <a:t>To Code</a:t>
              </a:r>
            </a:p>
          </p:txBody>
        </p:sp>
      </p:grpSp>
      <p:sp>
        <p:nvSpPr>
          <p:cNvPr id="20" name="TextBox 19">
            <a:extLst>
              <a:ext uri="{FF2B5EF4-FFF2-40B4-BE49-F238E27FC236}">
                <a16:creationId xmlns:a16="http://schemas.microsoft.com/office/drawing/2014/main" id="{9967FB79-3232-C88F-383D-D5BB8629D34B}"/>
              </a:ext>
            </a:extLst>
          </p:cNvPr>
          <p:cNvSpPr txBox="1"/>
          <p:nvPr/>
        </p:nvSpPr>
        <p:spPr>
          <a:xfrm>
            <a:off x="5353050" y="3403991"/>
            <a:ext cx="5712049" cy="5355312"/>
          </a:xfrm>
          <a:prstGeom prst="rect">
            <a:avLst/>
          </a:prstGeom>
          <a:solidFill>
            <a:schemeClr val="bg2"/>
          </a:solidFill>
          <a:ln>
            <a:solidFill>
              <a:schemeClr val="tx1"/>
            </a:solidFill>
          </a:ln>
        </p:spPr>
        <p:txBody>
          <a:bodyPr wrap="square" rtlCol="0">
            <a:spAutoFit/>
          </a:bodyPr>
          <a:lstStyle/>
          <a:p>
            <a:r>
              <a:rPr lang="en-US" b="1" dirty="0"/>
              <a:t>Scenario 3 - Ignition of a Wall assembly built to WUI Code</a:t>
            </a:r>
          </a:p>
          <a:p>
            <a:r>
              <a:rPr lang="en-US" dirty="0"/>
              <a:t>In this scenario the house wall and window are built to WUI Code, and the house ignites from the flames exposure. </a:t>
            </a:r>
          </a:p>
          <a:p>
            <a:endParaRPr lang="en-US" dirty="0"/>
          </a:p>
          <a:p>
            <a:r>
              <a:rPr lang="en-US" dirty="0"/>
              <a:t>The flames exposure was from a a Very Small (4.6 ft by 4.25 ft) steel shed placed 5 ft away from the house. </a:t>
            </a:r>
          </a:p>
          <a:p>
            <a:endParaRPr lang="en-US" dirty="0"/>
          </a:p>
          <a:p>
            <a:r>
              <a:rPr lang="en-US" dirty="0"/>
              <a:t>This shed configuration is unregulated in most jurisdictions, resulting in potential home ignitions even if the home is built to WUI Code. </a:t>
            </a:r>
          </a:p>
          <a:p>
            <a:endParaRPr lang="en-US" dirty="0"/>
          </a:p>
          <a:p>
            <a:r>
              <a:rPr lang="en-US" dirty="0"/>
              <a:t>The experiment demonstrates that, while the WUI Code added value in Scenario 2, this configuration, with the </a:t>
            </a:r>
            <a:r>
              <a:rPr lang="en-US" i="1" dirty="0"/>
              <a:t>larger </a:t>
            </a:r>
            <a:r>
              <a:rPr lang="en-US" i="1" u="sng" dirty="0"/>
              <a:t>flames-exposure</a:t>
            </a:r>
            <a:r>
              <a:rPr lang="en-US" i="1" dirty="0"/>
              <a:t>, </a:t>
            </a:r>
            <a:r>
              <a:rPr lang="en-US" dirty="0"/>
              <a:t>exceeds the ignition resistance provided by the WUI code and the house ignites. </a:t>
            </a:r>
          </a:p>
          <a:p>
            <a:endParaRPr lang="en-US" dirty="0"/>
          </a:p>
          <a:p>
            <a:r>
              <a:rPr lang="en-US" dirty="0"/>
              <a:t>To learn more about these experiments check out </a:t>
            </a:r>
            <a:r>
              <a:rPr lang="en-US" b="1" i="1" dirty="0">
                <a:solidFill>
                  <a:schemeClr val="accent1"/>
                </a:solidFill>
              </a:rPr>
              <a:t>The WUI Science Corner  </a:t>
            </a:r>
          </a:p>
        </p:txBody>
      </p:sp>
      <p:sp>
        <p:nvSpPr>
          <p:cNvPr id="21" name="Rectangle: Rounded Corners 20">
            <a:extLst>
              <a:ext uri="{FF2B5EF4-FFF2-40B4-BE49-F238E27FC236}">
                <a16:creationId xmlns:a16="http://schemas.microsoft.com/office/drawing/2014/main" id="{1C450075-98F7-BF05-07AE-8E64B74DB47B}"/>
              </a:ext>
            </a:extLst>
          </p:cNvPr>
          <p:cNvSpPr/>
          <p:nvPr/>
        </p:nvSpPr>
        <p:spPr>
          <a:xfrm>
            <a:off x="14897101" y="9568217"/>
            <a:ext cx="2698750" cy="469761"/>
          </a:xfrm>
          <a:prstGeom prst="roundRect">
            <a:avLst>
              <a:gd name="adj" fmla="val 25895"/>
            </a:avLst>
          </a:prstGeom>
          <a:noFill/>
          <a:ln>
            <a:solidFill>
              <a:schemeClr val="tx1"/>
            </a:solidFill>
          </a:ln>
        </p:spPr>
        <p:txBody>
          <a:bodyPr wrap="square" rtlCol="0">
            <a:spAutoFit/>
          </a:bodyPr>
          <a:lstStyle/>
          <a:p>
            <a:pPr algn="ctr"/>
            <a:r>
              <a:rPr lang="en-US" sz="2000" b="1" dirty="0">
                <a:highlight>
                  <a:srgbClr val="FFFBEF"/>
                </a:highlight>
              </a:rPr>
              <a:t>NISSE 1B-SVSh0-5</a:t>
            </a:r>
          </a:p>
        </p:txBody>
      </p:sp>
      <p:sp>
        <p:nvSpPr>
          <p:cNvPr id="22" name="TextBox 21">
            <a:extLst>
              <a:ext uri="{FF2B5EF4-FFF2-40B4-BE49-F238E27FC236}">
                <a16:creationId xmlns:a16="http://schemas.microsoft.com/office/drawing/2014/main" id="{7119181D-9997-578E-CD05-889C9EC46CEF}"/>
              </a:ext>
            </a:extLst>
          </p:cNvPr>
          <p:cNvSpPr txBox="1"/>
          <p:nvPr/>
        </p:nvSpPr>
        <p:spPr>
          <a:xfrm>
            <a:off x="11563393" y="10590931"/>
            <a:ext cx="4683086" cy="369332"/>
          </a:xfrm>
          <a:prstGeom prst="rect">
            <a:avLst/>
          </a:prstGeom>
          <a:noFill/>
        </p:spPr>
        <p:txBody>
          <a:bodyPr wrap="square" rtlCol="0">
            <a:spAutoFit/>
          </a:bodyPr>
          <a:lstStyle/>
          <a:p>
            <a:r>
              <a:rPr lang="en-US" b="1" dirty="0"/>
              <a:t>CAPTION: ??????????</a:t>
            </a:r>
          </a:p>
        </p:txBody>
      </p:sp>
      <p:sp>
        <p:nvSpPr>
          <p:cNvPr id="26" name="Rectangle: Rounded Corners 25">
            <a:extLst>
              <a:ext uri="{FF2B5EF4-FFF2-40B4-BE49-F238E27FC236}">
                <a16:creationId xmlns:a16="http://schemas.microsoft.com/office/drawing/2014/main" id="{03425E15-8A23-AF98-FC50-32E71278F501}"/>
              </a:ext>
            </a:extLst>
          </p:cNvPr>
          <p:cNvSpPr/>
          <p:nvPr/>
        </p:nvSpPr>
        <p:spPr>
          <a:xfrm>
            <a:off x="6083301" y="9568216"/>
            <a:ext cx="4016856" cy="7786333"/>
          </a:xfrm>
          <a:prstGeom prst="roundRect">
            <a:avLst>
              <a:gd name="adj" fmla="val 6642"/>
            </a:avLst>
          </a:prstGeom>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b="1" i="1" dirty="0"/>
              <a:t>The WUI Science Corner</a:t>
            </a:r>
          </a:p>
          <a:p>
            <a:r>
              <a:rPr lang="en-US" sz="1600" dirty="0"/>
              <a:t>NIST WUI Case Studies have identified structure-to-structure spread as an important contributor to structural losses in the WUI. </a:t>
            </a:r>
          </a:p>
          <a:p>
            <a:endParaRPr lang="en-US" sz="1600" dirty="0"/>
          </a:p>
          <a:p>
            <a:r>
              <a:rPr lang="en-US" sz="1600" dirty="0"/>
              <a:t>NIST together with Federal , state and NGO partners conducted a series of structure to structure fire-spread experiments to provide placement guidance for small (typically unregulated) sheds. </a:t>
            </a:r>
          </a:p>
          <a:p>
            <a:endParaRPr lang="en-US" sz="1600" dirty="0"/>
          </a:p>
          <a:p>
            <a:r>
              <a:rPr lang="en-US" sz="1600" dirty="0"/>
              <a:t>Several experimental series have been conducted with and without wind. </a:t>
            </a:r>
          </a:p>
          <a:p>
            <a:r>
              <a:rPr lang="en-US" sz="1600" dirty="0"/>
              <a:t>Laboratory experiments without  wind were conducted in the National Fire Research Laboratory to measure the energy release (Heat Release Rate) of the different sheds. Outdoor experiments, with applied wind,  were conducted to determine the effects of wind on flame lean and  structure separation distance. </a:t>
            </a:r>
          </a:p>
          <a:p>
            <a:endParaRPr lang="en-US" sz="1600" dirty="0"/>
          </a:p>
          <a:p>
            <a:r>
              <a:rPr lang="en-US" sz="1600" dirty="0"/>
              <a:t>You can learn more about structure-to-structure fire spread and structure separation distance (SSD) at </a:t>
            </a:r>
            <a:r>
              <a:rPr lang="en-US" sz="1600" u="sng" dirty="0">
                <a:solidFill>
                  <a:schemeClr val="bg1"/>
                </a:solidFill>
              </a:rPr>
              <a:t>SSE WEBSITE LINK</a:t>
            </a:r>
          </a:p>
          <a:p>
            <a:endParaRPr lang="en-US" sz="1600" dirty="0"/>
          </a:p>
          <a:p>
            <a:r>
              <a:rPr lang="en-US" sz="1600" dirty="0"/>
              <a:t>Figure xx: NIST experimental setup for the Shed SSD experiments with wind</a:t>
            </a:r>
          </a:p>
          <a:p>
            <a:endParaRPr lang="en-US" sz="1600" dirty="0"/>
          </a:p>
        </p:txBody>
      </p:sp>
      <p:sp>
        <p:nvSpPr>
          <p:cNvPr id="2" name="Rectangle: Rounded Corners 1">
            <a:extLst>
              <a:ext uri="{FF2B5EF4-FFF2-40B4-BE49-F238E27FC236}">
                <a16:creationId xmlns:a16="http://schemas.microsoft.com/office/drawing/2014/main" id="{E44B78C5-FDC3-97CC-77AD-4C1614938A85}"/>
              </a:ext>
            </a:extLst>
          </p:cNvPr>
          <p:cNvSpPr/>
          <p:nvPr/>
        </p:nvSpPr>
        <p:spPr>
          <a:xfrm>
            <a:off x="4244883" y="900014"/>
            <a:ext cx="2279721" cy="1190171"/>
          </a:xfrm>
          <a:prstGeom prst="roundRect">
            <a:avLst/>
          </a:prstGeom>
          <a:solidFill>
            <a:srgbClr val="FFFF00"/>
          </a:solidFill>
          <a:ln w="381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EEC8AA70-4E6B-C789-E847-EF795B112950}"/>
              </a:ext>
            </a:extLst>
          </p:cNvPr>
          <p:cNvPicPr>
            <a:picLocks noChangeAspect="1"/>
          </p:cNvPicPr>
          <p:nvPr/>
        </p:nvPicPr>
        <p:blipFill>
          <a:blip r:embed="rId4"/>
          <a:stretch>
            <a:fillRect/>
          </a:stretch>
        </p:blipFill>
        <p:spPr>
          <a:xfrm>
            <a:off x="4305733" y="1128840"/>
            <a:ext cx="14249400" cy="790575"/>
          </a:xfrm>
          <a:prstGeom prst="rect">
            <a:avLst/>
          </a:prstGeom>
        </p:spPr>
      </p:pic>
    </p:spTree>
    <p:extLst>
      <p:ext uri="{BB962C8B-B14F-4D97-AF65-F5344CB8AC3E}">
        <p14:creationId xmlns:p14="http://schemas.microsoft.com/office/powerpoint/2010/main" val="30875389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 name="Rectangle 242">
            <a:extLst>
              <a:ext uri="{FF2B5EF4-FFF2-40B4-BE49-F238E27FC236}">
                <a16:creationId xmlns:a16="http://schemas.microsoft.com/office/drawing/2014/main" id="{8A117ED8-0FE5-D5BE-9913-67E2D3E2AD33}"/>
              </a:ext>
            </a:extLst>
          </p:cNvPr>
          <p:cNvSpPr/>
          <p:nvPr/>
        </p:nvSpPr>
        <p:spPr>
          <a:xfrm>
            <a:off x="-13106400" y="-5080000"/>
            <a:ext cx="49784000" cy="40335200"/>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 name="Rectangle: Rounded Corners 2">
            <a:hlinkClick r:id="rId2" action="ppaction://hlinksldjump"/>
            <a:extLst>
              <a:ext uri="{FF2B5EF4-FFF2-40B4-BE49-F238E27FC236}">
                <a16:creationId xmlns:a16="http://schemas.microsoft.com/office/drawing/2014/main" id="{BBA717EC-64F6-AB68-4B50-0D92A7AB6EB2}"/>
              </a:ext>
            </a:extLst>
          </p:cNvPr>
          <p:cNvSpPr/>
          <p:nvPr/>
        </p:nvSpPr>
        <p:spPr>
          <a:xfrm>
            <a:off x="4972050" y="304800"/>
            <a:ext cx="13716000" cy="316524"/>
          </a:xfrm>
          <a:prstGeom prst="roundRect">
            <a:avLst/>
          </a:prstGeom>
          <a:solidFill>
            <a:srgbClr val="FFCCFF"/>
          </a:solidFill>
          <a:ln>
            <a:solidFill>
              <a:schemeClr val="bg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02060"/>
                </a:solidFill>
              </a:rPr>
              <a:t>HMM-N </a:t>
            </a:r>
            <a:r>
              <a:rPr lang="en-US" sz="2800">
                <a:solidFill>
                  <a:srgbClr val="002060"/>
                </a:solidFill>
                <a:sym typeface="Wingdings" panose="05000000000000000000" pitchFamily="2" charset="2"/>
              </a:rPr>
              <a:t></a:t>
            </a:r>
            <a:endParaRPr lang="en-US" sz="2800" dirty="0">
              <a:solidFill>
                <a:srgbClr val="002060"/>
              </a:solidFill>
            </a:endParaRPr>
          </a:p>
        </p:txBody>
      </p:sp>
      <p:sp>
        <p:nvSpPr>
          <p:cNvPr id="7" name="Title 6">
            <a:extLst>
              <a:ext uri="{FF2B5EF4-FFF2-40B4-BE49-F238E27FC236}">
                <a16:creationId xmlns:a16="http://schemas.microsoft.com/office/drawing/2014/main" id="{181F9F74-429D-F1E3-584F-93A91417BD7A}"/>
              </a:ext>
            </a:extLst>
          </p:cNvPr>
          <p:cNvSpPr>
            <a:spLocks noGrp="1"/>
          </p:cNvSpPr>
          <p:nvPr>
            <p:ph type="title"/>
          </p:nvPr>
        </p:nvSpPr>
        <p:spPr/>
        <p:txBody>
          <a:bodyPr>
            <a:normAutofit fontScale="90000"/>
          </a:bodyPr>
          <a:lstStyle/>
          <a:p>
            <a:r>
              <a:rPr lang="en-US"/>
              <a:t>0.0 Escape</a:t>
            </a:r>
            <a:endParaRPr lang="en-US" dirty="0"/>
          </a:p>
        </p:txBody>
      </p:sp>
      <p:sp>
        <p:nvSpPr>
          <p:cNvPr id="258" name="Rectangle: Rounded Corners 257">
            <a:hlinkClick r:id="" action="ppaction://hlinkshowjump?jump=nextslide"/>
            <a:extLst>
              <a:ext uri="{FF2B5EF4-FFF2-40B4-BE49-F238E27FC236}">
                <a16:creationId xmlns:a16="http://schemas.microsoft.com/office/drawing/2014/main" id="{814D4510-18C1-76F8-B66A-8F443558A13B}"/>
              </a:ext>
            </a:extLst>
          </p:cNvPr>
          <p:cNvSpPr/>
          <p:nvPr/>
        </p:nvSpPr>
        <p:spPr>
          <a:xfrm>
            <a:off x="17595850" y="621324"/>
            <a:ext cx="1092200" cy="316524"/>
          </a:xfrm>
          <a:prstGeom prst="roundRect">
            <a:avLst/>
          </a:prstGeom>
          <a:solidFill>
            <a:schemeClr val="accent1">
              <a:lumMod val="75000"/>
            </a:schemeClr>
          </a:solidFill>
          <a:ln>
            <a:solidFill>
              <a:schemeClr val="bg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a:t>next &gt;</a:t>
            </a:r>
            <a:endParaRPr lang="en-US" sz="2000" dirty="0"/>
          </a:p>
        </p:txBody>
      </p:sp>
      <p:sp>
        <p:nvSpPr>
          <p:cNvPr id="259" name="Rectangle: Rounded Corners 258">
            <a:hlinkClick r:id="" action="ppaction://hlinkshowjump?jump=previousslide"/>
            <a:extLst>
              <a:ext uri="{FF2B5EF4-FFF2-40B4-BE49-F238E27FC236}">
                <a16:creationId xmlns:a16="http://schemas.microsoft.com/office/drawing/2014/main" id="{A2062EFB-7695-F7F5-CCF4-CD38CF53C5AA}"/>
              </a:ext>
            </a:extLst>
          </p:cNvPr>
          <p:cNvSpPr/>
          <p:nvPr/>
        </p:nvSpPr>
        <p:spPr>
          <a:xfrm>
            <a:off x="4991100" y="621324"/>
            <a:ext cx="1092200" cy="316524"/>
          </a:xfrm>
          <a:prstGeom prst="roundRect">
            <a:avLst/>
          </a:prstGeom>
          <a:solidFill>
            <a:schemeClr val="accent1">
              <a:lumMod val="75000"/>
            </a:schemeClr>
          </a:solidFill>
          <a:ln>
            <a:solidFill>
              <a:schemeClr val="bg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a:t>&lt; prev</a:t>
            </a:r>
            <a:endParaRPr lang="en-US" sz="2000" dirty="0"/>
          </a:p>
        </p:txBody>
      </p:sp>
      <p:sp>
        <p:nvSpPr>
          <p:cNvPr id="10" name="Rectangle: Rounded Corners 9">
            <a:extLst>
              <a:ext uri="{FF2B5EF4-FFF2-40B4-BE49-F238E27FC236}">
                <a16:creationId xmlns:a16="http://schemas.microsoft.com/office/drawing/2014/main" id="{0A14A8BC-3DCD-F917-DCAD-98921778DB2A}"/>
              </a:ext>
            </a:extLst>
          </p:cNvPr>
          <p:cNvSpPr/>
          <p:nvPr/>
        </p:nvSpPr>
        <p:spPr>
          <a:xfrm>
            <a:off x="446718" y="2985878"/>
            <a:ext cx="4220532" cy="1438638"/>
          </a:xfrm>
          <a:prstGeom prst="roundRect">
            <a:avLst/>
          </a:prstGeom>
          <a:solidFill>
            <a:srgbClr val="FFFF00"/>
          </a:solidFill>
          <a:ln>
            <a:solidFill>
              <a:schemeClr val="bg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b="1" dirty="0">
                <a:solidFill>
                  <a:schemeClr val="tx1"/>
                </a:solidFill>
              </a:rPr>
              <a:t>WEBPAGE 11ofX</a:t>
            </a:r>
          </a:p>
          <a:p>
            <a:pPr algn="ctr"/>
            <a:r>
              <a:rPr lang="en-US" sz="4000" b="1" dirty="0">
                <a:solidFill>
                  <a:schemeClr val="tx1"/>
                </a:solidFill>
              </a:rPr>
              <a:t>4g New window</a:t>
            </a:r>
          </a:p>
        </p:txBody>
      </p:sp>
      <p:sp>
        <p:nvSpPr>
          <p:cNvPr id="8" name="Title 1">
            <a:extLst>
              <a:ext uri="{FF2B5EF4-FFF2-40B4-BE49-F238E27FC236}">
                <a16:creationId xmlns:a16="http://schemas.microsoft.com/office/drawing/2014/main" id="{CE178702-E257-6D95-2863-9AE110A18D46}"/>
              </a:ext>
            </a:extLst>
          </p:cNvPr>
          <p:cNvSpPr txBox="1">
            <a:spLocks/>
          </p:cNvSpPr>
          <p:nvPr/>
        </p:nvSpPr>
        <p:spPr>
          <a:xfrm>
            <a:off x="5558296" y="2368875"/>
            <a:ext cx="8978900" cy="804672"/>
          </a:xfrm>
          <a:prstGeom prst="rect">
            <a:avLst/>
          </a:prstGeom>
        </p:spPr>
        <p:txBody>
          <a:bodyPr vert="horz" lIns="91440" tIns="45720" rIns="91440" bIns="45720" rtlCol="0" anchor="ctr">
            <a:normAutofit fontScale="97500"/>
          </a:bodyPr>
          <a:lstStyle>
            <a:lvl1pPr algn="l" defTabSz="2743200" rtl="0" eaLnBrk="1" latinLnBrk="0" hangingPunct="1">
              <a:lnSpc>
                <a:spcPct val="90000"/>
              </a:lnSpc>
              <a:spcBef>
                <a:spcPct val="0"/>
              </a:spcBef>
              <a:buNone/>
              <a:defRPr sz="900" kern="1200">
                <a:solidFill>
                  <a:schemeClr val="tx1"/>
                </a:solidFill>
                <a:latin typeface="+mj-lt"/>
                <a:ea typeface="+mj-ea"/>
                <a:cs typeface="+mj-cs"/>
              </a:defRPr>
            </a:lvl1pPr>
          </a:lstStyle>
          <a:p>
            <a:r>
              <a:rPr lang="en-US" sz="4000"/>
              <a:t>Code Benefits and Limitations POP-UPS</a:t>
            </a:r>
            <a:endParaRPr lang="en-US" sz="4000" dirty="0"/>
          </a:p>
        </p:txBody>
      </p:sp>
      <p:sp>
        <p:nvSpPr>
          <p:cNvPr id="2" name="TextBox 1">
            <a:extLst>
              <a:ext uri="{FF2B5EF4-FFF2-40B4-BE49-F238E27FC236}">
                <a16:creationId xmlns:a16="http://schemas.microsoft.com/office/drawing/2014/main" id="{98C36651-68AF-087F-8F23-9E88C8C76432}"/>
              </a:ext>
            </a:extLst>
          </p:cNvPr>
          <p:cNvSpPr txBox="1"/>
          <p:nvPr/>
        </p:nvSpPr>
        <p:spPr>
          <a:xfrm>
            <a:off x="5251876" y="3209453"/>
            <a:ext cx="13188524" cy="5355312"/>
          </a:xfrm>
          <a:prstGeom prst="rect">
            <a:avLst/>
          </a:prstGeom>
          <a:solidFill>
            <a:schemeClr val="bg2"/>
          </a:solidFill>
          <a:ln>
            <a:solidFill>
              <a:schemeClr val="tx1"/>
            </a:solidFill>
          </a:ln>
        </p:spPr>
        <p:txBody>
          <a:bodyPr wrap="square" rtlCol="0">
            <a:spAutoFit/>
          </a:bodyPr>
          <a:lstStyle/>
          <a:p>
            <a:r>
              <a:rPr lang="en-US" b="1" dirty="0"/>
              <a:t>Scenario 4 – Fuel Spacing and Housing Density</a:t>
            </a:r>
          </a:p>
          <a:p>
            <a:r>
              <a:rPr lang="en-US" dirty="0"/>
              <a:t>In this scenario the house (on the left) is not hardened for flames and the shed is placed far enough (greater than 15-20 ft) that the flames will not cause any ignition.</a:t>
            </a:r>
          </a:p>
          <a:p>
            <a:endParaRPr lang="en-US" dirty="0"/>
          </a:p>
          <a:p>
            <a:r>
              <a:rPr lang="en-US" dirty="0"/>
              <a:t>The lack of hardening of the wall and window are addressed by having more space between the house and the shed.</a:t>
            </a:r>
          </a:p>
          <a:p>
            <a:endParaRPr lang="en-US" dirty="0"/>
          </a:p>
          <a:p>
            <a:r>
              <a:rPr lang="en-US" dirty="0"/>
              <a:t>This approach only works when the following two requirements are met:</a:t>
            </a:r>
          </a:p>
          <a:p>
            <a:pPr marL="342900" indent="-342900">
              <a:buAutoNum type="arabicPeriod"/>
            </a:pPr>
            <a:r>
              <a:rPr lang="en-US" dirty="0"/>
              <a:t>There is sufficient space for the shed to be “pushed away” from the house AND</a:t>
            </a:r>
          </a:p>
          <a:p>
            <a:pPr marL="342900" indent="-342900">
              <a:buAutoNum type="arabicPeriod"/>
            </a:pPr>
            <a:r>
              <a:rPr lang="en-US" dirty="0"/>
              <a:t>The shed is not close enough to the property line to cause problems for the surrounding property</a:t>
            </a:r>
            <a:r>
              <a:rPr lang="en-US" dirty="0">
                <a:highlight>
                  <a:srgbClr val="00FF00"/>
                </a:highlight>
              </a:rPr>
              <a:t>(s)</a:t>
            </a:r>
            <a:r>
              <a:rPr lang="en-US" dirty="0"/>
              <a:t>.</a:t>
            </a:r>
          </a:p>
          <a:p>
            <a:pPr marL="342900" indent="-342900">
              <a:buAutoNum type="arabicPeriod"/>
            </a:pPr>
            <a:endParaRPr lang="en-US" dirty="0"/>
          </a:p>
          <a:p>
            <a:r>
              <a:rPr lang="en-US" dirty="0"/>
              <a:t>Scenario 4 meets the first requirement but </a:t>
            </a:r>
            <a:r>
              <a:rPr lang="en-US" i="1" dirty="0"/>
              <a:t>does not meet </a:t>
            </a:r>
            <a:r>
              <a:rPr lang="en-US" dirty="0"/>
              <a:t>the second requirement as the house on the right can ignite from the fire exposure generated by the shed. </a:t>
            </a:r>
          </a:p>
          <a:p>
            <a:endParaRPr lang="en-US" dirty="0"/>
          </a:p>
          <a:p>
            <a:r>
              <a:rPr lang="en-US" dirty="0"/>
              <a:t>The above two requirements show that:</a:t>
            </a:r>
          </a:p>
          <a:p>
            <a:pPr marL="342900" indent="-342900">
              <a:buAutoNum type="alphaLcPeriod"/>
            </a:pPr>
            <a:r>
              <a:rPr lang="en-US" dirty="0"/>
              <a:t>There are limitations to the fuels than can be placed on smaller lots (parcels).</a:t>
            </a:r>
          </a:p>
          <a:p>
            <a:pPr marL="342900" indent="-342900">
              <a:buAutoNum type="alphaLcPeriod"/>
            </a:pPr>
            <a:r>
              <a:rPr lang="en-US" dirty="0"/>
              <a:t>Simply moving fuels away from the house is not necessarily a wise fire-mitigation solution.</a:t>
            </a:r>
          </a:p>
          <a:p>
            <a:pPr marL="342900" indent="-342900">
              <a:buAutoNum type="alphaLcPeriod"/>
            </a:pPr>
            <a:r>
              <a:rPr lang="en-US" dirty="0"/>
              <a:t>The second requirement is essential to reducing fire loses.  </a:t>
            </a:r>
          </a:p>
          <a:p>
            <a:endParaRPr lang="en-US" dirty="0"/>
          </a:p>
          <a:p>
            <a:r>
              <a:rPr lang="en-US" dirty="0"/>
              <a:t>To learn more about these experiments check out </a:t>
            </a:r>
            <a:r>
              <a:rPr lang="en-US" b="1" i="1" dirty="0">
                <a:solidFill>
                  <a:schemeClr val="accent1"/>
                </a:solidFill>
              </a:rPr>
              <a:t>The Science Corner  </a:t>
            </a:r>
          </a:p>
        </p:txBody>
      </p:sp>
      <p:sp>
        <p:nvSpPr>
          <p:cNvPr id="4" name="Rectangle: Rounded Corners 3">
            <a:extLst>
              <a:ext uri="{FF2B5EF4-FFF2-40B4-BE49-F238E27FC236}">
                <a16:creationId xmlns:a16="http://schemas.microsoft.com/office/drawing/2014/main" id="{B2301EC8-FCDF-9D2E-86BE-AF47ACB623D9}"/>
              </a:ext>
            </a:extLst>
          </p:cNvPr>
          <p:cNvSpPr/>
          <p:nvPr/>
        </p:nvSpPr>
        <p:spPr>
          <a:xfrm>
            <a:off x="6083300" y="9100432"/>
            <a:ext cx="4358558" cy="7034303"/>
          </a:xfrm>
          <a:prstGeom prst="roundRect">
            <a:avLst>
              <a:gd name="adj" fmla="val 6642"/>
            </a:avLst>
          </a:prstGeom>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b="1" i="1" dirty="0"/>
              <a:t>The WUI Science Corner</a:t>
            </a:r>
          </a:p>
          <a:p>
            <a:r>
              <a:rPr lang="en-US" sz="1600" dirty="0"/>
              <a:t>NIST WUI Case Studies have identified structure-to-structure spread as an important contributor to structural losses in the WUI. </a:t>
            </a:r>
          </a:p>
          <a:p>
            <a:endParaRPr lang="en-US" sz="1600" dirty="0"/>
          </a:p>
          <a:p>
            <a:r>
              <a:rPr lang="en-US" sz="1600" dirty="0"/>
              <a:t>NIST together with Federal , state and NGO partners conducted a series of structure to structure fire-spread experiments to provide placement guidance for small (typically unregulated) sheds. </a:t>
            </a:r>
          </a:p>
          <a:p>
            <a:endParaRPr lang="en-US" sz="1600" dirty="0"/>
          </a:p>
          <a:p>
            <a:r>
              <a:rPr lang="en-US" sz="1600" dirty="0"/>
              <a:t>Several experimental series have been conducted with and without wind. </a:t>
            </a:r>
          </a:p>
          <a:p>
            <a:r>
              <a:rPr lang="en-US" sz="1600" dirty="0"/>
              <a:t>Laboratory experiments without  wind were conducted in the National Fire Research Laboratory to measure the energy release (Heat Release Rate) of the different sheds. Outdoor experiments, with applied wind,  were conducted to determine the effects of wind on flame lean and  structure separation distance. </a:t>
            </a:r>
          </a:p>
          <a:p>
            <a:endParaRPr lang="en-US" sz="1600" dirty="0"/>
          </a:p>
          <a:p>
            <a:r>
              <a:rPr lang="en-US" sz="1600" dirty="0"/>
              <a:t>You can learn more about structure-to-structure fire spread and structure separation distance (SSD) at </a:t>
            </a:r>
            <a:r>
              <a:rPr lang="en-US" sz="1600" u="sng" dirty="0">
                <a:solidFill>
                  <a:schemeClr val="bg1"/>
                </a:solidFill>
              </a:rPr>
              <a:t>SSE WEBSITE LINK</a:t>
            </a:r>
          </a:p>
          <a:p>
            <a:endParaRPr lang="en-US" sz="1600" dirty="0"/>
          </a:p>
          <a:p>
            <a:r>
              <a:rPr lang="en-US" sz="1600" dirty="0"/>
              <a:t>Figure xx: NIST experimental setup for the Shed SSD experiments with wind</a:t>
            </a:r>
          </a:p>
          <a:p>
            <a:endParaRPr lang="en-US" sz="1600" dirty="0"/>
          </a:p>
        </p:txBody>
      </p:sp>
      <p:sp>
        <p:nvSpPr>
          <p:cNvPr id="5" name="Rectangle: Rounded Corners 4">
            <a:extLst>
              <a:ext uri="{FF2B5EF4-FFF2-40B4-BE49-F238E27FC236}">
                <a16:creationId xmlns:a16="http://schemas.microsoft.com/office/drawing/2014/main" id="{377ED524-5F8E-066F-953E-551D9694180B}"/>
              </a:ext>
            </a:extLst>
          </p:cNvPr>
          <p:cNvSpPr/>
          <p:nvPr/>
        </p:nvSpPr>
        <p:spPr>
          <a:xfrm>
            <a:off x="4244883" y="900014"/>
            <a:ext cx="2279721" cy="1190171"/>
          </a:xfrm>
          <a:prstGeom prst="roundRect">
            <a:avLst/>
          </a:prstGeom>
          <a:solidFill>
            <a:srgbClr val="FFFF00"/>
          </a:solidFill>
          <a:ln w="381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A7B065A5-B2FC-7B70-1C65-35EC7D452BB8}"/>
              </a:ext>
            </a:extLst>
          </p:cNvPr>
          <p:cNvPicPr>
            <a:picLocks noChangeAspect="1"/>
          </p:cNvPicPr>
          <p:nvPr/>
        </p:nvPicPr>
        <p:blipFill>
          <a:blip r:embed="rId3"/>
          <a:stretch>
            <a:fillRect/>
          </a:stretch>
        </p:blipFill>
        <p:spPr>
          <a:xfrm>
            <a:off x="4305733" y="1128840"/>
            <a:ext cx="14249400" cy="790575"/>
          </a:xfrm>
          <a:prstGeom prst="rect">
            <a:avLst/>
          </a:prstGeom>
        </p:spPr>
      </p:pic>
    </p:spTree>
    <p:extLst>
      <p:ext uri="{BB962C8B-B14F-4D97-AF65-F5344CB8AC3E}">
        <p14:creationId xmlns:p14="http://schemas.microsoft.com/office/powerpoint/2010/main" val="40342487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 name="Rectangle 242">
            <a:extLst>
              <a:ext uri="{FF2B5EF4-FFF2-40B4-BE49-F238E27FC236}">
                <a16:creationId xmlns:a16="http://schemas.microsoft.com/office/drawing/2014/main" id="{8A117ED8-0FE5-D5BE-9913-67E2D3E2AD33}"/>
              </a:ext>
            </a:extLst>
          </p:cNvPr>
          <p:cNvSpPr/>
          <p:nvPr/>
        </p:nvSpPr>
        <p:spPr>
          <a:xfrm>
            <a:off x="-13106400" y="-5080000"/>
            <a:ext cx="49784000" cy="40335200"/>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 name="Rectangle: Rounded Corners 2">
            <a:hlinkClick r:id="rId2" action="ppaction://hlinksldjump"/>
            <a:extLst>
              <a:ext uri="{FF2B5EF4-FFF2-40B4-BE49-F238E27FC236}">
                <a16:creationId xmlns:a16="http://schemas.microsoft.com/office/drawing/2014/main" id="{BBA717EC-64F6-AB68-4B50-0D92A7AB6EB2}"/>
              </a:ext>
            </a:extLst>
          </p:cNvPr>
          <p:cNvSpPr/>
          <p:nvPr/>
        </p:nvSpPr>
        <p:spPr>
          <a:xfrm>
            <a:off x="4972050" y="304800"/>
            <a:ext cx="13716000" cy="316524"/>
          </a:xfrm>
          <a:prstGeom prst="roundRect">
            <a:avLst/>
          </a:prstGeom>
          <a:solidFill>
            <a:srgbClr val="FFCCFF"/>
          </a:solidFill>
          <a:ln>
            <a:solidFill>
              <a:schemeClr val="bg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02060"/>
                </a:solidFill>
              </a:rPr>
              <a:t>HMM-N </a:t>
            </a:r>
            <a:r>
              <a:rPr lang="en-US" sz="2800">
                <a:solidFill>
                  <a:srgbClr val="002060"/>
                </a:solidFill>
                <a:sym typeface="Wingdings" panose="05000000000000000000" pitchFamily="2" charset="2"/>
              </a:rPr>
              <a:t></a:t>
            </a:r>
            <a:endParaRPr lang="en-US" sz="2800" dirty="0">
              <a:solidFill>
                <a:srgbClr val="002060"/>
              </a:solidFill>
            </a:endParaRPr>
          </a:p>
        </p:txBody>
      </p:sp>
      <p:sp>
        <p:nvSpPr>
          <p:cNvPr id="7" name="Title 6">
            <a:extLst>
              <a:ext uri="{FF2B5EF4-FFF2-40B4-BE49-F238E27FC236}">
                <a16:creationId xmlns:a16="http://schemas.microsoft.com/office/drawing/2014/main" id="{181F9F74-429D-F1E3-584F-93A91417BD7A}"/>
              </a:ext>
            </a:extLst>
          </p:cNvPr>
          <p:cNvSpPr>
            <a:spLocks noGrp="1"/>
          </p:cNvSpPr>
          <p:nvPr>
            <p:ph type="title"/>
          </p:nvPr>
        </p:nvSpPr>
        <p:spPr/>
        <p:txBody>
          <a:bodyPr>
            <a:normAutofit fontScale="90000"/>
          </a:bodyPr>
          <a:lstStyle/>
          <a:p>
            <a:r>
              <a:rPr lang="en-US"/>
              <a:t>0.0 Escape</a:t>
            </a:r>
            <a:endParaRPr lang="en-US" dirty="0"/>
          </a:p>
        </p:txBody>
      </p:sp>
      <p:sp>
        <p:nvSpPr>
          <p:cNvPr id="258" name="Rectangle: Rounded Corners 257">
            <a:hlinkClick r:id="" action="ppaction://hlinkshowjump?jump=nextslide"/>
            <a:extLst>
              <a:ext uri="{FF2B5EF4-FFF2-40B4-BE49-F238E27FC236}">
                <a16:creationId xmlns:a16="http://schemas.microsoft.com/office/drawing/2014/main" id="{814D4510-18C1-76F8-B66A-8F443558A13B}"/>
              </a:ext>
            </a:extLst>
          </p:cNvPr>
          <p:cNvSpPr/>
          <p:nvPr/>
        </p:nvSpPr>
        <p:spPr>
          <a:xfrm>
            <a:off x="17595850" y="621324"/>
            <a:ext cx="1092200" cy="316524"/>
          </a:xfrm>
          <a:prstGeom prst="roundRect">
            <a:avLst/>
          </a:prstGeom>
          <a:solidFill>
            <a:schemeClr val="accent1">
              <a:lumMod val="75000"/>
            </a:schemeClr>
          </a:solidFill>
          <a:ln>
            <a:solidFill>
              <a:schemeClr val="bg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a:t>next &gt;</a:t>
            </a:r>
            <a:endParaRPr lang="en-US" sz="2000" dirty="0"/>
          </a:p>
        </p:txBody>
      </p:sp>
      <p:sp>
        <p:nvSpPr>
          <p:cNvPr id="259" name="Rectangle: Rounded Corners 258">
            <a:hlinkClick r:id="" action="ppaction://hlinkshowjump?jump=previousslide"/>
            <a:extLst>
              <a:ext uri="{FF2B5EF4-FFF2-40B4-BE49-F238E27FC236}">
                <a16:creationId xmlns:a16="http://schemas.microsoft.com/office/drawing/2014/main" id="{A2062EFB-7695-F7F5-CCF4-CD38CF53C5AA}"/>
              </a:ext>
            </a:extLst>
          </p:cNvPr>
          <p:cNvSpPr/>
          <p:nvPr/>
        </p:nvSpPr>
        <p:spPr>
          <a:xfrm>
            <a:off x="4991100" y="621324"/>
            <a:ext cx="1092200" cy="316524"/>
          </a:xfrm>
          <a:prstGeom prst="roundRect">
            <a:avLst/>
          </a:prstGeom>
          <a:solidFill>
            <a:schemeClr val="accent1">
              <a:lumMod val="75000"/>
            </a:schemeClr>
          </a:solidFill>
          <a:ln>
            <a:solidFill>
              <a:schemeClr val="bg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a:t>&lt; prev</a:t>
            </a:r>
            <a:endParaRPr lang="en-US" sz="2000" dirty="0"/>
          </a:p>
        </p:txBody>
      </p:sp>
      <p:sp>
        <p:nvSpPr>
          <p:cNvPr id="10" name="Rectangle: Rounded Corners 9">
            <a:extLst>
              <a:ext uri="{FF2B5EF4-FFF2-40B4-BE49-F238E27FC236}">
                <a16:creationId xmlns:a16="http://schemas.microsoft.com/office/drawing/2014/main" id="{0A14A8BC-3DCD-F917-DCAD-98921778DB2A}"/>
              </a:ext>
            </a:extLst>
          </p:cNvPr>
          <p:cNvSpPr/>
          <p:nvPr/>
        </p:nvSpPr>
        <p:spPr>
          <a:xfrm>
            <a:off x="446718" y="2985879"/>
            <a:ext cx="4220532" cy="1319422"/>
          </a:xfrm>
          <a:prstGeom prst="roundRect">
            <a:avLst/>
          </a:prstGeom>
          <a:solidFill>
            <a:srgbClr val="FFFF00"/>
          </a:solidFill>
          <a:ln>
            <a:solidFill>
              <a:schemeClr val="bg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b="1" dirty="0">
                <a:solidFill>
                  <a:schemeClr val="tx1"/>
                </a:solidFill>
              </a:rPr>
              <a:t>WEBPAGE 12ofX</a:t>
            </a:r>
          </a:p>
        </p:txBody>
      </p:sp>
      <p:sp>
        <p:nvSpPr>
          <p:cNvPr id="8" name="Title 1">
            <a:extLst>
              <a:ext uri="{FF2B5EF4-FFF2-40B4-BE49-F238E27FC236}">
                <a16:creationId xmlns:a16="http://schemas.microsoft.com/office/drawing/2014/main" id="{CE178702-E257-6D95-2863-9AE110A18D46}"/>
              </a:ext>
            </a:extLst>
          </p:cNvPr>
          <p:cNvSpPr txBox="1">
            <a:spLocks/>
          </p:cNvSpPr>
          <p:nvPr/>
        </p:nvSpPr>
        <p:spPr>
          <a:xfrm>
            <a:off x="5524946" y="3405043"/>
            <a:ext cx="12443956" cy="883578"/>
          </a:xfrm>
          <a:prstGeom prst="rect">
            <a:avLst/>
          </a:prstGeom>
        </p:spPr>
        <p:txBody>
          <a:bodyPr vert="horz" lIns="91440" tIns="45720" rIns="91440" bIns="45720" rtlCol="0" anchor="t" anchorCtr="0">
            <a:normAutofit fontScale="97500"/>
          </a:bodyPr>
          <a:lstStyle>
            <a:lvl1pPr algn="l" defTabSz="2743200" rtl="0" eaLnBrk="1" latinLnBrk="0" hangingPunct="1">
              <a:lnSpc>
                <a:spcPct val="90000"/>
              </a:lnSpc>
              <a:spcBef>
                <a:spcPct val="0"/>
              </a:spcBef>
              <a:buNone/>
              <a:defRPr sz="900" kern="1200">
                <a:solidFill>
                  <a:schemeClr val="tx1"/>
                </a:solidFill>
                <a:latin typeface="+mj-lt"/>
                <a:ea typeface="+mj-ea"/>
                <a:cs typeface="+mj-cs"/>
              </a:defRPr>
            </a:lvl1pPr>
          </a:lstStyle>
          <a:p>
            <a:pPr>
              <a:tabLst>
                <a:tab pos="628650" algn="l"/>
              </a:tabLst>
            </a:pPr>
            <a:r>
              <a:rPr lang="en-US" sz="2400" dirty="0"/>
              <a:t>There are three distinct sets of actions, two for flame </a:t>
            </a:r>
            <a:r>
              <a:rPr lang="en-US" sz="2400" dirty="0">
                <a:highlight>
                  <a:srgbClr val="00FFFF"/>
                </a:highlight>
              </a:rPr>
              <a:t>exposures?</a:t>
            </a:r>
            <a:r>
              <a:rPr lang="en-US" sz="2400" dirty="0"/>
              <a:t> and one for ember exposures, that should be taken to </a:t>
            </a:r>
            <a:r>
              <a:rPr lang="en-US" sz="2400" b="1" i="1" dirty="0"/>
              <a:t>break</a:t>
            </a:r>
            <a:r>
              <a:rPr lang="en-US" sz="2400" b="1" dirty="0"/>
              <a:t> </a:t>
            </a:r>
            <a:r>
              <a:rPr lang="en-US" sz="2400" dirty="0"/>
              <a:t>the fire spread pathways explored in </a:t>
            </a:r>
            <a:r>
              <a:rPr lang="en-US" sz="2400" dirty="0">
                <a:solidFill>
                  <a:schemeClr val="accent1"/>
                </a:solidFill>
              </a:rPr>
              <a:t>Section 1.3</a:t>
            </a:r>
            <a:r>
              <a:rPr lang="en-US" sz="2400" dirty="0"/>
              <a:t>.</a:t>
            </a:r>
            <a:endParaRPr lang="en-US" sz="2400" b="1" dirty="0">
              <a:highlight>
                <a:srgbClr val="00FF00"/>
              </a:highlight>
            </a:endParaRPr>
          </a:p>
        </p:txBody>
      </p:sp>
      <p:sp>
        <p:nvSpPr>
          <p:cNvPr id="4" name="Rectangle: Rounded Corners 3">
            <a:extLst>
              <a:ext uri="{FF2B5EF4-FFF2-40B4-BE49-F238E27FC236}">
                <a16:creationId xmlns:a16="http://schemas.microsoft.com/office/drawing/2014/main" id="{A657D998-16DD-3828-DED7-90941E2E95C6}"/>
              </a:ext>
            </a:extLst>
          </p:cNvPr>
          <p:cNvSpPr/>
          <p:nvPr/>
        </p:nvSpPr>
        <p:spPr>
          <a:xfrm>
            <a:off x="1800181" y="5004520"/>
            <a:ext cx="2196354" cy="1067164"/>
          </a:xfrm>
          <a:prstGeom prst="roundRect">
            <a:avLst/>
          </a:prstGeom>
          <a:solidFill>
            <a:srgbClr val="66FF66"/>
          </a:solidFill>
          <a:ln w="57150"/>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2.0</a:t>
            </a:r>
          </a:p>
          <a:p>
            <a:pPr algn="ctr"/>
            <a:r>
              <a:rPr lang="en-US" b="1" dirty="0">
                <a:solidFill>
                  <a:schemeClr val="tx1"/>
                </a:solidFill>
              </a:rPr>
              <a:t>Rethinking House Survivability</a:t>
            </a:r>
          </a:p>
        </p:txBody>
      </p:sp>
      <p:grpSp>
        <p:nvGrpSpPr>
          <p:cNvPr id="227" name="Group 226">
            <a:extLst>
              <a:ext uri="{FF2B5EF4-FFF2-40B4-BE49-F238E27FC236}">
                <a16:creationId xmlns:a16="http://schemas.microsoft.com/office/drawing/2014/main" id="{A7202E53-80D3-B143-32AE-40D3ED3CDB37}"/>
              </a:ext>
            </a:extLst>
          </p:cNvPr>
          <p:cNvGrpSpPr/>
          <p:nvPr/>
        </p:nvGrpSpPr>
        <p:grpSpPr>
          <a:xfrm>
            <a:off x="5537202" y="4495965"/>
            <a:ext cx="5969000" cy="8705844"/>
            <a:chOff x="5537202" y="4839711"/>
            <a:chExt cx="5969000" cy="8705844"/>
          </a:xfrm>
        </p:grpSpPr>
        <p:sp>
          <p:nvSpPr>
            <p:cNvPr id="5" name="TextBox 4">
              <a:extLst>
                <a:ext uri="{FF2B5EF4-FFF2-40B4-BE49-F238E27FC236}">
                  <a16:creationId xmlns:a16="http://schemas.microsoft.com/office/drawing/2014/main" id="{E96EDDEB-9C6B-2CF8-10D7-4BDC264613FD}"/>
                </a:ext>
              </a:extLst>
            </p:cNvPr>
            <p:cNvSpPr txBox="1"/>
            <p:nvPr/>
          </p:nvSpPr>
          <p:spPr>
            <a:xfrm>
              <a:off x="5537202" y="4839711"/>
              <a:ext cx="5969000" cy="8705844"/>
            </a:xfrm>
            <a:prstGeom prst="rect">
              <a:avLst/>
            </a:prstGeom>
            <a:solidFill>
              <a:schemeClr val="bg2"/>
            </a:solidFill>
            <a:ln>
              <a:solidFill>
                <a:schemeClr val="tx1"/>
              </a:solidFill>
            </a:ln>
            <a:scene3d>
              <a:camera prst="orthographicFront"/>
              <a:lightRig rig="threePt" dir="t"/>
            </a:scene3d>
            <a:sp3d>
              <a:bevelT/>
            </a:sp3d>
          </p:spPr>
          <p:txBody>
            <a:bodyPr wrap="square">
              <a:noAutofit/>
            </a:bodyPr>
            <a:lstStyle/>
            <a:p>
              <a:r>
                <a:rPr lang="en-US" sz="2400" b="1" i="1" dirty="0"/>
                <a:t>Breaking </a:t>
              </a:r>
              <a:r>
                <a:rPr lang="en-US" sz="2400" b="1" i="1" u="sng" dirty="0"/>
                <a:t>Flame-Spread Pathways</a:t>
              </a:r>
            </a:p>
            <a:p>
              <a:endParaRPr lang="en-US" sz="2000" dirty="0"/>
            </a:p>
            <a:p>
              <a:r>
                <a:rPr lang="en-US" sz="2000" dirty="0"/>
                <a:t>There are two options to address fire spread pathways via flames:</a:t>
              </a:r>
            </a:p>
            <a:p>
              <a:pPr marL="571500" lvl="1" indent="-285750">
                <a:buFont typeface="+mj-lt"/>
                <a:buAutoNum type="arabicPeriod"/>
              </a:pPr>
              <a:r>
                <a:rPr lang="en-US" sz="2000" dirty="0"/>
                <a:t>Reduce the exposure</a:t>
              </a:r>
            </a:p>
            <a:p>
              <a:pPr marL="571500" lvl="1" indent="-285750">
                <a:buFont typeface="+mj-lt"/>
                <a:buAutoNum type="arabicPeriod"/>
              </a:pPr>
              <a:r>
                <a:rPr lang="en-US" sz="2000" dirty="0"/>
                <a:t>Harden the home or structure.</a:t>
              </a:r>
            </a:p>
            <a:p>
              <a:endParaRPr lang="en-US" sz="2000" dirty="0"/>
            </a:p>
            <a:p>
              <a:endParaRPr lang="en-US" sz="2000" dirty="0"/>
            </a:p>
            <a:p>
              <a:endParaRPr lang="en-US" sz="2000" dirty="0"/>
            </a:p>
            <a:p>
              <a:r>
                <a:rPr lang="en-US" sz="2000" dirty="0"/>
                <a:t>Exposure reduction can be achieved using the 3 </a:t>
              </a:r>
              <a:r>
                <a:rPr lang="en-US" sz="2000" i="1" u="sng" dirty="0"/>
                <a:t>R</a:t>
              </a:r>
              <a:r>
                <a:rPr lang="en-US" sz="2000" dirty="0"/>
                <a:t>s (</a:t>
              </a:r>
              <a:r>
                <a:rPr lang="en-US" sz="2000" u="sng" dirty="0"/>
                <a:t>R</a:t>
              </a:r>
              <a:r>
                <a:rPr lang="en-US" sz="2000" dirty="0"/>
                <a:t>educe, </a:t>
              </a:r>
              <a:r>
                <a:rPr lang="en-US" sz="2000" u="sng" dirty="0"/>
                <a:t>R</a:t>
              </a:r>
              <a:r>
                <a:rPr lang="en-US" sz="2000" dirty="0"/>
                <a:t>emove, </a:t>
              </a:r>
              <a:r>
                <a:rPr lang="en-US" sz="2000" u="sng" dirty="0"/>
                <a:t>R</a:t>
              </a:r>
              <a:r>
                <a:rPr lang="en-US" sz="2000" dirty="0"/>
                <a:t>elocate) described in </a:t>
              </a:r>
              <a:r>
                <a:rPr lang="en-US" sz="2000" dirty="0">
                  <a:solidFill>
                    <a:schemeClr val="accent1"/>
                  </a:solidFill>
                </a:rPr>
                <a:t>Section 3.0, PPO-UP 6. </a:t>
              </a:r>
              <a:r>
                <a:rPr lang="en-US" sz="2000" dirty="0"/>
                <a:t>This may be possible in certain scenarios when the fuel is small and readily/</a:t>
              </a:r>
              <a:r>
                <a:rPr lang="en-US" sz="2000" dirty="0">
                  <a:highlight>
                    <a:srgbClr val="00FFFF"/>
                  </a:highlight>
                </a:rPr>
                <a:t>easily</a:t>
              </a:r>
              <a:r>
                <a:rPr lang="en-US" sz="2000" dirty="0"/>
                <a:t> movable, like a shed </a:t>
              </a:r>
              <a:r>
                <a:rPr lang="en-US" sz="2000" dirty="0">
                  <a:highlight>
                    <a:srgbClr val="00FFFF"/>
                  </a:highlight>
                </a:rPr>
                <a:t>or woodpile</a:t>
              </a:r>
              <a:r>
                <a:rPr lang="en-US" sz="2000" dirty="0"/>
                <a:t>.  This option will not be available when the exposure comes from a “fixed” source, like a neighboring home.</a:t>
              </a:r>
            </a:p>
            <a:p>
              <a:endParaRPr lang="en-US" sz="2000" i="1" dirty="0"/>
            </a:p>
            <a:p>
              <a:endParaRPr lang="en-US" sz="2000" i="1" dirty="0"/>
            </a:p>
            <a:p>
              <a:endParaRPr lang="en-US" sz="2000" i="1" dirty="0"/>
            </a:p>
            <a:p>
              <a:r>
                <a:rPr lang="en-US" sz="2000" dirty="0"/>
                <a:t>The second option is to harden the home. </a:t>
              </a:r>
              <a:r>
                <a:rPr lang="en-US" sz="2000" dirty="0">
                  <a:solidFill>
                    <a:schemeClr val="accent1"/>
                  </a:solidFill>
                </a:rPr>
                <a:t>Section 3.0 POP-UP 5 </a:t>
              </a:r>
              <a:r>
                <a:rPr lang="en-US" sz="2000" dirty="0"/>
                <a:t>will explore scenarios where this option should be considered, and others where it should not.</a:t>
              </a:r>
            </a:p>
            <a:p>
              <a:endParaRPr lang="en-US" sz="2000" dirty="0"/>
            </a:p>
            <a:p>
              <a:r>
                <a:rPr lang="en-US" sz="2000" dirty="0"/>
                <a:t>In some situations, both options can work together to get the home not to ignite, as shown in </a:t>
              </a:r>
              <a:r>
                <a:rPr lang="en-US" sz="2000" dirty="0">
                  <a:solidFill>
                    <a:schemeClr val="accent1"/>
                  </a:solidFill>
                </a:rPr>
                <a:t>POP-UP 6, Section 3.0</a:t>
              </a:r>
            </a:p>
          </p:txBody>
        </p:sp>
        <p:grpSp>
          <p:nvGrpSpPr>
            <p:cNvPr id="9" name="Group 8">
              <a:extLst>
                <a:ext uri="{FF2B5EF4-FFF2-40B4-BE49-F238E27FC236}">
                  <a16:creationId xmlns:a16="http://schemas.microsoft.com/office/drawing/2014/main" id="{50788FDA-0BBA-0318-203E-481E5538CB5C}"/>
                </a:ext>
              </a:extLst>
            </p:cNvPr>
            <p:cNvGrpSpPr/>
            <p:nvPr/>
          </p:nvGrpSpPr>
          <p:grpSpPr>
            <a:xfrm>
              <a:off x="6661859" y="6953231"/>
              <a:ext cx="2608890" cy="604732"/>
              <a:chOff x="320850" y="3492090"/>
              <a:chExt cx="2608890" cy="604732"/>
            </a:xfrm>
          </p:grpSpPr>
          <p:grpSp>
            <p:nvGrpSpPr>
              <p:cNvPr id="11" name="Group 10">
                <a:extLst>
                  <a:ext uri="{FF2B5EF4-FFF2-40B4-BE49-F238E27FC236}">
                    <a16:creationId xmlns:a16="http://schemas.microsoft.com/office/drawing/2014/main" id="{14DCB2EE-4962-1411-8832-91AAE795F12C}"/>
                  </a:ext>
                </a:extLst>
              </p:cNvPr>
              <p:cNvGrpSpPr/>
              <p:nvPr/>
            </p:nvGrpSpPr>
            <p:grpSpPr>
              <a:xfrm>
                <a:off x="320850" y="3492090"/>
                <a:ext cx="2608890" cy="577885"/>
                <a:chOff x="246771" y="3339691"/>
                <a:chExt cx="2608890" cy="577885"/>
              </a:xfrm>
            </p:grpSpPr>
            <p:sp>
              <p:nvSpPr>
                <p:cNvPr id="13" name="Rectangle: Rounded Corners 12">
                  <a:extLst>
                    <a:ext uri="{FF2B5EF4-FFF2-40B4-BE49-F238E27FC236}">
                      <a16:creationId xmlns:a16="http://schemas.microsoft.com/office/drawing/2014/main" id="{9C862F18-9FC0-0EAF-795B-C8CE4B100D32}"/>
                    </a:ext>
                  </a:extLst>
                </p:cNvPr>
                <p:cNvSpPr/>
                <p:nvPr/>
              </p:nvSpPr>
              <p:spPr>
                <a:xfrm>
                  <a:off x="246771" y="3339691"/>
                  <a:ext cx="2608890" cy="577885"/>
                </a:xfrm>
                <a:prstGeom prst="roundRect">
                  <a:avLst/>
                </a:prstGeom>
                <a:solidFill>
                  <a:schemeClr val="accent2">
                    <a:lumMod val="20000"/>
                    <a:lumOff val="80000"/>
                  </a:schemeClr>
                </a:solidFill>
                <a:ln w="38100"/>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937E7726-B78A-DE30-23DA-195BC77C65FB}"/>
                    </a:ext>
                  </a:extLst>
                </p:cNvPr>
                <p:cNvSpPr/>
                <p:nvPr/>
              </p:nvSpPr>
              <p:spPr>
                <a:xfrm>
                  <a:off x="2277035" y="3621742"/>
                  <a:ext cx="277906" cy="259976"/>
                </a:xfrm>
                <a:prstGeom prst="ellipse">
                  <a:avLst/>
                </a:prstGeom>
                <a:solidFill>
                  <a:srgbClr val="FF0000"/>
                </a:solidFill>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Isosceles Triangle 14">
                  <a:extLst>
                    <a:ext uri="{FF2B5EF4-FFF2-40B4-BE49-F238E27FC236}">
                      <a16:creationId xmlns:a16="http://schemas.microsoft.com/office/drawing/2014/main" id="{9B438827-273D-1CA9-78F6-9740C2B4FBA6}"/>
                    </a:ext>
                  </a:extLst>
                </p:cNvPr>
                <p:cNvSpPr/>
                <p:nvPr/>
              </p:nvSpPr>
              <p:spPr>
                <a:xfrm rot="20183051">
                  <a:off x="2259102" y="3473825"/>
                  <a:ext cx="134471" cy="165847"/>
                </a:xfrm>
                <a:prstGeom prst="triangle">
                  <a:avLst/>
                </a:prstGeom>
                <a:solidFill>
                  <a:srgbClr val="FF0000"/>
                </a:solidFill>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Arrow: Curved Down 15">
                  <a:extLst>
                    <a:ext uri="{FF2B5EF4-FFF2-40B4-BE49-F238E27FC236}">
                      <a16:creationId xmlns:a16="http://schemas.microsoft.com/office/drawing/2014/main" id="{1B575994-432A-882E-07B4-1F0DDBF5E33E}"/>
                    </a:ext>
                  </a:extLst>
                </p:cNvPr>
                <p:cNvSpPr/>
                <p:nvPr/>
              </p:nvSpPr>
              <p:spPr>
                <a:xfrm flipH="1">
                  <a:off x="2021539" y="3375551"/>
                  <a:ext cx="717176" cy="326536"/>
                </a:xfrm>
                <a:prstGeom prst="curvedDownArrow">
                  <a:avLst/>
                </a:prstGeom>
                <a:solidFill>
                  <a:srgbClr val="FF0000"/>
                </a:solidFill>
                <a:scene3d>
                  <a:camera prst="orthographicFront"/>
                  <a:lightRig rig="threePt" dir="t"/>
                </a:scene3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12" name="TextBox 11">
                <a:extLst>
                  <a:ext uri="{FF2B5EF4-FFF2-40B4-BE49-F238E27FC236}">
                    <a16:creationId xmlns:a16="http://schemas.microsoft.com/office/drawing/2014/main" id="{F6EE1532-89D5-64A7-C59D-C68F3E7CD73E}"/>
                  </a:ext>
                </a:extLst>
              </p:cNvPr>
              <p:cNvSpPr txBox="1"/>
              <p:nvPr/>
            </p:nvSpPr>
            <p:spPr>
              <a:xfrm>
                <a:off x="320850" y="3512047"/>
                <a:ext cx="2101981" cy="584775"/>
              </a:xfrm>
              <a:prstGeom prst="rect">
                <a:avLst/>
              </a:prstGeom>
              <a:noFill/>
              <a:scene3d>
                <a:camera prst="orthographicFront"/>
                <a:lightRig rig="threePt" dir="t"/>
              </a:scene3d>
              <a:sp3d>
                <a:bevelT/>
              </a:sp3d>
            </p:spPr>
            <p:txBody>
              <a:bodyPr wrap="square">
                <a:noAutofit/>
              </a:bodyPr>
              <a:lstStyle/>
              <a:p>
                <a:r>
                  <a:rPr lang="en-US" sz="1600" b="1" i="1" dirty="0">
                    <a:solidFill>
                      <a:srgbClr val="FF0000"/>
                    </a:solidFill>
                  </a:rPr>
                  <a:t>Exposure Reduction </a:t>
                </a:r>
              </a:p>
              <a:p>
                <a:r>
                  <a:rPr lang="en-US" sz="1600" b="1" i="1" dirty="0">
                    <a:solidFill>
                      <a:srgbClr val="FF0000"/>
                    </a:solidFill>
                  </a:rPr>
                  <a:t>of Flames </a:t>
                </a:r>
              </a:p>
            </p:txBody>
          </p:sp>
        </p:grpSp>
        <p:grpSp>
          <p:nvGrpSpPr>
            <p:cNvPr id="17" name="Group 16">
              <a:extLst>
                <a:ext uri="{FF2B5EF4-FFF2-40B4-BE49-F238E27FC236}">
                  <a16:creationId xmlns:a16="http://schemas.microsoft.com/office/drawing/2014/main" id="{0FBE2B5F-2D06-F67E-223D-10F9B767501E}"/>
                </a:ext>
              </a:extLst>
            </p:cNvPr>
            <p:cNvGrpSpPr/>
            <p:nvPr/>
          </p:nvGrpSpPr>
          <p:grpSpPr>
            <a:xfrm>
              <a:off x="6661859" y="9984575"/>
              <a:ext cx="2608890" cy="646331"/>
              <a:chOff x="293554" y="5373449"/>
              <a:chExt cx="2608890" cy="646330"/>
            </a:xfrm>
          </p:grpSpPr>
          <p:grpSp>
            <p:nvGrpSpPr>
              <p:cNvPr id="18" name="Group 17">
                <a:extLst>
                  <a:ext uri="{FF2B5EF4-FFF2-40B4-BE49-F238E27FC236}">
                    <a16:creationId xmlns:a16="http://schemas.microsoft.com/office/drawing/2014/main" id="{78B25D80-5726-EDD0-8C30-7E9CF99EEB88}"/>
                  </a:ext>
                </a:extLst>
              </p:cNvPr>
              <p:cNvGrpSpPr/>
              <p:nvPr/>
            </p:nvGrpSpPr>
            <p:grpSpPr>
              <a:xfrm>
                <a:off x="293554" y="5392609"/>
                <a:ext cx="2608890" cy="577885"/>
                <a:chOff x="246771" y="3339691"/>
                <a:chExt cx="2608890" cy="577885"/>
              </a:xfrm>
            </p:grpSpPr>
            <p:sp>
              <p:nvSpPr>
                <p:cNvPr id="20" name="Rectangle: Rounded Corners 19">
                  <a:extLst>
                    <a:ext uri="{FF2B5EF4-FFF2-40B4-BE49-F238E27FC236}">
                      <a16:creationId xmlns:a16="http://schemas.microsoft.com/office/drawing/2014/main" id="{8EB5996C-0413-E134-1FFD-125AE0142E44}"/>
                    </a:ext>
                  </a:extLst>
                </p:cNvPr>
                <p:cNvSpPr/>
                <p:nvPr/>
              </p:nvSpPr>
              <p:spPr>
                <a:xfrm>
                  <a:off x="246771" y="3339691"/>
                  <a:ext cx="2608890" cy="577885"/>
                </a:xfrm>
                <a:prstGeom prst="roundRect">
                  <a:avLst/>
                </a:prstGeom>
                <a:solidFill>
                  <a:schemeClr val="accent1">
                    <a:lumMod val="20000"/>
                    <a:lumOff val="80000"/>
                  </a:schemeClr>
                </a:solidFill>
                <a:ln w="38100"/>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EF2107D2-C22D-E487-E1FB-96B4BF9F7388}"/>
                    </a:ext>
                  </a:extLst>
                </p:cNvPr>
                <p:cNvSpPr/>
                <p:nvPr/>
              </p:nvSpPr>
              <p:spPr>
                <a:xfrm>
                  <a:off x="2259105" y="3621742"/>
                  <a:ext cx="277906" cy="259976"/>
                </a:xfrm>
                <a:prstGeom prst="ellipse">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Isosceles Triangle 21">
                  <a:extLst>
                    <a:ext uri="{FF2B5EF4-FFF2-40B4-BE49-F238E27FC236}">
                      <a16:creationId xmlns:a16="http://schemas.microsoft.com/office/drawing/2014/main" id="{C64F2F5F-A2CB-502E-0B13-2229B0871A50}"/>
                    </a:ext>
                  </a:extLst>
                </p:cNvPr>
                <p:cNvSpPr/>
                <p:nvPr/>
              </p:nvSpPr>
              <p:spPr>
                <a:xfrm rot="1821916">
                  <a:off x="2438402" y="3500720"/>
                  <a:ext cx="134471" cy="165847"/>
                </a:xfrm>
                <a:prstGeom prst="triangle">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Arrow: Curved Down 22">
                  <a:extLst>
                    <a:ext uri="{FF2B5EF4-FFF2-40B4-BE49-F238E27FC236}">
                      <a16:creationId xmlns:a16="http://schemas.microsoft.com/office/drawing/2014/main" id="{710E1E6A-CD3D-64E3-45FD-08DE80F3CC70}"/>
                    </a:ext>
                  </a:extLst>
                </p:cNvPr>
                <p:cNvSpPr/>
                <p:nvPr/>
              </p:nvSpPr>
              <p:spPr>
                <a:xfrm>
                  <a:off x="2057399" y="3375551"/>
                  <a:ext cx="717176" cy="326536"/>
                </a:xfrm>
                <a:prstGeom prst="curvedDownArrow">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19" name="TextBox 18">
                <a:extLst>
                  <a:ext uri="{FF2B5EF4-FFF2-40B4-BE49-F238E27FC236}">
                    <a16:creationId xmlns:a16="http://schemas.microsoft.com/office/drawing/2014/main" id="{0183A9FE-13B4-E262-011D-10C083AA711B}"/>
                  </a:ext>
                </a:extLst>
              </p:cNvPr>
              <p:cNvSpPr txBox="1"/>
              <p:nvPr/>
            </p:nvSpPr>
            <p:spPr>
              <a:xfrm>
                <a:off x="301996" y="5373449"/>
                <a:ext cx="1912004" cy="646330"/>
              </a:xfrm>
              <a:prstGeom prst="rect">
                <a:avLst/>
              </a:prstGeom>
              <a:noFill/>
            </p:spPr>
            <p:txBody>
              <a:bodyPr wrap="square">
                <a:spAutoFit/>
              </a:bodyPr>
              <a:lstStyle/>
              <a:p>
                <a:r>
                  <a:rPr lang="en-US" b="1" i="1" dirty="0">
                    <a:solidFill>
                      <a:srgbClr val="0070C0"/>
                    </a:solidFill>
                  </a:rPr>
                  <a:t>Home Hardening for Flames </a:t>
                </a:r>
              </a:p>
            </p:txBody>
          </p:sp>
        </p:grpSp>
      </p:grpSp>
      <p:grpSp>
        <p:nvGrpSpPr>
          <p:cNvPr id="237" name="Group 236">
            <a:extLst>
              <a:ext uri="{FF2B5EF4-FFF2-40B4-BE49-F238E27FC236}">
                <a16:creationId xmlns:a16="http://schemas.microsoft.com/office/drawing/2014/main" id="{8C8D2299-B879-93B5-7A2C-5F42F27CA2B8}"/>
              </a:ext>
            </a:extLst>
          </p:cNvPr>
          <p:cNvGrpSpPr/>
          <p:nvPr/>
        </p:nvGrpSpPr>
        <p:grpSpPr>
          <a:xfrm>
            <a:off x="11957907" y="4495965"/>
            <a:ext cx="5969000" cy="8705844"/>
            <a:chOff x="11830050" y="4839711"/>
            <a:chExt cx="5969000" cy="8705844"/>
          </a:xfrm>
        </p:grpSpPr>
        <p:sp>
          <p:nvSpPr>
            <p:cNvPr id="6" name="TextBox 5">
              <a:extLst>
                <a:ext uri="{FF2B5EF4-FFF2-40B4-BE49-F238E27FC236}">
                  <a16:creationId xmlns:a16="http://schemas.microsoft.com/office/drawing/2014/main" id="{EF594516-9C16-719E-895E-50E0D5FF483F}"/>
                </a:ext>
              </a:extLst>
            </p:cNvPr>
            <p:cNvSpPr txBox="1"/>
            <p:nvPr/>
          </p:nvSpPr>
          <p:spPr>
            <a:xfrm>
              <a:off x="11830050" y="4839711"/>
              <a:ext cx="5969000" cy="8705844"/>
            </a:xfrm>
            <a:prstGeom prst="rect">
              <a:avLst/>
            </a:prstGeom>
            <a:solidFill>
              <a:schemeClr val="bg2"/>
            </a:solidFill>
            <a:ln>
              <a:solidFill>
                <a:schemeClr val="tx1"/>
              </a:solidFill>
            </a:ln>
            <a:scene3d>
              <a:camera prst="orthographicFront"/>
              <a:lightRig rig="threePt" dir="t"/>
            </a:scene3d>
            <a:sp3d>
              <a:bevelT/>
            </a:sp3d>
          </p:spPr>
          <p:txBody>
            <a:bodyPr wrap="square">
              <a:noAutofit/>
            </a:bodyPr>
            <a:lstStyle/>
            <a:p>
              <a:r>
                <a:rPr lang="en-US" sz="2400" b="1" i="1" dirty="0"/>
                <a:t>Breaking </a:t>
              </a:r>
              <a:r>
                <a:rPr lang="en-US" sz="2400" b="1" i="1" u="sng" dirty="0"/>
                <a:t>Ember-Spread Pathways</a:t>
              </a:r>
            </a:p>
            <a:p>
              <a:endParaRPr lang="en-US" sz="2000" dirty="0"/>
            </a:p>
            <a:p>
              <a:r>
                <a:rPr lang="en-US" sz="2000" dirty="0"/>
                <a:t>There is only one option with preventing structure ignition from embers and that is to harden the structure.</a:t>
              </a:r>
            </a:p>
            <a:p>
              <a:endParaRPr lang="en-US" sz="2000" dirty="0"/>
            </a:p>
            <a:p>
              <a:endParaRPr lang="en-US" sz="2000" dirty="0"/>
            </a:p>
            <a:p>
              <a:endParaRPr lang="en-US" sz="2000" dirty="0"/>
            </a:p>
            <a:p>
              <a:endParaRPr lang="en-US" sz="2000" dirty="0"/>
            </a:p>
            <a:p>
              <a:r>
                <a:rPr lang="en-US" sz="2000" i="1" dirty="0"/>
                <a:t>Why? </a:t>
              </a:r>
              <a:r>
                <a:rPr lang="en-US" sz="2000" dirty="0"/>
                <a:t>This is necessary as ember exposures cannot be controlled or eliminated. </a:t>
              </a:r>
            </a:p>
            <a:p>
              <a:endParaRPr lang="en-US" sz="2000" dirty="0"/>
            </a:p>
            <a:p>
              <a:r>
                <a:rPr lang="en-US" sz="2000" dirty="0"/>
                <a:t>It is essential to address all structure vulnerabilities that can result in an ignition from embers. As discussed in </a:t>
              </a:r>
              <a:r>
                <a:rPr lang="en-US" sz="2000" dirty="0">
                  <a:solidFill>
                    <a:schemeClr val="accent1"/>
                  </a:solidFill>
                </a:rPr>
                <a:t>section 1.0 </a:t>
              </a:r>
              <a:r>
                <a:rPr lang="en-US" sz="2000" dirty="0"/>
                <a:t>during a severe WUI fire, a structure may be “hit” by a million embers. Not fully hardening for embers is gambling that none of the million embers will “find” the remaining weaknesses.</a:t>
              </a:r>
            </a:p>
          </p:txBody>
        </p:sp>
        <p:grpSp>
          <p:nvGrpSpPr>
            <p:cNvPr id="24" name="Group 23">
              <a:extLst>
                <a:ext uri="{FF2B5EF4-FFF2-40B4-BE49-F238E27FC236}">
                  <a16:creationId xmlns:a16="http://schemas.microsoft.com/office/drawing/2014/main" id="{6FCADCD2-74A5-5B65-8156-225A1FDCE893}"/>
                </a:ext>
              </a:extLst>
            </p:cNvPr>
            <p:cNvGrpSpPr/>
            <p:nvPr/>
          </p:nvGrpSpPr>
          <p:grpSpPr>
            <a:xfrm>
              <a:off x="13046871" y="6880521"/>
              <a:ext cx="2608890" cy="785368"/>
              <a:chOff x="293554" y="5382414"/>
              <a:chExt cx="2608890" cy="646331"/>
            </a:xfrm>
          </p:grpSpPr>
          <p:grpSp>
            <p:nvGrpSpPr>
              <p:cNvPr id="25" name="Group 24">
                <a:extLst>
                  <a:ext uri="{FF2B5EF4-FFF2-40B4-BE49-F238E27FC236}">
                    <a16:creationId xmlns:a16="http://schemas.microsoft.com/office/drawing/2014/main" id="{4A9F6CE3-C109-5C2C-2D06-049D7D7DABA3}"/>
                  </a:ext>
                </a:extLst>
              </p:cNvPr>
              <p:cNvGrpSpPr/>
              <p:nvPr/>
            </p:nvGrpSpPr>
            <p:grpSpPr>
              <a:xfrm>
                <a:off x="293554" y="5392609"/>
                <a:ext cx="2608890" cy="577885"/>
                <a:chOff x="246771" y="3339691"/>
                <a:chExt cx="2608890" cy="577885"/>
              </a:xfrm>
            </p:grpSpPr>
            <p:sp>
              <p:nvSpPr>
                <p:cNvPr id="27" name="Rectangle: Rounded Corners 26">
                  <a:extLst>
                    <a:ext uri="{FF2B5EF4-FFF2-40B4-BE49-F238E27FC236}">
                      <a16:creationId xmlns:a16="http://schemas.microsoft.com/office/drawing/2014/main" id="{E6B9F8C3-8E58-025F-4A3B-7DDDAA9CBD01}"/>
                    </a:ext>
                  </a:extLst>
                </p:cNvPr>
                <p:cNvSpPr/>
                <p:nvPr/>
              </p:nvSpPr>
              <p:spPr>
                <a:xfrm>
                  <a:off x="246771" y="3339691"/>
                  <a:ext cx="2608890" cy="577885"/>
                </a:xfrm>
                <a:prstGeom prst="roundRect">
                  <a:avLst/>
                </a:prstGeom>
                <a:solidFill>
                  <a:schemeClr val="accent1">
                    <a:lumMod val="20000"/>
                    <a:lumOff val="80000"/>
                  </a:schemeClr>
                </a:solidFill>
                <a:ln w="38100"/>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22759D89-9DD2-01E8-0F3D-1FBD080FCACE}"/>
                    </a:ext>
                  </a:extLst>
                </p:cNvPr>
                <p:cNvSpPr/>
                <p:nvPr/>
              </p:nvSpPr>
              <p:spPr>
                <a:xfrm>
                  <a:off x="2250140" y="3621742"/>
                  <a:ext cx="277906" cy="259976"/>
                </a:xfrm>
                <a:prstGeom prst="ellipse">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Isosceles Triangle 28">
                  <a:extLst>
                    <a:ext uri="{FF2B5EF4-FFF2-40B4-BE49-F238E27FC236}">
                      <a16:creationId xmlns:a16="http://schemas.microsoft.com/office/drawing/2014/main" id="{D8DC6AA3-F931-8915-9EDD-0A57EE57DB8A}"/>
                    </a:ext>
                  </a:extLst>
                </p:cNvPr>
                <p:cNvSpPr/>
                <p:nvPr/>
              </p:nvSpPr>
              <p:spPr>
                <a:xfrm rot="1946718">
                  <a:off x="2438402" y="3518650"/>
                  <a:ext cx="134471" cy="165847"/>
                </a:xfrm>
                <a:prstGeom prst="triangle">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Arrow: Curved Down 29">
                  <a:extLst>
                    <a:ext uri="{FF2B5EF4-FFF2-40B4-BE49-F238E27FC236}">
                      <a16:creationId xmlns:a16="http://schemas.microsoft.com/office/drawing/2014/main" id="{E19216B6-83DD-2FD1-59AA-AA8159F63A64}"/>
                    </a:ext>
                  </a:extLst>
                </p:cNvPr>
                <p:cNvSpPr/>
                <p:nvPr/>
              </p:nvSpPr>
              <p:spPr>
                <a:xfrm>
                  <a:off x="2057399" y="3375551"/>
                  <a:ext cx="717176" cy="326536"/>
                </a:xfrm>
                <a:prstGeom prst="curvedDownArrow">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26" name="TextBox 25">
                <a:extLst>
                  <a:ext uri="{FF2B5EF4-FFF2-40B4-BE49-F238E27FC236}">
                    <a16:creationId xmlns:a16="http://schemas.microsoft.com/office/drawing/2014/main" id="{51A756FF-E4E8-E5FC-1767-2B9B0482B3FC}"/>
                  </a:ext>
                </a:extLst>
              </p:cNvPr>
              <p:cNvSpPr txBox="1"/>
              <p:nvPr/>
            </p:nvSpPr>
            <p:spPr>
              <a:xfrm>
                <a:off x="301996" y="5382414"/>
                <a:ext cx="1912004" cy="646331"/>
              </a:xfrm>
              <a:prstGeom prst="rect">
                <a:avLst/>
              </a:prstGeom>
              <a:noFill/>
            </p:spPr>
            <p:txBody>
              <a:bodyPr wrap="square">
                <a:noAutofit/>
              </a:bodyPr>
              <a:lstStyle/>
              <a:p>
                <a:r>
                  <a:rPr lang="en-US" b="1" i="1" dirty="0">
                    <a:solidFill>
                      <a:schemeClr val="accent1"/>
                    </a:solidFill>
                  </a:rPr>
                  <a:t>Home Hardening</a:t>
                </a:r>
              </a:p>
              <a:p>
                <a:r>
                  <a:rPr lang="en-US" b="1" i="1" dirty="0">
                    <a:solidFill>
                      <a:schemeClr val="accent1"/>
                    </a:solidFill>
                  </a:rPr>
                  <a:t>For Embers </a:t>
                </a:r>
              </a:p>
            </p:txBody>
          </p:sp>
        </p:grpSp>
      </p:grpSp>
      <p:sp>
        <p:nvSpPr>
          <p:cNvPr id="31" name="Content Placeholder 2">
            <a:extLst>
              <a:ext uri="{FF2B5EF4-FFF2-40B4-BE49-F238E27FC236}">
                <a16:creationId xmlns:a16="http://schemas.microsoft.com/office/drawing/2014/main" id="{97FD80C2-6CDA-3839-E41E-77E89255A3A4}"/>
              </a:ext>
            </a:extLst>
          </p:cNvPr>
          <p:cNvSpPr txBox="1">
            <a:spLocks/>
          </p:cNvSpPr>
          <p:nvPr/>
        </p:nvSpPr>
        <p:spPr>
          <a:xfrm>
            <a:off x="5455880" y="13632744"/>
            <a:ext cx="7871150" cy="8193518"/>
          </a:xfrm>
          <a:prstGeom prst="rect">
            <a:avLst/>
          </a:prstGeom>
        </p:spPr>
        <p:txBody>
          <a:bodyPr>
            <a:noAutofit/>
          </a:bodyPr>
          <a:lstStyle>
            <a:lvl1pPr marL="685800" indent="-685800" algn="l" defTabSz="2743200" rtl="0" eaLnBrk="1" latinLnBrk="0" hangingPunct="1">
              <a:lnSpc>
                <a:spcPct val="90000"/>
              </a:lnSpc>
              <a:spcBef>
                <a:spcPts val="3000"/>
              </a:spcBef>
              <a:buFont typeface="Arial" panose="020B0604020202020204" pitchFamily="34" charset="0"/>
              <a:buChar char="•"/>
              <a:defRPr sz="8400" kern="1200">
                <a:solidFill>
                  <a:schemeClr val="tx1"/>
                </a:solidFill>
                <a:latin typeface="+mn-lt"/>
                <a:ea typeface="+mn-ea"/>
                <a:cs typeface="+mn-cs"/>
              </a:defRPr>
            </a:lvl1pPr>
            <a:lvl2pPr marL="2057400" indent="-685800" algn="l" defTabSz="2743200" rtl="0" eaLnBrk="1" latinLnBrk="0" hangingPunct="1">
              <a:lnSpc>
                <a:spcPct val="90000"/>
              </a:lnSpc>
              <a:spcBef>
                <a:spcPts val="1500"/>
              </a:spcBef>
              <a:buFont typeface="Arial" panose="020B0604020202020204" pitchFamily="34" charset="0"/>
              <a:buChar char="•"/>
              <a:defRPr sz="7200" kern="1200">
                <a:solidFill>
                  <a:schemeClr val="tx1"/>
                </a:solidFill>
                <a:latin typeface="+mn-lt"/>
                <a:ea typeface="+mn-ea"/>
                <a:cs typeface="+mn-cs"/>
              </a:defRPr>
            </a:lvl2pPr>
            <a:lvl3pPr marL="3429000" indent="-685800" algn="l" defTabSz="2743200" rtl="0" eaLnBrk="1" latinLnBrk="0" hangingPunct="1">
              <a:lnSpc>
                <a:spcPct val="90000"/>
              </a:lnSpc>
              <a:spcBef>
                <a:spcPts val="1500"/>
              </a:spcBef>
              <a:buFont typeface="Arial" panose="020B0604020202020204" pitchFamily="34" charset="0"/>
              <a:buChar char="•"/>
              <a:defRPr sz="6000" kern="1200">
                <a:solidFill>
                  <a:schemeClr val="tx1"/>
                </a:solidFill>
                <a:latin typeface="+mn-lt"/>
                <a:ea typeface="+mn-ea"/>
                <a:cs typeface="+mn-cs"/>
              </a:defRPr>
            </a:lvl3pPr>
            <a:lvl4pPr marL="48006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4pPr>
            <a:lvl5pPr marL="61722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5pPr>
            <a:lvl6pPr marL="75438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6pPr>
            <a:lvl7pPr marL="89154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7pPr>
            <a:lvl8pPr marL="102870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8pPr>
            <a:lvl9pPr marL="116586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9pPr>
          </a:lstStyle>
          <a:p>
            <a:pPr marL="0" indent="0">
              <a:lnSpc>
                <a:spcPct val="120000"/>
              </a:lnSpc>
              <a:buNone/>
            </a:pPr>
            <a:r>
              <a:rPr lang="en-US" sz="2000" dirty="0"/>
              <a:t>To successfully and efficiently reduce structure ignitions, we must change how we tackle the WUI fire problem and move from a mandate-based approach to a performance-based approach to make </a:t>
            </a:r>
            <a:r>
              <a:rPr lang="en-US" sz="2000" i="1" dirty="0"/>
              <a:t>homes stand alone.</a:t>
            </a:r>
          </a:p>
          <a:p>
            <a:pPr marL="800100" indent="-342900">
              <a:lnSpc>
                <a:spcPct val="120000"/>
              </a:lnSpc>
              <a:buClr>
                <a:srgbClr val="00B050"/>
              </a:buClr>
              <a:buFont typeface="Wingdings" panose="05000000000000000000" pitchFamily="2" charset="2"/>
              <a:buChar char="è"/>
            </a:pPr>
            <a:r>
              <a:rPr lang="en-US" sz="2000" b="1" dirty="0"/>
              <a:t>By using a performance-based approach, we can address all the gaps between different jurisdictions and best practices illustrated in </a:t>
            </a:r>
            <a:r>
              <a:rPr lang="en-US" sz="2000" b="1" dirty="0">
                <a:solidFill>
                  <a:srgbClr val="0070C0"/>
                </a:solidFill>
              </a:rPr>
              <a:t>Section 1.3.2.  </a:t>
            </a:r>
            <a:r>
              <a:rPr lang="en-US" sz="2000" dirty="0"/>
              <a:t>Another way to say this is that we must use a </a:t>
            </a:r>
            <a:r>
              <a:rPr lang="en-US" sz="2000" i="1" dirty="0"/>
              <a:t>Code-Plus </a:t>
            </a:r>
            <a:r>
              <a:rPr lang="en-US" sz="2000" dirty="0"/>
              <a:t>approach. </a:t>
            </a:r>
          </a:p>
          <a:p>
            <a:pPr marL="800100" indent="-342900">
              <a:lnSpc>
                <a:spcPct val="120000"/>
              </a:lnSpc>
              <a:buClr>
                <a:srgbClr val="00B050"/>
              </a:buClr>
              <a:buFont typeface="Wingdings" panose="05000000000000000000" pitchFamily="2" charset="2"/>
              <a:buChar char="è"/>
            </a:pPr>
            <a:r>
              <a:rPr lang="en-US" sz="2000" b="1" dirty="0"/>
              <a:t>HMM is designed specifically as a performance-based approach designed to address </a:t>
            </a:r>
            <a:r>
              <a:rPr lang="en-US" sz="2000" b="1" i="1" u="sng" dirty="0"/>
              <a:t>all</a:t>
            </a:r>
            <a:r>
              <a:rPr lang="en-US" sz="2000" b="1" dirty="0"/>
              <a:t> exposure - structure hardening vulnerabilities. </a:t>
            </a:r>
          </a:p>
          <a:p>
            <a:pPr marL="0" indent="0">
              <a:lnSpc>
                <a:spcPct val="120000"/>
              </a:lnSpc>
              <a:buNone/>
            </a:pPr>
            <a:r>
              <a:rPr lang="en-US" sz="2000" dirty="0"/>
              <a:t>Figure xx illustrates how implementing HMM addresses a specific structure protection gap, namely the hazard associated with small sheds.  In Figure xx (a) the hardened home is ignited from a typically unregulated small shed 5 ft away from the house.  In Figure xx (b) the same shed, now 10 ft away, no longer ignites the home, and the house will “</a:t>
            </a:r>
            <a:r>
              <a:rPr lang="en-US" sz="2000" u="sng" dirty="0"/>
              <a:t>stand-alone</a:t>
            </a:r>
            <a:r>
              <a:rPr lang="en-US" sz="2000" dirty="0"/>
              <a:t>.”</a:t>
            </a:r>
          </a:p>
          <a:p>
            <a:pPr marL="0" indent="0">
              <a:lnSpc>
                <a:spcPct val="120000"/>
              </a:lnSpc>
              <a:buNone/>
            </a:pPr>
            <a:r>
              <a:rPr lang="en-US" sz="2000" dirty="0"/>
              <a:t>HMM is presented in </a:t>
            </a:r>
            <a:r>
              <a:rPr lang="en-US" sz="2000" dirty="0">
                <a:solidFill>
                  <a:schemeClr val="accent1"/>
                </a:solidFill>
              </a:rPr>
              <a:t>Section 3.0</a:t>
            </a:r>
            <a:r>
              <a:rPr lang="en-US" sz="2000" dirty="0"/>
              <a:t>.  All the HMM lessons are presented in the interactive NIST Virtual WUI Community in </a:t>
            </a:r>
            <a:r>
              <a:rPr lang="en-US" sz="2000" dirty="0">
                <a:solidFill>
                  <a:schemeClr val="accent1"/>
                </a:solidFill>
              </a:rPr>
              <a:t>Section 4.0.</a:t>
            </a:r>
            <a:endParaRPr lang="en-US" sz="2000" dirty="0"/>
          </a:p>
        </p:txBody>
      </p:sp>
      <p:grpSp>
        <p:nvGrpSpPr>
          <p:cNvPr id="239" name="Group 238">
            <a:extLst>
              <a:ext uri="{FF2B5EF4-FFF2-40B4-BE49-F238E27FC236}">
                <a16:creationId xmlns:a16="http://schemas.microsoft.com/office/drawing/2014/main" id="{597650AC-3274-534D-D7B8-15785F52C227}"/>
              </a:ext>
            </a:extLst>
          </p:cNvPr>
          <p:cNvGrpSpPr/>
          <p:nvPr/>
        </p:nvGrpSpPr>
        <p:grpSpPr>
          <a:xfrm>
            <a:off x="13635905" y="13718531"/>
            <a:ext cx="4057650" cy="9075741"/>
            <a:chOff x="13741397" y="14155869"/>
            <a:chExt cx="4057650" cy="9075741"/>
          </a:xfrm>
        </p:grpSpPr>
        <p:sp>
          <p:nvSpPr>
            <p:cNvPr id="228" name="TextBox 227">
              <a:extLst>
                <a:ext uri="{FF2B5EF4-FFF2-40B4-BE49-F238E27FC236}">
                  <a16:creationId xmlns:a16="http://schemas.microsoft.com/office/drawing/2014/main" id="{119CA545-9000-B569-77B6-AD0ACF3BA71F}"/>
                </a:ext>
              </a:extLst>
            </p:cNvPr>
            <p:cNvSpPr txBox="1"/>
            <p:nvPr/>
          </p:nvSpPr>
          <p:spPr>
            <a:xfrm>
              <a:off x="13741397" y="22277503"/>
              <a:ext cx="4057650" cy="954107"/>
            </a:xfrm>
            <a:prstGeom prst="rect">
              <a:avLst/>
            </a:prstGeom>
            <a:noFill/>
          </p:spPr>
          <p:txBody>
            <a:bodyPr wrap="square" rtlCol="0">
              <a:spAutoFit/>
            </a:bodyPr>
            <a:lstStyle/>
            <a:p>
              <a:r>
                <a:rPr lang="en-US" sz="1400" dirty="0"/>
                <a:t>Figure xx: Vulnerability from shed exposure to Code Compliant Home (a) above, Successful implementation of HMM by displacement of shed from 5 ft to 10 ft from the house (b) below </a:t>
              </a:r>
            </a:p>
          </p:txBody>
        </p:sp>
        <p:grpSp>
          <p:nvGrpSpPr>
            <p:cNvPr id="236" name="Group 235">
              <a:extLst>
                <a:ext uri="{FF2B5EF4-FFF2-40B4-BE49-F238E27FC236}">
                  <a16:creationId xmlns:a16="http://schemas.microsoft.com/office/drawing/2014/main" id="{0042D570-8406-7C68-4293-53F38AB1DF62}"/>
                </a:ext>
              </a:extLst>
            </p:cNvPr>
            <p:cNvGrpSpPr/>
            <p:nvPr/>
          </p:nvGrpSpPr>
          <p:grpSpPr>
            <a:xfrm>
              <a:off x="13741397" y="14155869"/>
              <a:ext cx="4002465" cy="4119732"/>
              <a:chOff x="25661860" y="17044743"/>
              <a:chExt cx="2592045" cy="2667989"/>
            </a:xfrm>
          </p:grpSpPr>
          <p:grpSp>
            <p:nvGrpSpPr>
              <p:cNvPr id="229" name="Group 228">
                <a:extLst>
                  <a:ext uri="{FF2B5EF4-FFF2-40B4-BE49-F238E27FC236}">
                    <a16:creationId xmlns:a16="http://schemas.microsoft.com/office/drawing/2014/main" id="{C029143D-B061-54A2-872B-EF92C117E404}"/>
                  </a:ext>
                </a:extLst>
              </p:cNvPr>
              <p:cNvGrpSpPr/>
              <p:nvPr/>
            </p:nvGrpSpPr>
            <p:grpSpPr>
              <a:xfrm>
                <a:off x="25661860" y="17044743"/>
                <a:ext cx="2592045" cy="2667989"/>
                <a:chOff x="7009506" y="3792118"/>
                <a:chExt cx="2592045" cy="2667989"/>
              </a:xfrm>
            </p:grpSpPr>
            <p:grpSp>
              <p:nvGrpSpPr>
                <p:cNvPr id="230" name="Group 229">
                  <a:extLst>
                    <a:ext uri="{FF2B5EF4-FFF2-40B4-BE49-F238E27FC236}">
                      <a16:creationId xmlns:a16="http://schemas.microsoft.com/office/drawing/2014/main" id="{1FF34FB1-E539-BA2A-7FCD-4E5419A66457}"/>
                    </a:ext>
                  </a:extLst>
                </p:cNvPr>
                <p:cNvGrpSpPr/>
                <p:nvPr/>
              </p:nvGrpSpPr>
              <p:grpSpPr>
                <a:xfrm>
                  <a:off x="7009506" y="3792118"/>
                  <a:ext cx="2592045" cy="2667989"/>
                  <a:chOff x="6572575" y="3630051"/>
                  <a:chExt cx="2847772" cy="2931208"/>
                </a:xfrm>
              </p:grpSpPr>
              <p:sp>
                <p:nvSpPr>
                  <p:cNvPr id="232" name="Rectangle 231">
                    <a:extLst>
                      <a:ext uri="{FF2B5EF4-FFF2-40B4-BE49-F238E27FC236}">
                        <a16:creationId xmlns:a16="http://schemas.microsoft.com/office/drawing/2014/main" id="{541A887F-9B06-574D-39DC-A1FD34E1643B}"/>
                      </a:ext>
                    </a:extLst>
                  </p:cNvPr>
                  <p:cNvSpPr/>
                  <p:nvPr/>
                </p:nvSpPr>
                <p:spPr>
                  <a:xfrm>
                    <a:off x="6572575" y="3630051"/>
                    <a:ext cx="2847772" cy="293120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3" name="Picture 232" descr="A picture containing indoor, light, dark&#10;&#10;Description automatically generated">
                    <a:extLst>
                      <a:ext uri="{FF2B5EF4-FFF2-40B4-BE49-F238E27FC236}">
                        <a16:creationId xmlns:a16="http://schemas.microsoft.com/office/drawing/2014/main" id="{4DE7665D-4879-88A5-0E4E-15A94557B37F}"/>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6660420" y="3733077"/>
                    <a:ext cx="2672083" cy="2725157"/>
                  </a:xfrm>
                  <a:prstGeom prst="rect">
                    <a:avLst/>
                  </a:prstGeom>
                </p:spPr>
              </p:pic>
            </p:grpSp>
            <p:sp>
              <p:nvSpPr>
                <p:cNvPr id="231" name="Rectangle: Rounded Corners 230">
                  <a:extLst>
                    <a:ext uri="{FF2B5EF4-FFF2-40B4-BE49-F238E27FC236}">
                      <a16:creationId xmlns:a16="http://schemas.microsoft.com/office/drawing/2014/main" id="{F0BB0E8D-7513-A520-7275-EF94F5F50165}"/>
                    </a:ext>
                  </a:extLst>
                </p:cNvPr>
                <p:cNvSpPr/>
                <p:nvPr/>
              </p:nvSpPr>
              <p:spPr>
                <a:xfrm>
                  <a:off x="7724308" y="6199168"/>
                  <a:ext cx="1162440" cy="163812"/>
                </a:xfrm>
                <a:prstGeom prst="roundRect">
                  <a:avLst>
                    <a:gd name="adj" fmla="val 25895"/>
                  </a:avLst>
                </a:prstGeom>
                <a:solidFill>
                  <a:schemeClr val="bg1"/>
                </a:solidFill>
              </p:spPr>
              <p:txBody>
                <a:bodyPr wrap="square" rtlCol="0">
                  <a:spAutoFit/>
                </a:bodyPr>
                <a:lstStyle/>
                <a:p>
                  <a:pPr algn="ctr"/>
                  <a:r>
                    <a:rPr lang="en-US" sz="800" b="1" dirty="0"/>
                    <a:t>NISSE 1B-SVSh0-5</a:t>
                  </a:r>
                </a:p>
              </p:txBody>
            </p:sp>
          </p:grpSp>
          <p:sp>
            <p:nvSpPr>
              <p:cNvPr id="234" name="TextBox 233">
                <a:extLst>
                  <a:ext uri="{FF2B5EF4-FFF2-40B4-BE49-F238E27FC236}">
                    <a16:creationId xmlns:a16="http://schemas.microsoft.com/office/drawing/2014/main" id="{73D8D17A-6377-4940-B9F1-855010F88752}"/>
                  </a:ext>
                </a:extLst>
              </p:cNvPr>
              <p:cNvSpPr txBox="1"/>
              <p:nvPr/>
            </p:nvSpPr>
            <p:spPr>
              <a:xfrm>
                <a:off x="25741817" y="17158167"/>
                <a:ext cx="524435" cy="239184"/>
              </a:xfrm>
              <a:prstGeom prst="rect">
                <a:avLst/>
              </a:prstGeom>
              <a:noFill/>
            </p:spPr>
            <p:txBody>
              <a:bodyPr wrap="square">
                <a:spAutoFit/>
              </a:bodyPr>
              <a:lstStyle/>
              <a:p>
                <a:r>
                  <a:rPr lang="en-US" dirty="0">
                    <a:solidFill>
                      <a:schemeClr val="bg1"/>
                    </a:solidFill>
                  </a:rPr>
                  <a:t>(a) </a:t>
                </a:r>
              </a:p>
            </p:txBody>
          </p:sp>
        </p:grpSp>
        <p:pic>
          <p:nvPicPr>
            <p:cNvPr id="235" name="Picture 234">
              <a:extLst>
                <a:ext uri="{FF2B5EF4-FFF2-40B4-BE49-F238E27FC236}">
                  <a16:creationId xmlns:a16="http://schemas.microsoft.com/office/drawing/2014/main" id="{22A5E1AF-267E-CF69-0BF9-BA81E8197A7C}"/>
                </a:ext>
              </a:extLst>
            </p:cNvPr>
            <p:cNvPicPr>
              <a:picLocks noChangeAspect="1"/>
            </p:cNvPicPr>
            <p:nvPr/>
          </p:nvPicPr>
          <p:blipFill>
            <a:blip r:embed="rId4"/>
            <a:stretch>
              <a:fillRect/>
            </a:stretch>
          </p:blipFill>
          <p:spPr>
            <a:xfrm>
              <a:off x="13741397" y="18305943"/>
              <a:ext cx="4002464" cy="3881177"/>
            </a:xfrm>
            <a:prstGeom prst="rect">
              <a:avLst/>
            </a:prstGeom>
          </p:spPr>
        </p:pic>
      </p:grpSp>
      <p:sp>
        <p:nvSpPr>
          <p:cNvPr id="266" name="TextBox 265">
            <a:extLst>
              <a:ext uri="{FF2B5EF4-FFF2-40B4-BE49-F238E27FC236}">
                <a16:creationId xmlns:a16="http://schemas.microsoft.com/office/drawing/2014/main" id="{518ED1C5-F28F-E8D3-BC0C-DCC9521F1B11}"/>
              </a:ext>
            </a:extLst>
          </p:cNvPr>
          <p:cNvSpPr txBox="1"/>
          <p:nvPr/>
        </p:nvSpPr>
        <p:spPr>
          <a:xfrm>
            <a:off x="13742257" y="24317837"/>
            <a:ext cx="2885646" cy="1815882"/>
          </a:xfrm>
          <a:prstGeom prst="rect">
            <a:avLst/>
          </a:prstGeom>
          <a:noFill/>
        </p:spPr>
        <p:txBody>
          <a:bodyPr wrap="square" rtlCol="0">
            <a:spAutoFit/>
          </a:bodyPr>
          <a:lstStyle/>
          <a:p>
            <a:r>
              <a:rPr lang="en-US" sz="1400" dirty="0"/>
              <a:t>make composite, break last connection so fire progresses but doesn't make it to the house, x on line, pointing to two solutions - exposure reduction or hardening increase</a:t>
            </a:r>
            <a:br>
              <a:rPr lang="en-US" sz="1400" dirty="0"/>
            </a:br>
            <a:r>
              <a:rPr lang="en-US" sz="1400" dirty="0"/>
              <a:t>push fuels away or</a:t>
            </a:r>
            <a:br>
              <a:rPr lang="en-US" sz="1400" dirty="0"/>
            </a:br>
            <a:r>
              <a:rPr lang="en-US" sz="1400" dirty="0"/>
              <a:t>harden structure</a:t>
            </a:r>
          </a:p>
        </p:txBody>
      </p:sp>
      <p:sp>
        <p:nvSpPr>
          <p:cNvPr id="2" name="Rectangle: Rounded Corners 1">
            <a:extLst>
              <a:ext uri="{FF2B5EF4-FFF2-40B4-BE49-F238E27FC236}">
                <a16:creationId xmlns:a16="http://schemas.microsoft.com/office/drawing/2014/main" id="{5C4B93B1-0E18-6737-83CF-4C8E8F0DB331}"/>
              </a:ext>
            </a:extLst>
          </p:cNvPr>
          <p:cNvSpPr/>
          <p:nvPr/>
        </p:nvSpPr>
        <p:spPr>
          <a:xfrm>
            <a:off x="6279242" y="900014"/>
            <a:ext cx="2279721" cy="1190171"/>
          </a:xfrm>
          <a:prstGeom prst="roundRect">
            <a:avLst/>
          </a:prstGeom>
          <a:solidFill>
            <a:srgbClr val="FFFF00"/>
          </a:solidFill>
          <a:ln w="381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4" name="Picture 223">
            <a:extLst>
              <a:ext uri="{FF2B5EF4-FFF2-40B4-BE49-F238E27FC236}">
                <a16:creationId xmlns:a16="http://schemas.microsoft.com/office/drawing/2014/main" id="{E5A30C4E-0FD4-C3F5-7649-990A9B08797C}"/>
              </a:ext>
            </a:extLst>
          </p:cNvPr>
          <p:cNvPicPr>
            <a:picLocks noChangeAspect="1"/>
          </p:cNvPicPr>
          <p:nvPr/>
        </p:nvPicPr>
        <p:blipFill>
          <a:blip r:embed="rId5"/>
          <a:stretch>
            <a:fillRect/>
          </a:stretch>
        </p:blipFill>
        <p:spPr>
          <a:xfrm>
            <a:off x="4305733" y="1128840"/>
            <a:ext cx="14249400" cy="790575"/>
          </a:xfrm>
          <a:prstGeom prst="rect">
            <a:avLst/>
          </a:prstGeom>
        </p:spPr>
      </p:pic>
      <p:sp>
        <p:nvSpPr>
          <p:cNvPr id="226" name="Rectangle: Rounded Corners 225">
            <a:extLst>
              <a:ext uri="{FF2B5EF4-FFF2-40B4-BE49-F238E27FC236}">
                <a16:creationId xmlns:a16="http://schemas.microsoft.com/office/drawing/2014/main" id="{F72CC070-2B20-6588-45EE-83C0A8F2059F}"/>
              </a:ext>
            </a:extLst>
          </p:cNvPr>
          <p:cNvSpPr/>
          <p:nvPr/>
        </p:nvSpPr>
        <p:spPr>
          <a:xfrm>
            <a:off x="5595575" y="2444757"/>
            <a:ext cx="7350347" cy="687963"/>
          </a:xfrm>
          <a:prstGeom prst="roundRect">
            <a:avLst/>
          </a:prstGeom>
          <a:solidFill>
            <a:srgbClr val="66FF66"/>
          </a:solidFill>
          <a:ln w="57150"/>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rPr>
              <a:t>2.0	Rethinking House Survivability: Breaking the Fire Spread Pathways</a:t>
            </a:r>
          </a:p>
        </p:txBody>
      </p:sp>
      <p:pic>
        <p:nvPicPr>
          <p:cNvPr id="267" name="Picture 266">
            <a:extLst>
              <a:ext uri="{FF2B5EF4-FFF2-40B4-BE49-F238E27FC236}">
                <a16:creationId xmlns:a16="http://schemas.microsoft.com/office/drawing/2014/main" id="{C78294A9-1D62-A727-B320-F8163040F233}"/>
              </a:ext>
            </a:extLst>
          </p:cNvPr>
          <p:cNvPicPr>
            <a:picLocks noChangeAspect="1"/>
          </p:cNvPicPr>
          <p:nvPr/>
        </p:nvPicPr>
        <p:blipFill>
          <a:blip r:embed="rId6"/>
          <a:stretch>
            <a:fillRect/>
          </a:stretch>
        </p:blipFill>
        <p:spPr>
          <a:xfrm>
            <a:off x="5309283" y="22646405"/>
            <a:ext cx="8326622" cy="4537465"/>
          </a:xfrm>
          <a:prstGeom prst="rect">
            <a:avLst/>
          </a:prstGeom>
        </p:spPr>
      </p:pic>
    </p:spTree>
    <p:extLst>
      <p:ext uri="{BB962C8B-B14F-4D97-AF65-F5344CB8AC3E}">
        <p14:creationId xmlns:p14="http://schemas.microsoft.com/office/powerpoint/2010/main" val="32017674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 name="Rectangle 242">
            <a:extLst>
              <a:ext uri="{FF2B5EF4-FFF2-40B4-BE49-F238E27FC236}">
                <a16:creationId xmlns:a16="http://schemas.microsoft.com/office/drawing/2014/main" id="{8A117ED8-0FE5-D5BE-9913-67E2D3E2AD33}"/>
              </a:ext>
            </a:extLst>
          </p:cNvPr>
          <p:cNvSpPr/>
          <p:nvPr/>
        </p:nvSpPr>
        <p:spPr>
          <a:xfrm>
            <a:off x="-13106400" y="-5080000"/>
            <a:ext cx="49784000" cy="40335200"/>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 name="Rectangle: Rounded Corners 2">
            <a:hlinkClick r:id="rId2" action="ppaction://hlinksldjump"/>
            <a:extLst>
              <a:ext uri="{FF2B5EF4-FFF2-40B4-BE49-F238E27FC236}">
                <a16:creationId xmlns:a16="http://schemas.microsoft.com/office/drawing/2014/main" id="{BBA717EC-64F6-AB68-4B50-0D92A7AB6EB2}"/>
              </a:ext>
            </a:extLst>
          </p:cNvPr>
          <p:cNvSpPr/>
          <p:nvPr/>
        </p:nvSpPr>
        <p:spPr>
          <a:xfrm>
            <a:off x="4972050" y="304800"/>
            <a:ext cx="13716000" cy="316524"/>
          </a:xfrm>
          <a:prstGeom prst="roundRect">
            <a:avLst/>
          </a:prstGeom>
          <a:solidFill>
            <a:srgbClr val="FFCCFF"/>
          </a:solidFill>
          <a:ln>
            <a:solidFill>
              <a:schemeClr val="bg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02060"/>
                </a:solidFill>
              </a:rPr>
              <a:t>HMM-N </a:t>
            </a:r>
            <a:r>
              <a:rPr lang="en-US" sz="2800">
                <a:solidFill>
                  <a:srgbClr val="002060"/>
                </a:solidFill>
                <a:sym typeface="Wingdings" panose="05000000000000000000" pitchFamily="2" charset="2"/>
              </a:rPr>
              <a:t></a:t>
            </a:r>
            <a:endParaRPr lang="en-US" sz="2800" dirty="0">
              <a:solidFill>
                <a:srgbClr val="002060"/>
              </a:solidFill>
            </a:endParaRPr>
          </a:p>
        </p:txBody>
      </p:sp>
      <p:sp>
        <p:nvSpPr>
          <p:cNvPr id="7" name="Title 6">
            <a:extLst>
              <a:ext uri="{FF2B5EF4-FFF2-40B4-BE49-F238E27FC236}">
                <a16:creationId xmlns:a16="http://schemas.microsoft.com/office/drawing/2014/main" id="{181F9F74-429D-F1E3-584F-93A91417BD7A}"/>
              </a:ext>
            </a:extLst>
          </p:cNvPr>
          <p:cNvSpPr>
            <a:spLocks noGrp="1"/>
          </p:cNvSpPr>
          <p:nvPr>
            <p:ph type="title"/>
          </p:nvPr>
        </p:nvSpPr>
        <p:spPr/>
        <p:txBody>
          <a:bodyPr>
            <a:normAutofit fontScale="90000"/>
          </a:bodyPr>
          <a:lstStyle/>
          <a:p>
            <a:r>
              <a:rPr lang="en-US"/>
              <a:t>0.0 Escape</a:t>
            </a:r>
            <a:endParaRPr lang="en-US" dirty="0"/>
          </a:p>
        </p:txBody>
      </p:sp>
      <p:sp>
        <p:nvSpPr>
          <p:cNvPr id="258" name="Rectangle: Rounded Corners 257">
            <a:hlinkClick r:id="" action="ppaction://hlinkshowjump?jump=nextslide"/>
            <a:extLst>
              <a:ext uri="{FF2B5EF4-FFF2-40B4-BE49-F238E27FC236}">
                <a16:creationId xmlns:a16="http://schemas.microsoft.com/office/drawing/2014/main" id="{814D4510-18C1-76F8-B66A-8F443558A13B}"/>
              </a:ext>
            </a:extLst>
          </p:cNvPr>
          <p:cNvSpPr/>
          <p:nvPr/>
        </p:nvSpPr>
        <p:spPr>
          <a:xfrm>
            <a:off x="17595850" y="621324"/>
            <a:ext cx="1092200" cy="316524"/>
          </a:xfrm>
          <a:prstGeom prst="roundRect">
            <a:avLst/>
          </a:prstGeom>
          <a:solidFill>
            <a:schemeClr val="accent1">
              <a:lumMod val="75000"/>
            </a:schemeClr>
          </a:solidFill>
          <a:ln>
            <a:solidFill>
              <a:schemeClr val="bg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a:t>next &gt;</a:t>
            </a:r>
            <a:endParaRPr lang="en-US" sz="2000" dirty="0"/>
          </a:p>
        </p:txBody>
      </p:sp>
      <p:sp>
        <p:nvSpPr>
          <p:cNvPr id="259" name="Rectangle: Rounded Corners 258">
            <a:hlinkClick r:id="" action="ppaction://hlinkshowjump?jump=previousslide"/>
            <a:extLst>
              <a:ext uri="{FF2B5EF4-FFF2-40B4-BE49-F238E27FC236}">
                <a16:creationId xmlns:a16="http://schemas.microsoft.com/office/drawing/2014/main" id="{A2062EFB-7695-F7F5-CCF4-CD38CF53C5AA}"/>
              </a:ext>
            </a:extLst>
          </p:cNvPr>
          <p:cNvSpPr/>
          <p:nvPr/>
        </p:nvSpPr>
        <p:spPr>
          <a:xfrm>
            <a:off x="4991100" y="621324"/>
            <a:ext cx="1092200" cy="316524"/>
          </a:xfrm>
          <a:prstGeom prst="roundRect">
            <a:avLst/>
          </a:prstGeom>
          <a:solidFill>
            <a:schemeClr val="accent1">
              <a:lumMod val="75000"/>
            </a:schemeClr>
          </a:solidFill>
          <a:ln>
            <a:solidFill>
              <a:schemeClr val="bg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a:t>&lt; prev</a:t>
            </a:r>
            <a:endParaRPr lang="en-US" sz="2000" dirty="0"/>
          </a:p>
        </p:txBody>
      </p:sp>
      <p:sp>
        <p:nvSpPr>
          <p:cNvPr id="10" name="Rectangle: Rounded Corners 9">
            <a:extLst>
              <a:ext uri="{FF2B5EF4-FFF2-40B4-BE49-F238E27FC236}">
                <a16:creationId xmlns:a16="http://schemas.microsoft.com/office/drawing/2014/main" id="{0A14A8BC-3DCD-F917-DCAD-98921778DB2A}"/>
              </a:ext>
            </a:extLst>
          </p:cNvPr>
          <p:cNvSpPr/>
          <p:nvPr/>
        </p:nvSpPr>
        <p:spPr>
          <a:xfrm>
            <a:off x="446718" y="2985879"/>
            <a:ext cx="4220532" cy="1319422"/>
          </a:xfrm>
          <a:prstGeom prst="roundRect">
            <a:avLst/>
          </a:prstGeom>
          <a:solidFill>
            <a:srgbClr val="FFFF00"/>
          </a:solidFill>
          <a:ln>
            <a:solidFill>
              <a:schemeClr val="bg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b="1" dirty="0">
                <a:solidFill>
                  <a:schemeClr val="tx1"/>
                </a:solidFill>
              </a:rPr>
              <a:t>WEBPAGE 13ofX</a:t>
            </a:r>
          </a:p>
        </p:txBody>
      </p:sp>
      <p:sp>
        <p:nvSpPr>
          <p:cNvPr id="224" name="Rectangle: Rounded Corners 223">
            <a:extLst>
              <a:ext uri="{FF2B5EF4-FFF2-40B4-BE49-F238E27FC236}">
                <a16:creationId xmlns:a16="http://schemas.microsoft.com/office/drawing/2014/main" id="{D728444A-4841-7840-6693-0C35B454E399}"/>
              </a:ext>
            </a:extLst>
          </p:cNvPr>
          <p:cNvSpPr/>
          <p:nvPr/>
        </p:nvSpPr>
        <p:spPr>
          <a:xfrm>
            <a:off x="1818245" y="5004520"/>
            <a:ext cx="2196354" cy="1067164"/>
          </a:xfrm>
          <a:prstGeom prst="roundRect">
            <a:avLst/>
          </a:prstGeom>
          <a:solidFill>
            <a:srgbClr val="66FF33"/>
          </a:solidFill>
          <a:ln w="57150"/>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3.0</a:t>
            </a:r>
          </a:p>
          <a:p>
            <a:pPr algn="ctr"/>
            <a:r>
              <a:rPr lang="en-US" b="1" dirty="0">
                <a:solidFill>
                  <a:schemeClr val="tx1"/>
                </a:solidFill>
              </a:rPr>
              <a:t>What is HMM?</a:t>
            </a:r>
          </a:p>
        </p:txBody>
      </p:sp>
      <p:sp>
        <p:nvSpPr>
          <p:cNvPr id="225" name="Rectangle: Rounded Corners 224">
            <a:extLst>
              <a:ext uri="{FF2B5EF4-FFF2-40B4-BE49-F238E27FC236}">
                <a16:creationId xmlns:a16="http://schemas.microsoft.com/office/drawing/2014/main" id="{4514972A-B188-ABA6-DE6D-3CD57A8B9FD1}"/>
              </a:ext>
            </a:extLst>
          </p:cNvPr>
          <p:cNvSpPr/>
          <p:nvPr/>
        </p:nvSpPr>
        <p:spPr>
          <a:xfrm>
            <a:off x="5999628" y="3105560"/>
            <a:ext cx="11412072" cy="539797"/>
          </a:xfrm>
          <a:prstGeom prst="roundRect">
            <a:avLst/>
          </a:prstGeom>
          <a:solidFill>
            <a:schemeClr val="bg1">
              <a:lumMod val="6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400" dirty="0"/>
              <a:t>What is HMM, and how is it different from traditional Fire Hazard Mitigation Approaches?</a:t>
            </a:r>
          </a:p>
        </p:txBody>
      </p:sp>
      <p:graphicFrame>
        <p:nvGraphicFramePr>
          <p:cNvPr id="226" name="Table 225">
            <a:extLst>
              <a:ext uri="{FF2B5EF4-FFF2-40B4-BE49-F238E27FC236}">
                <a16:creationId xmlns:a16="http://schemas.microsoft.com/office/drawing/2014/main" id="{2D3684A6-153D-630E-E16C-B06633CADBD4}"/>
              </a:ext>
            </a:extLst>
          </p:cNvPr>
          <p:cNvGraphicFramePr>
            <a:graphicFrameLocks noGrp="1"/>
          </p:cNvGraphicFramePr>
          <p:nvPr>
            <p:extLst>
              <p:ext uri="{D42A27DB-BD31-4B8C-83A1-F6EECF244321}">
                <p14:modId xmlns:p14="http://schemas.microsoft.com/office/powerpoint/2010/main" val="3062213937"/>
              </p:ext>
            </p:extLst>
          </p:nvPr>
        </p:nvGraphicFramePr>
        <p:xfrm>
          <a:off x="5666451" y="10315262"/>
          <a:ext cx="12346248" cy="12659037"/>
        </p:xfrm>
        <a:graphic>
          <a:graphicData uri="http://schemas.openxmlformats.org/drawingml/2006/table">
            <a:tbl>
              <a:tblPr firstRow="1" bandRow="1">
                <a:tableStyleId>{5C22544A-7EE6-4342-B048-85BDC9FD1C3A}</a:tableStyleId>
              </a:tblPr>
              <a:tblGrid>
                <a:gridCol w="6173124">
                  <a:extLst>
                    <a:ext uri="{9D8B030D-6E8A-4147-A177-3AD203B41FA5}">
                      <a16:colId xmlns:a16="http://schemas.microsoft.com/office/drawing/2014/main" val="2069755064"/>
                    </a:ext>
                  </a:extLst>
                </a:gridCol>
                <a:gridCol w="6173124">
                  <a:extLst>
                    <a:ext uri="{9D8B030D-6E8A-4147-A177-3AD203B41FA5}">
                      <a16:colId xmlns:a16="http://schemas.microsoft.com/office/drawing/2014/main" val="451010894"/>
                    </a:ext>
                  </a:extLst>
                </a:gridCol>
              </a:tblGrid>
              <a:tr h="567457">
                <a:tc>
                  <a:txBody>
                    <a:bodyPr/>
                    <a:lstStyle/>
                    <a:p>
                      <a:pPr algn="ctr"/>
                      <a:r>
                        <a:rPr lang="en-US" sz="2400" dirty="0">
                          <a:solidFill>
                            <a:schemeClr val="tx1"/>
                          </a:solidFill>
                        </a:rPr>
                        <a:t>HMM Features/Benefits</a:t>
                      </a:r>
                    </a:p>
                  </a:txBody>
                  <a:tcPr>
                    <a:solidFill>
                      <a:srgbClr val="66FF33"/>
                    </a:solidFill>
                  </a:tcPr>
                </a:tc>
                <a:tc>
                  <a:txBody>
                    <a:bodyPr/>
                    <a:lstStyle/>
                    <a:p>
                      <a:pPr algn="ctr"/>
                      <a:r>
                        <a:rPr lang="en-US" sz="2400" dirty="0"/>
                        <a:t>Other Mitigation Approaches </a:t>
                      </a:r>
                    </a:p>
                  </a:txBody>
                  <a:tcPr>
                    <a:solidFill>
                      <a:srgbClr val="FF0000"/>
                    </a:solidFill>
                  </a:tcPr>
                </a:tc>
                <a:extLst>
                  <a:ext uri="{0D108BD9-81ED-4DB2-BD59-A6C34878D82A}">
                    <a16:rowId xmlns:a16="http://schemas.microsoft.com/office/drawing/2014/main" val="805671229"/>
                  </a:ext>
                </a:extLst>
              </a:tr>
              <a:tr h="2154484">
                <a:tc>
                  <a:txBody>
                    <a:bodyPr/>
                    <a:lstStyle/>
                    <a:p>
                      <a:r>
                        <a:rPr lang="en-US" sz="2400" b="1" dirty="0"/>
                        <a:t>HMM is exposure based</a:t>
                      </a:r>
                    </a:p>
                    <a:p>
                      <a:pPr marL="182880"/>
                      <a:r>
                        <a:rPr lang="en-US" sz="2400" i="1" dirty="0"/>
                        <a:t>Why?  Fire does not care about ownership.  This is one of the fundamental differences between HMM and other approaches.</a:t>
                      </a:r>
                    </a:p>
                  </a:txBody>
                  <a:tcPr/>
                </a:tc>
                <a:tc>
                  <a:txBody>
                    <a:bodyPr/>
                    <a:lstStyle/>
                    <a:p>
                      <a:r>
                        <a:rPr lang="en-US" sz="2400" b="1" dirty="0"/>
                        <a:t>Almost all other approaches are </a:t>
                      </a:r>
                      <a:r>
                        <a:rPr lang="en-US" sz="2400" b="1" i="1" dirty="0"/>
                        <a:t>Parcel Based</a:t>
                      </a:r>
                    </a:p>
                    <a:p>
                      <a:pPr marL="182880" lvl="1"/>
                      <a:r>
                        <a:rPr lang="en-US" sz="2400" i="1" dirty="0"/>
                        <a:t>Why? Historical context, mitigation has been historically addressed at the parcel level, as this is easier to convey and regulate</a:t>
                      </a:r>
                    </a:p>
                  </a:txBody>
                  <a:tcPr/>
                </a:tc>
                <a:extLst>
                  <a:ext uri="{0D108BD9-81ED-4DB2-BD59-A6C34878D82A}">
                    <a16:rowId xmlns:a16="http://schemas.microsoft.com/office/drawing/2014/main" val="2931974529"/>
                  </a:ext>
                </a:extLst>
              </a:tr>
              <a:tr h="1624333">
                <a:tc>
                  <a:txBody>
                    <a:bodyPr/>
                    <a:lstStyle/>
                    <a:p>
                      <a:r>
                        <a:rPr lang="en-US" sz="2400" b="1" dirty="0"/>
                        <a:t>HMM addresses exposures from both fire and embers. </a:t>
                      </a:r>
                    </a:p>
                    <a:p>
                      <a:pPr marL="182880"/>
                      <a:r>
                        <a:rPr lang="en-US" sz="2400" i="1" dirty="0"/>
                        <a:t>Why?  Because all exposures that can result in structure ignition must be addressed.</a:t>
                      </a:r>
                    </a:p>
                  </a:txBody>
                  <a:tcPr/>
                </a:tc>
                <a:tc>
                  <a:txBody>
                    <a:bodyPr/>
                    <a:lstStyle/>
                    <a:p>
                      <a:r>
                        <a:rPr lang="en-US" sz="2400" dirty="0"/>
                        <a:t>Do not address all exposures, specifically the ones that are hard to mitigate or </a:t>
                      </a:r>
                      <a:r>
                        <a:rPr lang="en-US" sz="2400" i="1" dirty="0"/>
                        <a:t>belong to someone else on a neighboring property</a:t>
                      </a:r>
                      <a:r>
                        <a:rPr lang="en-US" sz="2400" dirty="0"/>
                        <a:t>.</a:t>
                      </a:r>
                    </a:p>
                  </a:txBody>
                  <a:tcPr/>
                </a:tc>
                <a:extLst>
                  <a:ext uri="{0D108BD9-81ED-4DB2-BD59-A6C34878D82A}">
                    <a16:rowId xmlns:a16="http://schemas.microsoft.com/office/drawing/2014/main" val="3968264205"/>
                  </a:ext>
                </a:extLst>
              </a:tr>
              <a:tr h="2770921">
                <a:tc>
                  <a:txBody>
                    <a:bodyPr/>
                    <a:lstStyle/>
                    <a:p>
                      <a:r>
                        <a:rPr lang="en-US" sz="2400" b="1" dirty="0"/>
                        <a:t>HMM requires hardening for all ember vulnerabilities (weak spots)</a:t>
                      </a:r>
                    </a:p>
                    <a:p>
                      <a:pPr marL="182880"/>
                      <a:r>
                        <a:rPr lang="en-US" sz="2400" i="1" dirty="0"/>
                        <a:t>Why?  Because when your house get bombarded by one million embers, they will find that weak spot.  Fire is like water going down hill:  it will find the path of least resistance and get your house ignited.</a:t>
                      </a:r>
                    </a:p>
                  </a:txBody>
                  <a:tcPr/>
                </a:tc>
                <a:tc>
                  <a:txBody>
                    <a:bodyPr/>
                    <a:lstStyle/>
                    <a:p>
                      <a:r>
                        <a:rPr lang="en-US" sz="2400" dirty="0"/>
                        <a:t>Make ember hardening voluntary or partial, or provide tiered hardening systems</a:t>
                      </a:r>
                    </a:p>
                  </a:txBody>
                  <a:tcPr/>
                </a:tc>
                <a:extLst>
                  <a:ext uri="{0D108BD9-81ED-4DB2-BD59-A6C34878D82A}">
                    <a16:rowId xmlns:a16="http://schemas.microsoft.com/office/drawing/2014/main" val="954638614"/>
                  </a:ext>
                </a:extLst>
              </a:tr>
              <a:tr h="2770921">
                <a:tc>
                  <a:txBody>
                    <a:bodyPr/>
                    <a:lstStyle/>
                    <a:p>
                      <a:r>
                        <a:rPr lang="en-US" sz="2400" b="1" i="0" dirty="0"/>
                        <a:t>HMM acknowledges that certain exposures cannot be mitigated and focuses on ignition prevention in these situations </a:t>
                      </a:r>
                    </a:p>
                    <a:p>
                      <a:pPr marL="182880"/>
                      <a:r>
                        <a:rPr lang="en-US" sz="2400" i="1" dirty="0"/>
                        <a:t>Why?  Acknowledging the limitations of hardening can save retrofit funds and point to the necessary steps to prevent structure ignitions</a:t>
                      </a:r>
                    </a:p>
                  </a:txBody>
                  <a:tcPr/>
                </a:tc>
                <a:tc>
                  <a:txBody>
                    <a:bodyPr/>
                    <a:lstStyle/>
                    <a:p>
                      <a:r>
                        <a:rPr lang="en-US" sz="2400" dirty="0"/>
                        <a:t>Does not address impacts of moderate and high-density construction</a:t>
                      </a:r>
                    </a:p>
                  </a:txBody>
                  <a:tcPr/>
                </a:tc>
                <a:extLst>
                  <a:ext uri="{0D108BD9-81ED-4DB2-BD59-A6C34878D82A}">
                    <a16:rowId xmlns:a16="http://schemas.microsoft.com/office/drawing/2014/main" val="2678386738"/>
                  </a:ext>
                </a:extLst>
              </a:tr>
              <a:tr h="2770921">
                <a:tc>
                  <a:txBody>
                    <a:bodyPr/>
                    <a:lstStyle/>
                    <a:p>
                      <a:r>
                        <a:rPr lang="en-US" sz="2400" b="1" i="0" dirty="0"/>
                        <a:t>HMM acknowledges the relationships between partial hardening and community structure losses</a:t>
                      </a:r>
                    </a:p>
                    <a:p>
                      <a:pPr marL="182880"/>
                      <a:r>
                        <a:rPr lang="en-US" sz="2400" i="1" dirty="0"/>
                        <a:t>Why?  HMM points to the “very high standards” that have to be maintained to prevent high-density communities from suffering extreme losses.  </a:t>
                      </a:r>
                    </a:p>
                  </a:txBody>
                  <a:tcPr/>
                </a:tc>
                <a:tc>
                  <a:txBody>
                    <a:bodyPr/>
                    <a:lstStyle/>
                    <a:p>
                      <a:r>
                        <a:rPr lang="en-US" sz="2400" dirty="0"/>
                        <a:t>Do not address the impacts of partial mitigations on community losses </a:t>
                      </a:r>
                    </a:p>
                  </a:txBody>
                  <a:tcPr/>
                </a:tc>
                <a:extLst>
                  <a:ext uri="{0D108BD9-81ED-4DB2-BD59-A6C34878D82A}">
                    <a16:rowId xmlns:a16="http://schemas.microsoft.com/office/drawing/2014/main" val="3553717540"/>
                  </a:ext>
                </a:extLst>
              </a:tr>
            </a:tbl>
          </a:graphicData>
        </a:graphic>
      </p:graphicFrame>
      <p:sp>
        <p:nvSpPr>
          <p:cNvPr id="227" name="Rectangle: Rounded Corners 226">
            <a:extLst>
              <a:ext uri="{FF2B5EF4-FFF2-40B4-BE49-F238E27FC236}">
                <a16:creationId xmlns:a16="http://schemas.microsoft.com/office/drawing/2014/main" id="{66164CF4-BC93-05FB-3CCE-E1130C02EE3E}"/>
              </a:ext>
            </a:extLst>
          </p:cNvPr>
          <p:cNvSpPr/>
          <p:nvPr/>
        </p:nvSpPr>
        <p:spPr>
          <a:xfrm>
            <a:off x="5666451" y="3992136"/>
            <a:ext cx="12346248" cy="5723363"/>
          </a:xfrm>
          <a:prstGeom prst="roundRect">
            <a:avLst>
              <a:gd name="adj" fmla="val 4060"/>
            </a:avLst>
          </a:prstGeom>
          <a:solidFill>
            <a:srgbClr val="66FF33"/>
          </a:solidFill>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800" b="1" dirty="0">
                <a:solidFill>
                  <a:schemeClr val="tx1"/>
                </a:solidFill>
              </a:rPr>
              <a:t>Foundations of HMM</a:t>
            </a:r>
          </a:p>
          <a:p>
            <a:pPr marL="342900" indent="-342900">
              <a:spcAft>
                <a:spcPts val="600"/>
              </a:spcAft>
              <a:buFont typeface="+mj-lt"/>
              <a:buAutoNum type="arabicPeriod"/>
            </a:pPr>
            <a:r>
              <a:rPr lang="en-US" sz="2400" b="1" dirty="0">
                <a:solidFill>
                  <a:schemeClr val="tx1"/>
                </a:solidFill>
              </a:rPr>
              <a:t>Based on Exposures – not parcel based</a:t>
            </a:r>
            <a:r>
              <a:rPr lang="en-US" b="1" dirty="0">
                <a:solidFill>
                  <a:schemeClr val="tx1"/>
                </a:solidFill>
              </a:rPr>
              <a:t>	</a:t>
            </a:r>
            <a:r>
              <a:rPr lang="en-US" b="1" dirty="0">
                <a:solidFill>
                  <a:schemeClr val="tx1"/>
                </a:solidFill>
                <a:highlight>
                  <a:srgbClr val="FFFF00"/>
                </a:highlight>
              </a:rPr>
              <a:t>POP-UP 3a</a:t>
            </a:r>
          </a:p>
          <a:p>
            <a:pPr marL="342900" indent="-342900">
              <a:spcAft>
                <a:spcPts val="600"/>
              </a:spcAft>
              <a:buFont typeface="+mj-lt"/>
              <a:buAutoNum type="arabicPeriod"/>
            </a:pPr>
            <a:r>
              <a:rPr lang="en-US" sz="2400" b="1" dirty="0">
                <a:solidFill>
                  <a:schemeClr val="tx1"/>
                </a:solidFill>
              </a:rPr>
              <a:t>Addresses both fire and ember exposures</a:t>
            </a:r>
            <a:r>
              <a:rPr lang="en-US" b="1" dirty="0">
                <a:solidFill>
                  <a:schemeClr val="tx1"/>
                </a:solidFill>
              </a:rPr>
              <a:t>	</a:t>
            </a:r>
            <a:r>
              <a:rPr lang="en-US" b="1" dirty="0">
                <a:solidFill>
                  <a:schemeClr val="tx1"/>
                </a:solidFill>
                <a:highlight>
                  <a:srgbClr val="FFFF00"/>
                </a:highlight>
              </a:rPr>
              <a:t>POP-UP 3b</a:t>
            </a:r>
            <a:endParaRPr lang="en-US" b="1" dirty="0">
              <a:solidFill>
                <a:schemeClr val="tx1"/>
              </a:solidFill>
            </a:endParaRPr>
          </a:p>
          <a:p>
            <a:pPr marL="342900" indent="-342900">
              <a:spcAft>
                <a:spcPts val="600"/>
              </a:spcAft>
              <a:buFont typeface="+mj-lt"/>
              <a:buAutoNum type="arabicPeriod"/>
            </a:pPr>
            <a:r>
              <a:rPr lang="en-US" sz="2400" b="1" dirty="0">
                <a:solidFill>
                  <a:schemeClr val="tx1"/>
                </a:solidFill>
              </a:rPr>
              <a:t>Comprehensive not optional (see 1.1 Why </a:t>
            </a:r>
            <a:r>
              <a:rPr lang="en-US" sz="2400" b="1" i="1" dirty="0">
                <a:solidFill>
                  <a:schemeClr val="tx1"/>
                </a:solidFill>
              </a:rPr>
              <a:t>Good Enough </a:t>
            </a:r>
            <a:r>
              <a:rPr lang="en-US" sz="2400" b="1" dirty="0">
                <a:solidFill>
                  <a:schemeClr val="tx1"/>
                </a:solidFill>
              </a:rPr>
              <a:t>does not work in WUI Fires)</a:t>
            </a:r>
          </a:p>
          <a:p>
            <a:pPr marL="342900" indent="-342900">
              <a:spcAft>
                <a:spcPts val="600"/>
              </a:spcAft>
              <a:buFont typeface="+mj-lt"/>
              <a:buAutoNum type="arabicPeriod"/>
            </a:pPr>
            <a:r>
              <a:rPr lang="en-US" sz="2400" b="1" dirty="0">
                <a:solidFill>
                  <a:schemeClr val="tx1"/>
                </a:solidFill>
              </a:rPr>
              <a:t>Acknowledges the impacts of Fuels Agglomeration (fuels near each other)</a:t>
            </a:r>
            <a:r>
              <a:rPr lang="en-US" b="1" dirty="0">
                <a:solidFill>
                  <a:schemeClr val="tx1"/>
                </a:solidFill>
              </a:rPr>
              <a:t>	</a:t>
            </a:r>
            <a:r>
              <a:rPr lang="en-US" b="1" dirty="0">
                <a:solidFill>
                  <a:schemeClr val="tx1"/>
                </a:solidFill>
                <a:highlight>
                  <a:srgbClr val="FFFF00"/>
                </a:highlight>
              </a:rPr>
              <a:t>POP-UP 3c</a:t>
            </a:r>
            <a:endParaRPr lang="en-US" b="1" dirty="0">
              <a:solidFill>
                <a:schemeClr val="tx1"/>
              </a:solidFill>
            </a:endParaRPr>
          </a:p>
          <a:p>
            <a:pPr marL="342900" indent="-342900">
              <a:spcAft>
                <a:spcPts val="600"/>
              </a:spcAft>
              <a:buFont typeface="+mj-lt"/>
              <a:buAutoNum type="arabicPeriod"/>
            </a:pPr>
            <a:r>
              <a:rPr lang="en-US" sz="2400" b="1" dirty="0">
                <a:solidFill>
                  <a:schemeClr val="tx1"/>
                </a:solidFill>
              </a:rPr>
              <a:t>Acknowledges the negative impacts of placing fuels at the edge of the property</a:t>
            </a:r>
            <a:r>
              <a:rPr lang="en-US" b="1" dirty="0">
                <a:solidFill>
                  <a:schemeClr val="tx1"/>
                </a:solidFill>
              </a:rPr>
              <a:t>	</a:t>
            </a:r>
            <a:r>
              <a:rPr lang="en-US" b="1" dirty="0">
                <a:solidFill>
                  <a:schemeClr val="tx1"/>
                </a:solidFill>
                <a:highlight>
                  <a:srgbClr val="FFFF00"/>
                </a:highlight>
              </a:rPr>
              <a:t>POP-UP 3d</a:t>
            </a:r>
            <a:endParaRPr lang="en-US" b="1" dirty="0">
              <a:solidFill>
                <a:schemeClr val="tx1"/>
              </a:solidFill>
            </a:endParaRPr>
          </a:p>
          <a:p>
            <a:pPr marL="285750" indent="-285750">
              <a:buFont typeface="Arial" panose="020B0604020202020204" pitchFamily="34" charset="0"/>
              <a:buChar char="•"/>
            </a:pPr>
            <a:endParaRPr lang="en-US" sz="2400" b="1" dirty="0">
              <a:solidFill>
                <a:schemeClr val="tx1"/>
              </a:solidFill>
            </a:endParaRPr>
          </a:p>
          <a:p>
            <a:r>
              <a:rPr lang="en-US" sz="2800" b="1" dirty="0">
                <a:solidFill>
                  <a:schemeClr val="tx1"/>
                </a:solidFill>
              </a:rPr>
              <a:t>Additional Benefits</a:t>
            </a:r>
          </a:p>
          <a:p>
            <a:pPr marL="285750" indent="-285750">
              <a:buFont typeface="Arial" panose="020B0604020202020204" pitchFamily="34" charset="0"/>
              <a:buChar char="•"/>
            </a:pPr>
            <a:r>
              <a:rPr lang="en-US" sz="2400" dirty="0">
                <a:solidFill>
                  <a:schemeClr val="tx1"/>
                </a:solidFill>
              </a:rPr>
              <a:t>HMM is designed to limit retrofit expenses</a:t>
            </a:r>
            <a:r>
              <a:rPr lang="en-US" b="1" dirty="0">
                <a:solidFill>
                  <a:schemeClr val="tx1"/>
                </a:solidFill>
              </a:rPr>
              <a:t>	</a:t>
            </a:r>
            <a:r>
              <a:rPr lang="en-US" b="1" dirty="0">
                <a:solidFill>
                  <a:schemeClr val="tx1"/>
                </a:solidFill>
                <a:highlight>
                  <a:srgbClr val="FFFF00"/>
                </a:highlight>
              </a:rPr>
              <a:t>POP-UP 3e</a:t>
            </a:r>
            <a:endParaRPr lang="en-US" dirty="0">
              <a:solidFill>
                <a:schemeClr val="tx1"/>
              </a:solidFill>
            </a:endParaRPr>
          </a:p>
          <a:p>
            <a:pPr marL="285750" indent="-285750">
              <a:buFont typeface="Arial" panose="020B0604020202020204" pitchFamily="34" charset="0"/>
              <a:buChar char="•"/>
            </a:pPr>
            <a:r>
              <a:rPr lang="en-US" sz="2400" dirty="0">
                <a:solidFill>
                  <a:schemeClr val="tx1"/>
                </a:solidFill>
              </a:rPr>
              <a:t>HMM provides implementation solutions that leverage structure, parcel and neighborhood specifics	</a:t>
            </a:r>
            <a:r>
              <a:rPr lang="en-US" b="1" dirty="0">
                <a:solidFill>
                  <a:schemeClr val="tx1"/>
                </a:solidFill>
                <a:highlight>
                  <a:srgbClr val="FFFF00"/>
                </a:highlight>
              </a:rPr>
              <a:t>POP-UP 3f</a:t>
            </a:r>
            <a:endParaRPr lang="en-US" sz="2400" dirty="0">
              <a:solidFill>
                <a:schemeClr val="tx1"/>
              </a:solidFill>
            </a:endParaRPr>
          </a:p>
          <a:p>
            <a:pPr marL="285750" indent="-285750">
              <a:buFont typeface="Arial" panose="020B0604020202020204" pitchFamily="34" charset="0"/>
              <a:buChar char="•"/>
            </a:pPr>
            <a:r>
              <a:rPr lang="en-US" sz="2400" dirty="0">
                <a:solidFill>
                  <a:schemeClr val="tx1"/>
                </a:solidFill>
              </a:rPr>
              <a:t>HMM illustrates the effects of partial hardening on community losses as a function of housing density </a:t>
            </a:r>
          </a:p>
        </p:txBody>
      </p:sp>
      <p:sp>
        <p:nvSpPr>
          <p:cNvPr id="2" name="Rectangle: Rounded Corners 1">
            <a:extLst>
              <a:ext uri="{FF2B5EF4-FFF2-40B4-BE49-F238E27FC236}">
                <a16:creationId xmlns:a16="http://schemas.microsoft.com/office/drawing/2014/main" id="{4CD4D721-77E7-D678-4089-45C381781997}"/>
              </a:ext>
            </a:extLst>
          </p:cNvPr>
          <p:cNvSpPr/>
          <p:nvPr/>
        </p:nvSpPr>
        <p:spPr>
          <a:xfrm>
            <a:off x="8283483" y="900014"/>
            <a:ext cx="2279721" cy="1190171"/>
          </a:xfrm>
          <a:prstGeom prst="roundRect">
            <a:avLst/>
          </a:prstGeom>
          <a:solidFill>
            <a:srgbClr val="FFFF00"/>
          </a:solidFill>
          <a:ln w="381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D8004575-6418-DA2F-7224-083949699330}"/>
              </a:ext>
            </a:extLst>
          </p:cNvPr>
          <p:cNvPicPr>
            <a:picLocks noChangeAspect="1"/>
          </p:cNvPicPr>
          <p:nvPr/>
        </p:nvPicPr>
        <p:blipFill>
          <a:blip r:embed="rId3"/>
          <a:stretch>
            <a:fillRect/>
          </a:stretch>
        </p:blipFill>
        <p:spPr>
          <a:xfrm>
            <a:off x="4305733" y="1128840"/>
            <a:ext cx="14249400" cy="790575"/>
          </a:xfrm>
          <a:prstGeom prst="rect">
            <a:avLst/>
          </a:prstGeom>
        </p:spPr>
      </p:pic>
      <p:sp>
        <p:nvSpPr>
          <p:cNvPr id="5" name="Rectangle: Rounded Corners 4">
            <a:extLst>
              <a:ext uri="{FF2B5EF4-FFF2-40B4-BE49-F238E27FC236}">
                <a16:creationId xmlns:a16="http://schemas.microsoft.com/office/drawing/2014/main" id="{FB325870-56E6-FB68-0791-8DC9D534B48A}"/>
              </a:ext>
            </a:extLst>
          </p:cNvPr>
          <p:cNvSpPr/>
          <p:nvPr/>
        </p:nvSpPr>
        <p:spPr>
          <a:xfrm>
            <a:off x="5645816" y="2425991"/>
            <a:ext cx="4487305" cy="404523"/>
          </a:xfrm>
          <a:prstGeom prst="roundRect">
            <a:avLst/>
          </a:prstGeom>
          <a:solidFill>
            <a:srgbClr val="66FF33"/>
          </a:solidFill>
          <a:ln w="57150"/>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rPr>
              <a:t>3.0	What is HMM?</a:t>
            </a:r>
          </a:p>
        </p:txBody>
      </p:sp>
    </p:spTree>
    <p:extLst>
      <p:ext uri="{BB962C8B-B14F-4D97-AF65-F5344CB8AC3E}">
        <p14:creationId xmlns:p14="http://schemas.microsoft.com/office/powerpoint/2010/main" val="9458476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 name="Rectangle 242">
            <a:extLst>
              <a:ext uri="{FF2B5EF4-FFF2-40B4-BE49-F238E27FC236}">
                <a16:creationId xmlns:a16="http://schemas.microsoft.com/office/drawing/2014/main" id="{8A117ED8-0FE5-D5BE-9913-67E2D3E2AD33}"/>
              </a:ext>
            </a:extLst>
          </p:cNvPr>
          <p:cNvSpPr/>
          <p:nvPr/>
        </p:nvSpPr>
        <p:spPr>
          <a:xfrm>
            <a:off x="-13106400" y="-5080000"/>
            <a:ext cx="49784000" cy="40335200"/>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 name="Rectangle: Rounded Corners 2">
            <a:hlinkClick r:id="rId2" action="ppaction://hlinksldjump"/>
            <a:extLst>
              <a:ext uri="{FF2B5EF4-FFF2-40B4-BE49-F238E27FC236}">
                <a16:creationId xmlns:a16="http://schemas.microsoft.com/office/drawing/2014/main" id="{BBA717EC-64F6-AB68-4B50-0D92A7AB6EB2}"/>
              </a:ext>
            </a:extLst>
          </p:cNvPr>
          <p:cNvSpPr/>
          <p:nvPr/>
        </p:nvSpPr>
        <p:spPr>
          <a:xfrm>
            <a:off x="4972050" y="304800"/>
            <a:ext cx="13716000" cy="316524"/>
          </a:xfrm>
          <a:prstGeom prst="roundRect">
            <a:avLst/>
          </a:prstGeom>
          <a:solidFill>
            <a:srgbClr val="FFCCFF"/>
          </a:solidFill>
          <a:ln>
            <a:solidFill>
              <a:schemeClr val="bg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02060"/>
                </a:solidFill>
              </a:rPr>
              <a:t>HMM-N </a:t>
            </a:r>
            <a:r>
              <a:rPr lang="en-US" sz="2800">
                <a:solidFill>
                  <a:srgbClr val="002060"/>
                </a:solidFill>
                <a:sym typeface="Wingdings" panose="05000000000000000000" pitchFamily="2" charset="2"/>
              </a:rPr>
              <a:t></a:t>
            </a:r>
            <a:endParaRPr lang="en-US" sz="2800" dirty="0">
              <a:solidFill>
                <a:srgbClr val="002060"/>
              </a:solidFill>
            </a:endParaRPr>
          </a:p>
        </p:txBody>
      </p:sp>
      <p:sp>
        <p:nvSpPr>
          <p:cNvPr id="7" name="Title 6">
            <a:extLst>
              <a:ext uri="{FF2B5EF4-FFF2-40B4-BE49-F238E27FC236}">
                <a16:creationId xmlns:a16="http://schemas.microsoft.com/office/drawing/2014/main" id="{181F9F74-429D-F1E3-584F-93A91417BD7A}"/>
              </a:ext>
            </a:extLst>
          </p:cNvPr>
          <p:cNvSpPr>
            <a:spLocks noGrp="1"/>
          </p:cNvSpPr>
          <p:nvPr>
            <p:ph type="title"/>
          </p:nvPr>
        </p:nvSpPr>
        <p:spPr/>
        <p:txBody>
          <a:bodyPr>
            <a:normAutofit fontScale="90000"/>
          </a:bodyPr>
          <a:lstStyle/>
          <a:p>
            <a:r>
              <a:rPr lang="en-US"/>
              <a:t>0.0 Escape</a:t>
            </a:r>
            <a:endParaRPr lang="en-US" dirty="0"/>
          </a:p>
        </p:txBody>
      </p:sp>
      <p:sp>
        <p:nvSpPr>
          <p:cNvPr id="258" name="Rectangle: Rounded Corners 257">
            <a:hlinkClick r:id="" action="ppaction://hlinkshowjump?jump=nextslide"/>
            <a:extLst>
              <a:ext uri="{FF2B5EF4-FFF2-40B4-BE49-F238E27FC236}">
                <a16:creationId xmlns:a16="http://schemas.microsoft.com/office/drawing/2014/main" id="{814D4510-18C1-76F8-B66A-8F443558A13B}"/>
              </a:ext>
            </a:extLst>
          </p:cNvPr>
          <p:cNvSpPr/>
          <p:nvPr/>
        </p:nvSpPr>
        <p:spPr>
          <a:xfrm>
            <a:off x="17595850" y="621324"/>
            <a:ext cx="1092200" cy="316524"/>
          </a:xfrm>
          <a:prstGeom prst="roundRect">
            <a:avLst/>
          </a:prstGeom>
          <a:solidFill>
            <a:schemeClr val="accent1">
              <a:lumMod val="75000"/>
            </a:schemeClr>
          </a:solidFill>
          <a:ln>
            <a:solidFill>
              <a:schemeClr val="bg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a:t>next &gt;</a:t>
            </a:r>
            <a:endParaRPr lang="en-US" sz="2000" dirty="0"/>
          </a:p>
        </p:txBody>
      </p:sp>
      <p:sp>
        <p:nvSpPr>
          <p:cNvPr id="259" name="Rectangle: Rounded Corners 258">
            <a:hlinkClick r:id="" action="ppaction://hlinkshowjump?jump=previousslide"/>
            <a:extLst>
              <a:ext uri="{FF2B5EF4-FFF2-40B4-BE49-F238E27FC236}">
                <a16:creationId xmlns:a16="http://schemas.microsoft.com/office/drawing/2014/main" id="{A2062EFB-7695-F7F5-CCF4-CD38CF53C5AA}"/>
              </a:ext>
            </a:extLst>
          </p:cNvPr>
          <p:cNvSpPr/>
          <p:nvPr/>
        </p:nvSpPr>
        <p:spPr>
          <a:xfrm>
            <a:off x="4991100" y="621324"/>
            <a:ext cx="1092200" cy="316524"/>
          </a:xfrm>
          <a:prstGeom prst="roundRect">
            <a:avLst/>
          </a:prstGeom>
          <a:solidFill>
            <a:schemeClr val="accent1">
              <a:lumMod val="75000"/>
            </a:schemeClr>
          </a:solidFill>
          <a:ln>
            <a:solidFill>
              <a:schemeClr val="bg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a:t>&lt; prev</a:t>
            </a:r>
            <a:endParaRPr lang="en-US" sz="2000" dirty="0"/>
          </a:p>
        </p:txBody>
      </p:sp>
      <p:sp>
        <p:nvSpPr>
          <p:cNvPr id="10" name="Rectangle: Rounded Corners 9">
            <a:extLst>
              <a:ext uri="{FF2B5EF4-FFF2-40B4-BE49-F238E27FC236}">
                <a16:creationId xmlns:a16="http://schemas.microsoft.com/office/drawing/2014/main" id="{0A14A8BC-3DCD-F917-DCAD-98921778DB2A}"/>
              </a:ext>
            </a:extLst>
          </p:cNvPr>
          <p:cNvSpPr/>
          <p:nvPr/>
        </p:nvSpPr>
        <p:spPr>
          <a:xfrm>
            <a:off x="446718" y="2985879"/>
            <a:ext cx="4220532" cy="1319422"/>
          </a:xfrm>
          <a:prstGeom prst="roundRect">
            <a:avLst/>
          </a:prstGeom>
          <a:solidFill>
            <a:srgbClr val="FFFF00"/>
          </a:solidFill>
          <a:ln>
            <a:solidFill>
              <a:schemeClr val="bg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b="1" dirty="0">
                <a:solidFill>
                  <a:schemeClr val="tx1"/>
                </a:solidFill>
              </a:rPr>
              <a:t>WEBPAGE 14ofX</a:t>
            </a:r>
          </a:p>
        </p:txBody>
      </p:sp>
      <p:sp>
        <p:nvSpPr>
          <p:cNvPr id="224" name="Rectangle: Rounded Corners 223">
            <a:extLst>
              <a:ext uri="{FF2B5EF4-FFF2-40B4-BE49-F238E27FC236}">
                <a16:creationId xmlns:a16="http://schemas.microsoft.com/office/drawing/2014/main" id="{D728444A-4841-7840-6693-0C35B454E399}"/>
              </a:ext>
            </a:extLst>
          </p:cNvPr>
          <p:cNvSpPr/>
          <p:nvPr/>
        </p:nvSpPr>
        <p:spPr>
          <a:xfrm>
            <a:off x="1818245" y="5004520"/>
            <a:ext cx="2196354" cy="1067164"/>
          </a:xfrm>
          <a:prstGeom prst="roundRect">
            <a:avLst/>
          </a:prstGeom>
          <a:solidFill>
            <a:srgbClr val="66FF33"/>
          </a:solidFill>
          <a:ln w="57150"/>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POP-UP 3a</a:t>
            </a:r>
            <a:br>
              <a:rPr lang="en-US" b="1" dirty="0">
                <a:solidFill>
                  <a:schemeClr val="tx1"/>
                </a:solidFill>
              </a:rPr>
            </a:br>
            <a:r>
              <a:rPr lang="en-US" b="1" dirty="0">
                <a:solidFill>
                  <a:schemeClr val="tx1"/>
                </a:solidFill>
              </a:rPr>
              <a:t>NEW WINDOW</a:t>
            </a:r>
          </a:p>
        </p:txBody>
      </p:sp>
      <p:sp>
        <p:nvSpPr>
          <p:cNvPr id="2" name="Content Placeholder 2">
            <a:extLst>
              <a:ext uri="{FF2B5EF4-FFF2-40B4-BE49-F238E27FC236}">
                <a16:creationId xmlns:a16="http://schemas.microsoft.com/office/drawing/2014/main" id="{EFC64BEB-18AF-6368-2AF8-C7D4556241BA}"/>
              </a:ext>
            </a:extLst>
          </p:cNvPr>
          <p:cNvSpPr txBox="1">
            <a:spLocks/>
          </p:cNvSpPr>
          <p:nvPr/>
        </p:nvSpPr>
        <p:spPr>
          <a:xfrm>
            <a:off x="5168582" y="2597701"/>
            <a:ext cx="6563694" cy="6768928"/>
          </a:xfrm>
          <a:prstGeom prst="rect">
            <a:avLst/>
          </a:prstGeom>
        </p:spPr>
        <p:txBody>
          <a:bodyPr>
            <a:normAutofit fontScale="25000" lnSpcReduction="20000"/>
          </a:bodyPr>
          <a:lstStyle>
            <a:lvl1pPr marL="685800" indent="-685800" algn="l" defTabSz="2743200" rtl="0" eaLnBrk="1" latinLnBrk="0" hangingPunct="1">
              <a:lnSpc>
                <a:spcPct val="90000"/>
              </a:lnSpc>
              <a:spcBef>
                <a:spcPts val="3000"/>
              </a:spcBef>
              <a:buFont typeface="Arial" panose="020B0604020202020204" pitchFamily="34" charset="0"/>
              <a:buChar char="•"/>
              <a:defRPr sz="8400" kern="1200">
                <a:solidFill>
                  <a:schemeClr val="tx1"/>
                </a:solidFill>
                <a:latin typeface="+mn-lt"/>
                <a:ea typeface="+mn-ea"/>
                <a:cs typeface="+mn-cs"/>
              </a:defRPr>
            </a:lvl1pPr>
            <a:lvl2pPr marL="2057400" indent="-685800" algn="l" defTabSz="2743200" rtl="0" eaLnBrk="1" latinLnBrk="0" hangingPunct="1">
              <a:lnSpc>
                <a:spcPct val="90000"/>
              </a:lnSpc>
              <a:spcBef>
                <a:spcPts val="1500"/>
              </a:spcBef>
              <a:buFont typeface="Arial" panose="020B0604020202020204" pitchFamily="34" charset="0"/>
              <a:buChar char="•"/>
              <a:defRPr sz="7200" kern="1200">
                <a:solidFill>
                  <a:schemeClr val="tx1"/>
                </a:solidFill>
                <a:latin typeface="+mn-lt"/>
                <a:ea typeface="+mn-ea"/>
                <a:cs typeface="+mn-cs"/>
              </a:defRPr>
            </a:lvl2pPr>
            <a:lvl3pPr marL="3429000" indent="-685800" algn="l" defTabSz="2743200" rtl="0" eaLnBrk="1" latinLnBrk="0" hangingPunct="1">
              <a:lnSpc>
                <a:spcPct val="90000"/>
              </a:lnSpc>
              <a:spcBef>
                <a:spcPts val="1500"/>
              </a:spcBef>
              <a:buFont typeface="Arial" panose="020B0604020202020204" pitchFamily="34" charset="0"/>
              <a:buChar char="•"/>
              <a:defRPr sz="6000" kern="1200">
                <a:solidFill>
                  <a:schemeClr val="tx1"/>
                </a:solidFill>
                <a:latin typeface="+mn-lt"/>
                <a:ea typeface="+mn-ea"/>
                <a:cs typeface="+mn-cs"/>
              </a:defRPr>
            </a:lvl3pPr>
            <a:lvl4pPr marL="48006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4pPr>
            <a:lvl5pPr marL="61722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5pPr>
            <a:lvl6pPr marL="75438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6pPr>
            <a:lvl7pPr marL="89154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7pPr>
            <a:lvl8pPr marL="102870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8pPr>
            <a:lvl9pPr marL="116586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9pPr>
          </a:lstStyle>
          <a:p>
            <a:pPr marL="0" indent="0">
              <a:lnSpc>
                <a:spcPct val="120000"/>
              </a:lnSpc>
              <a:spcBef>
                <a:spcPts val="0"/>
              </a:spcBef>
              <a:buNone/>
            </a:pPr>
            <a:r>
              <a:rPr lang="en-US" b="1" dirty="0"/>
              <a:t>HMM accounts for:</a:t>
            </a:r>
          </a:p>
          <a:p>
            <a:pPr marL="0" indent="0">
              <a:lnSpc>
                <a:spcPct val="120000"/>
              </a:lnSpc>
              <a:spcBef>
                <a:spcPts val="0"/>
              </a:spcBef>
              <a:buNone/>
            </a:pPr>
            <a:endParaRPr lang="en-US" dirty="0"/>
          </a:p>
          <a:p>
            <a:pPr marL="182880" indent="-182880">
              <a:lnSpc>
                <a:spcPct val="120000"/>
              </a:lnSpc>
              <a:spcBef>
                <a:spcPts val="0"/>
              </a:spcBef>
              <a:buFont typeface="+mj-lt"/>
              <a:buAutoNum type="arabicPeriod"/>
            </a:pPr>
            <a:r>
              <a:rPr lang="en-US" sz="8800" dirty="0"/>
              <a:t>Fuels that are </a:t>
            </a:r>
            <a:r>
              <a:rPr lang="en-US" sz="8800" u="sng" dirty="0"/>
              <a:t>unregulated</a:t>
            </a:r>
            <a:r>
              <a:rPr lang="en-US" sz="8800" dirty="0"/>
              <a:t> (example: parallel fences, figure xx).</a:t>
            </a:r>
            <a:br>
              <a:rPr lang="en-US" sz="8800" dirty="0"/>
            </a:br>
            <a:endParaRPr lang="en-US" sz="8800" dirty="0"/>
          </a:p>
          <a:p>
            <a:pPr marL="685800" lvl="1" indent="0">
              <a:lnSpc>
                <a:spcPct val="120000"/>
              </a:lnSpc>
              <a:spcBef>
                <a:spcPts val="0"/>
              </a:spcBef>
              <a:buNone/>
            </a:pPr>
            <a:r>
              <a:rPr lang="en-US" sz="8000" b="1" i="1" dirty="0"/>
              <a:t>Why this matters?</a:t>
            </a:r>
            <a:r>
              <a:rPr lang="en-US" sz="8000" i="1" dirty="0"/>
              <a:t> </a:t>
            </a:r>
            <a:r>
              <a:rPr lang="en-US" sz="8000" dirty="0"/>
              <a:t>This is important because even relatively small exposures if combined with a home vulnerability can result in structure ignition and loss.</a:t>
            </a:r>
            <a:br>
              <a:rPr lang="en-US" sz="8000" dirty="0"/>
            </a:br>
            <a:br>
              <a:rPr lang="en-US" sz="8000" dirty="0"/>
            </a:br>
            <a:br>
              <a:rPr lang="en-US" sz="8000" dirty="0"/>
            </a:br>
            <a:endParaRPr lang="en-US" sz="8000" dirty="0"/>
          </a:p>
          <a:p>
            <a:pPr marL="182880" indent="-182880">
              <a:lnSpc>
                <a:spcPct val="120000"/>
              </a:lnSpc>
              <a:spcBef>
                <a:spcPts val="0"/>
              </a:spcBef>
              <a:buFont typeface="+mj-lt"/>
              <a:buAutoNum type="arabicPeriod"/>
            </a:pPr>
            <a:r>
              <a:rPr lang="en-US" sz="8800" dirty="0"/>
              <a:t>Fuels and exposures that come from another property (example: an RV on a neighboring property).</a:t>
            </a:r>
          </a:p>
          <a:p>
            <a:pPr marL="182880" indent="-182880">
              <a:lnSpc>
                <a:spcPct val="120000"/>
              </a:lnSpc>
              <a:spcBef>
                <a:spcPts val="0"/>
              </a:spcBef>
              <a:buFont typeface="+mj-lt"/>
              <a:buAutoNum type="arabicPeriod"/>
            </a:pPr>
            <a:endParaRPr lang="en-US" dirty="0"/>
          </a:p>
          <a:p>
            <a:pPr indent="0">
              <a:lnSpc>
                <a:spcPct val="120000"/>
              </a:lnSpc>
              <a:spcBef>
                <a:spcPts val="0"/>
              </a:spcBef>
              <a:buNone/>
            </a:pPr>
            <a:r>
              <a:rPr lang="en-US" sz="8000" b="1" i="1" dirty="0"/>
              <a:t>Why this matters? </a:t>
            </a:r>
            <a:r>
              <a:rPr lang="en-US" sz="8000" dirty="0"/>
              <a:t>This is important because fire does not care about property lines.</a:t>
            </a:r>
            <a:br>
              <a:rPr lang="en-US" sz="8000" dirty="0"/>
            </a:br>
            <a:br>
              <a:rPr lang="en-US" sz="8000" dirty="0"/>
            </a:br>
            <a:r>
              <a:rPr lang="en-US" sz="8000" dirty="0"/>
              <a:t>The fire and ember exposures (from a burning RV, figure </a:t>
            </a:r>
            <a:r>
              <a:rPr lang="en-US" sz="8000" dirty="0" err="1"/>
              <a:t>yy</a:t>
            </a:r>
            <a:r>
              <a:rPr lang="en-US" sz="8000" dirty="0"/>
              <a:t>) to a nearby structure are driven by local conditions, such as wind, and not by property lines</a:t>
            </a:r>
            <a:r>
              <a:rPr lang="en-US" dirty="0"/>
              <a:t>.</a:t>
            </a:r>
          </a:p>
        </p:txBody>
      </p:sp>
      <p:sp>
        <p:nvSpPr>
          <p:cNvPr id="4" name="Rectangle 3">
            <a:extLst>
              <a:ext uri="{FF2B5EF4-FFF2-40B4-BE49-F238E27FC236}">
                <a16:creationId xmlns:a16="http://schemas.microsoft.com/office/drawing/2014/main" id="{E05D3D4B-6F94-BFFC-8D48-155C33C9B22A}"/>
              </a:ext>
            </a:extLst>
          </p:cNvPr>
          <p:cNvSpPr/>
          <p:nvPr/>
        </p:nvSpPr>
        <p:spPr>
          <a:xfrm>
            <a:off x="11983284" y="2506976"/>
            <a:ext cx="2695268" cy="249754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Parallel Fences from Virtual Community</a:t>
            </a:r>
          </a:p>
        </p:txBody>
      </p:sp>
      <p:grpSp>
        <p:nvGrpSpPr>
          <p:cNvPr id="14" name="Group 13">
            <a:extLst>
              <a:ext uri="{FF2B5EF4-FFF2-40B4-BE49-F238E27FC236}">
                <a16:creationId xmlns:a16="http://schemas.microsoft.com/office/drawing/2014/main" id="{96F5D2EC-FAFF-D958-3610-8A42A85997A7}"/>
              </a:ext>
            </a:extLst>
          </p:cNvPr>
          <p:cNvGrpSpPr/>
          <p:nvPr/>
        </p:nvGrpSpPr>
        <p:grpSpPr>
          <a:xfrm>
            <a:off x="11983285" y="6954219"/>
            <a:ext cx="6022570" cy="4115668"/>
            <a:chOff x="11983283" y="4777424"/>
            <a:chExt cx="6022570" cy="4115667"/>
          </a:xfrm>
        </p:grpSpPr>
        <p:sp>
          <p:nvSpPr>
            <p:cNvPr id="5" name="Rectangle 4">
              <a:extLst>
                <a:ext uri="{FF2B5EF4-FFF2-40B4-BE49-F238E27FC236}">
                  <a16:creationId xmlns:a16="http://schemas.microsoft.com/office/drawing/2014/main" id="{1DD9DA2F-CBCF-6DF1-2C9B-D6CD4B4428B4}"/>
                </a:ext>
              </a:extLst>
            </p:cNvPr>
            <p:cNvSpPr/>
            <p:nvPr/>
          </p:nvSpPr>
          <p:spPr>
            <a:xfrm>
              <a:off x="11983283" y="4777424"/>
              <a:ext cx="2695267" cy="249754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RV from Virtual Community</a:t>
              </a:r>
            </a:p>
          </p:txBody>
        </p:sp>
        <p:pic>
          <p:nvPicPr>
            <p:cNvPr id="9" name="Picture 8">
              <a:extLst>
                <a:ext uri="{FF2B5EF4-FFF2-40B4-BE49-F238E27FC236}">
                  <a16:creationId xmlns:a16="http://schemas.microsoft.com/office/drawing/2014/main" id="{8576ED11-71E0-9AB0-C4FC-9655F09500DB}"/>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14549010" y="5609641"/>
              <a:ext cx="3456843" cy="2614319"/>
            </a:xfrm>
            <a:prstGeom prst="rect">
              <a:avLst/>
            </a:prstGeom>
            <a:ln>
              <a:noFill/>
            </a:ln>
            <a:effectLst>
              <a:outerShdw blurRad="292100" dist="139700" dir="2700000" algn="tl" rotWithShape="0">
                <a:srgbClr val="333333">
                  <a:alpha val="65000"/>
                </a:srgbClr>
              </a:outerShdw>
            </a:effectLst>
          </p:spPr>
        </p:pic>
        <p:sp>
          <p:nvSpPr>
            <p:cNvPr id="11" name="TextBox 10">
              <a:extLst>
                <a:ext uri="{FF2B5EF4-FFF2-40B4-BE49-F238E27FC236}">
                  <a16:creationId xmlns:a16="http://schemas.microsoft.com/office/drawing/2014/main" id="{8D8CE630-CAAA-EEC9-3E80-CD24E02D76A5}"/>
                </a:ext>
              </a:extLst>
            </p:cNvPr>
            <p:cNvSpPr txBox="1"/>
            <p:nvPr/>
          </p:nvSpPr>
          <p:spPr>
            <a:xfrm>
              <a:off x="12004093" y="8369871"/>
              <a:ext cx="5718882" cy="523220"/>
            </a:xfrm>
            <a:prstGeom prst="rect">
              <a:avLst/>
            </a:prstGeom>
            <a:noFill/>
          </p:spPr>
          <p:txBody>
            <a:bodyPr wrap="square">
              <a:spAutoFit/>
            </a:bodyPr>
            <a:lstStyle>
              <a:defPPr>
                <a:defRPr lang="en-US"/>
              </a:defPPr>
              <a:lvl1pPr>
                <a:defRPr sz="1400"/>
              </a:lvl1pPr>
            </a:lstStyle>
            <a:p>
              <a:r>
                <a:rPr lang="en-US" dirty="0"/>
                <a:t>RV in NIST Virtual WUI Community and from RV Fire Experiment showing extent of Flames </a:t>
              </a:r>
            </a:p>
          </p:txBody>
        </p:sp>
      </p:grpSp>
      <p:pic>
        <p:nvPicPr>
          <p:cNvPr id="12" name="Picture 11">
            <a:extLst>
              <a:ext uri="{FF2B5EF4-FFF2-40B4-BE49-F238E27FC236}">
                <a16:creationId xmlns:a16="http://schemas.microsoft.com/office/drawing/2014/main" id="{24C7AB51-A4E0-E631-ECC7-8E980DFBB649}"/>
              </a:ext>
            </a:extLst>
          </p:cNvPr>
          <p:cNvPicPr>
            <a:picLocks noChangeAspect="1"/>
          </p:cNvPicPr>
          <p:nvPr/>
        </p:nvPicPr>
        <p:blipFill>
          <a:blip r:embed="rId4"/>
          <a:stretch>
            <a:fillRect/>
          </a:stretch>
        </p:blipFill>
        <p:spPr>
          <a:xfrm>
            <a:off x="14509289" y="3885633"/>
            <a:ext cx="3496566" cy="1933006"/>
          </a:xfrm>
          <a:prstGeom prst="rect">
            <a:avLst/>
          </a:prstGeom>
          <a:ln>
            <a:noFill/>
          </a:ln>
          <a:effectLst>
            <a:outerShdw blurRad="292100" dist="139700" dir="2700000" algn="tl" rotWithShape="0">
              <a:srgbClr val="333333">
                <a:alpha val="65000"/>
              </a:srgbClr>
            </a:outerShdw>
          </a:effectLst>
        </p:spPr>
      </p:pic>
      <p:sp>
        <p:nvSpPr>
          <p:cNvPr id="13" name="TextBox 12">
            <a:extLst>
              <a:ext uri="{FF2B5EF4-FFF2-40B4-BE49-F238E27FC236}">
                <a16:creationId xmlns:a16="http://schemas.microsoft.com/office/drawing/2014/main" id="{F28199F7-DE17-E288-C8E4-2474B97875BE}"/>
              </a:ext>
            </a:extLst>
          </p:cNvPr>
          <p:cNvSpPr txBox="1"/>
          <p:nvPr/>
        </p:nvSpPr>
        <p:spPr>
          <a:xfrm>
            <a:off x="12004094" y="5964551"/>
            <a:ext cx="5348912" cy="523220"/>
          </a:xfrm>
          <a:prstGeom prst="rect">
            <a:avLst/>
          </a:prstGeom>
          <a:noFill/>
        </p:spPr>
        <p:txBody>
          <a:bodyPr wrap="square">
            <a:spAutoFit/>
          </a:bodyPr>
          <a:lstStyle/>
          <a:p>
            <a:r>
              <a:rPr lang="en-US" sz="1400" dirty="0"/>
              <a:t>Parallel fences in NIST Virtual WUI Community and from Fence Experiments showing extent of Flame Exposures </a:t>
            </a:r>
          </a:p>
        </p:txBody>
      </p:sp>
      <p:sp>
        <p:nvSpPr>
          <p:cNvPr id="6" name="Rectangle: Rounded Corners 5">
            <a:extLst>
              <a:ext uri="{FF2B5EF4-FFF2-40B4-BE49-F238E27FC236}">
                <a16:creationId xmlns:a16="http://schemas.microsoft.com/office/drawing/2014/main" id="{B5EADCBB-A15E-14C6-3A03-6B398E33BF28}"/>
              </a:ext>
            </a:extLst>
          </p:cNvPr>
          <p:cNvSpPr/>
          <p:nvPr/>
        </p:nvSpPr>
        <p:spPr>
          <a:xfrm>
            <a:off x="8297203" y="900014"/>
            <a:ext cx="2279721" cy="1190171"/>
          </a:xfrm>
          <a:prstGeom prst="roundRect">
            <a:avLst/>
          </a:prstGeom>
          <a:solidFill>
            <a:srgbClr val="FFFF00"/>
          </a:solidFill>
          <a:ln w="381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B21C53D6-A16A-81AA-2805-26BD18957A7B}"/>
              </a:ext>
            </a:extLst>
          </p:cNvPr>
          <p:cNvPicPr>
            <a:picLocks noChangeAspect="1"/>
          </p:cNvPicPr>
          <p:nvPr/>
        </p:nvPicPr>
        <p:blipFill>
          <a:blip r:embed="rId5"/>
          <a:stretch>
            <a:fillRect/>
          </a:stretch>
        </p:blipFill>
        <p:spPr>
          <a:xfrm>
            <a:off x="4305733" y="1128840"/>
            <a:ext cx="14249400" cy="790575"/>
          </a:xfrm>
          <a:prstGeom prst="rect">
            <a:avLst/>
          </a:prstGeom>
        </p:spPr>
      </p:pic>
    </p:spTree>
    <p:extLst>
      <p:ext uri="{BB962C8B-B14F-4D97-AF65-F5344CB8AC3E}">
        <p14:creationId xmlns:p14="http://schemas.microsoft.com/office/powerpoint/2010/main" val="13252318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 name="Rectangle 242">
            <a:extLst>
              <a:ext uri="{FF2B5EF4-FFF2-40B4-BE49-F238E27FC236}">
                <a16:creationId xmlns:a16="http://schemas.microsoft.com/office/drawing/2014/main" id="{8A117ED8-0FE5-D5BE-9913-67E2D3E2AD33}"/>
              </a:ext>
            </a:extLst>
          </p:cNvPr>
          <p:cNvSpPr/>
          <p:nvPr/>
        </p:nvSpPr>
        <p:spPr>
          <a:xfrm>
            <a:off x="-13106400" y="-5080000"/>
            <a:ext cx="49784000" cy="40335200"/>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 name="Rectangle: Rounded Corners 2">
            <a:hlinkClick r:id="rId2" action="ppaction://hlinksldjump"/>
            <a:extLst>
              <a:ext uri="{FF2B5EF4-FFF2-40B4-BE49-F238E27FC236}">
                <a16:creationId xmlns:a16="http://schemas.microsoft.com/office/drawing/2014/main" id="{BBA717EC-64F6-AB68-4B50-0D92A7AB6EB2}"/>
              </a:ext>
            </a:extLst>
          </p:cNvPr>
          <p:cNvSpPr/>
          <p:nvPr/>
        </p:nvSpPr>
        <p:spPr>
          <a:xfrm>
            <a:off x="4972050" y="304800"/>
            <a:ext cx="13716000" cy="316524"/>
          </a:xfrm>
          <a:prstGeom prst="roundRect">
            <a:avLst/>
          </a:prstGeom>
          <a:solidFill>
            <a:srgbClr val="FFCCFF"/>
          </a:solidFill>
          <a:ln>
            <a:solidFill>
              <a:schemeClr val="bg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02060"/>
                </a:solidFill>
              </a:rPr>
              <a:t>HMM-N </a:t>
            </a:r>
            <a:r>
              <a:rPr lang="en-US" sz="2800">
                <a:solidFill>
                  <a:srgbClr val="002060"/>
                </a:solidFill>
                <a:sym typeface="Wingdings" panose="05000000000000000000" pitchFamily="2" charset="2"/>
              </a:rPr>
              <a:t></a:t>
            </a:r>
            <a:endParaRPr lang="en-US" sz="2800" dirty="0">
              <a:solidFill>
                <a:srgbClr val="002060"/>
              </a:solidFill>
            </a:endParaRPr>
          </a:p>
        </p:txBody>
      </p:sp>
      <p:sp>
        <p:nvSpPr>
          <p:cNvPr id="7" name="Title 6">
            <a:extLst>
              <a:ext uri="{FF2B5EF4-FFF2-40B4-BE49-F238E27FC236}">
                <a16:creationId xmlns:a16="http://schemas.microsoft.com/office/drawing/2014/main" id="{181F9F74-429D-F1E3-584F-93A91417BD7A}"/>
              </a:ext>
            </a:extLst>
          </p:cNvPr>
          <p:cNvSpPr>
            <a:spLocks noGrp="1"/>
          </p:cNvSpPr>
          <p:nvPr>
            <p:ph type="title"/>
          </p:nvPr>
        </p:nvSpPr>
        <p:spPr/>
        <p:txBody>
          <a:bodyPr>
            <a:normAutofit fontScale="90000"/>
          </a:bodyPr>
          <a:lstStyle/>
          <a:p>
            <a:r>
              <a:rPr lang="en-US"/>
              <a:t>0.0 Escape</a:t>
            </a:r>
            <a:endParaRPr lang="en-US" dirty="0"/>
          </a:p>
        </p:txBody>
      </p:sp>
      <p:sp>
        <p:nvSpPr>
          <p:cNvPr id="258" name="Rectangle: Rounded Corners 257">
            <a:hlinkClick r:id="" action="ppaction://hlinkshowjump?jump=nextslide"/>
            <a:extLst>
              <a:ext uri="{FF2B5EF4-FFF2-40B4-BE49-F238E27FC236}">
                <a16:creationId xmlns:a16="http://schemas.microsoft.com/office/drawing/2014/main" id="{814D4510-18C1-76F8-B66A-8F443558A13B}"/>
              </a:ext>
            </a:extLst>
          </p:cNvPr>
          <p:cNvSpPr/>
          <p:nvPr/>
        </p:nvSpPr>
        <p:spPr>
          <a:xfrm>
            <a:off x="17595850" y="621324"/>
            <a:ext cx="1092200" cy="316524"/>
          </a:xfrm>
          <a:prstGeom prst="roundRect">
            <a:avLst/>
          </a:prstGeom>
          <a:solidFill>
            <a:schemeClr val="accent1">
              <a:lumMod val="75000"/>
            </a:schemeClr>
          </a:solidFill>
          <a:ln>
            <a:solidFill>
              <a:schemeClr val="bg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a:t>next &gt;</a:t>
            </a:r>
            <a:endParaRPr lang="en-US" sz="2000" dirty="0"/>
          </a:p>
        </p:txBody>
      </p:sp>
      <p:sp>
        <p:nvSpPr>
          <p:cNvPr id="259" name="Rectangle: Rounded Corners 258">
            <a:hlinkClick r:id="" action="ppaction://hlinkshowjump?jump=previousslide"/>
            <a:extLst>
              <a:ext uri="{FF2B5EF4-FFF2-40B4-BE49-F238E27FC236}">
                <a16:creationId xmlns:a16="http://schemas.microsoft.com/office/drawing/2014/main" id="{A2062EFB-7695-F7F5-CCF4-CD38CF53C5AA}"/>
              </a:ext>
            </a:extLst>
          </p:cNvPr>
          <p:cNvSpPr/>
          <p:nvPr/>
        </p:nvSpPr>
        <p:spPr>
          <a:xfrm>
            <a:off x="4991100" y="621324"/>
            <a:ext cx="1092200" cy="316524"/>
          </a:xfrm>
          <a:prstGeom prst="roundRect">
            <a:avLst/>
          </a:prstGeom>
          <a:solidFill>
            <a:schemeClr val="accent1">
              <a:lumMod val="75000"/>
            </a:schemeClr>
          </a:solidFill>
          <a:ln>
            <a:solidFill>
              <a:schemeClr val="bg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a:t>&lt; prev</a:t>
            </a:r>
            <a:endParaRPr lang="en-US" sz="2000" dirty="0"/>
          </a:p>
        </p:txBody>
      </p:sp>
      <p:sp>
        <p:nvSpPr>
          <p:cNvPr id="10" name="Rectangle: Rounded Corners 9">
            <a:extLst>
              <a:ext uri="{FF2B5EF4-FFF2-40B4-BE49-F238E27FC236}">
                <a16:creationId xmlns:a16="http://schemas.microsoft.com/office/drawing/2014/main" id="{0A14A8BC-3DCD-F917-DCAD-98921778DB2A}"/>
              </a:ext>
            </a:extLst>
          </p:cNvPr>
          <p:cNvSpPr/>
          <p:nvPr/>
        </p:nvSpPr>
        <p:spPr>
          <a:xfrm>
            <a:off x="446718" y="2985879"/>
            <a:ext cx="4220532" cy="1319422"/>
          </a:xfrm>
          <a:prstGeom prst="roundRect">
            <a:avLst/>
          </a:prstGeom>
          <a:solidFill>
            <a:srgbClr val="FFFF00"/>
          </a:solidFill>
          <a:ln>
            <a:solidFill>
              <a:schemeClr val="bg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b="1" dirty="0">
                <a:solidFill>
                  <a:schemeClr val="tx1"/>
                </a:solidFill>
              </a:rPr>
              <a:t>WEBPAGE 15ofX</a:t>
            </a:r>
          </a:p>
        </p:txBody>
      </p:sp>
      <p:sp>
        <p:nvSpPr>
          <p:cNvPr id="224" name="Rectangle: Rounded Corners 223">
            <a:extLst>
              <a:ext uri="{FF2B5EF4-FFF2-40B4-BE49-F238E27FC236}">
                <a16:creationId xmlns:a16="http://schemas.microsoft.com/office/drawing/2014/main" id="{D728444A-4841-7840-6693-0C35B454E399}"/>
              </a:ext>
            </a:extLst>
          </p:cNvPr>
          <p:cNvSpPr/>
          <p:nvPr/>
        </p:nvSpPr>
        <p:spPr>
          <a:xfrm>
            <a:off x="1818245" y="5004520"/>
            <a:ext cx="2196354" cy="1067164"/>
          </a:xfrm>
          <a:prstGeom prst="roundRect">
            <a:avLst/>
          </a:prstGeom>
          <a:solidFill>
            <a:srgbClr val="66FF33"/>
          </a:solidFill>
          <a:ln w="57150"/>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POP-UP 3b</a:t>
            </a:r>
            <a:br>
              <a:rPr lang="en-US" b="1" dirty="0">
                <a:solidFill>
                  <a:schemeClr val="tx1"/>
                </a:solidFill>
              </a:rPr>
            </a:br>
            <a:r>
              <a:rPr lang="en-US" b="1" dirty="0">
                <a:solidFill>
                  <a:schemeClr val="tx1"/>
                </a:solidFill>
              </a:rPr>
              <a:t>NEW WINDOW</a:t>
            </a:r>
          </a:p>
        </p:txBody>
      </p:sp>
      <p:sp>
        <p:nvSpPr>
          <p:cNvPr id="6" name="Content Placeholder 2">
            <a:extLst>
              <a:ext uri="{FF2B5EF4-FFF2-40B4-BE49-F238E27FC236}">
                <a16:creationId xmlns:a16="http://schemas.microsoft.com/office/drawing/2014/main" id="{24F820CA-24C0-F36E-98E3-E24BC0607FBE}"/>
              </a:ext>
            </a:extLst>
          </p:cNvPr>
          <p:cNvSpPr txBox="1">
            <a:spLocks/>
          </p:cNvSpPr>
          <p:nvPr/>
        </p:nvSpPr>
        <p:spPr>
          <a:xfrm>
            <a:off x="5698880" y="3132141"/>
            <a:ext cx="6830492" cy="5601236"/>
          </a:xfrm>
          <a:prstGeom prst="rect">
            <a:avLst/>
          </a:prstGeom>
        </p:spPr>
        <p:txBody>
          <a:bodyPr>
            <a:normAutofit fontScale="32500" lnSpcReduction="20000"/>
          </a:bodyPr>
          <a:lstStyle>
            <a:lvl1pPr marL="685800" indent="-685800" algn="l" defTabSz="2743200" rtl="0" eaLnBrk="1" latinLnBrk="0" hangingPunct="1">
              <a:lnSpc>
                <a:spcPct val="90000"/>
              </a:lnSpc>
              <a:spcBef>
                <a:spcPts val="3000"/>
              </a:spcBef>
              <a:buFont typeface="Arial" panose="020B0604020202020204" pitchFamily="34" charset="0"/>
              <a:buChar char="•"/>
              <a:defRPr sz="8400" kern="1200">
                <a:solidFill>
                  <a:schemeClr val="tx1"/>
                </a:solidFill>
                <a:latin typeface="+mn-lt"/>
                <a:ea typeface="+mn-ea"/>
                <a:cs typeface="+mn-cs"/>
              </a:defRPr>
            </a:lvl1pPr>
            <a:lvl2pPr marL="2057400" indent="-685800" algn="l" defTabSz="2743200" rtl="0" eaLnBrk="1" latinLnBrk="0" hangingPunct="1">
              <a:lnSpc>
                <a:spcPct val="90000"/>
              </a:lnSpc>
              <a:spcBef>
                <a:spcPts val="1500"/>
              </a:spcBef>
              <a:buFont typeface="Arial" panose="020B0604020202020204" pitchFamily="34" charset="0"/>
              <a:buChar char="•"/>
              <a:defRPr sz="7200" kern="1200">
                <a:solidFill>
                  <a:schemeClr val="tx1"/>
                </a:solidFill>
                <a:latin typeface="+mn-lt"/>
                <a:ea typeface="+mn-ea"/>
                <a:cs typeface="+mn-cs"/>
              </a:defRPr>
            </a:lvl2pPr>
            <a:lvl3pPr marL="3429000" indent="-685800" algn="l" defTabSz="2743200" rtl="0" eaLnBrk="1" latinLnBrk="0" hangingPunct="1">
              <a:lnSpc>
                <a:spcPct val="90000"/>
              </a:lnSpc>
              <a:spcBef>
                <a:spcPts val="1500"/>
              </a:spcBef>
              <a:buFont typeface="Arial" panose="020B0604020202020204" pitchFamily="34" charset="0"/>
              <a:buChar char="•"/>
              <a:defRPr sz="6000" kern="1200">
                <a:solidFill>
                  <a:schemeClr val="tx1"/>
                </a:solidFill>
                <a:latin typeface="+mn-lt"/>
                <a:ea typeface="+mn-ea"/>
                <a:cs typeface="+mn-cs"/>
              </a:defRPr>
            </a:lvl3pPr>
            <a:lvl4pPr marL="48006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4pPr>
            <a:lvl5pPr marL="61722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5pPr>
            <a:lvl6pPr marL="75438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6pPr>
            <a:lvl7pPr marL="89154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7pPr>
            <a:lvl8pPr marL="102870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8pPr>
            <a:lvl9pPr marL="116586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9pPr>
          </a:lstStyle>
          <a:p>
            <a:pPr marL="514350" indent="-514350">
              <a:buFont typeface="Arial" panose="020B0604020202020204" pitchFamily="34" charset="0"/>
              <a:buAutoNum type="arabicPeriod"/>
            </a:pPr>
            <a:r>
              <a:rPr lang="en-US" b="1" dirty="0"/>
              <a:t>Fire Exposures are local (as discussed in Section 1.2) </a:t>
            </a:r>
          </a:p>
          <a:p>
            <a:pPr marL="457200" lvl="1" indent="0">
              <a:buNone/>
            </a:pPr>
            <a:r>
              <a:rPr lang="en-US" i="1" dirty="0"/>
              <a:t>Why it matters? </a:t>
            </a:r>
            <a:r>
              <a:rPr lang="en-US" dirty="0"/>
              <a:t>The imbalance between a fire exposure to a structure and the </a:t>
            </a:r>
            <a:r>
              <a:rPr lang="en-US" u="sng" dirty="0"/>
              <a:t>hardening</a:t>
            </a:r>
            <a:r>
              <a:rPr lang="en-US" dirty="0"/>
              <a:t> of the structure can result in home ignition and loss. </a:t>
            </a:r>
          </a:p>
          <a:p>
            <a:pPr marL="514350" indent="-514350">
              <a:buFont typeface="Arial" panose="020B0604020202020204" pitchFamily="34" charset="0"/>
              <a:buAutoNum type="arabicPeriod"/>
            </a:pPr>
            <a:r>
              <a:rPr lang="en-US" b="1" dirty="0"/>
              <a:t>Embers hitting a house can come from the same parcel or from a mile or more away.</a:t>
            </a:r>
          </a:p>
          <a:p>
            <a:pPr marL="457200" lvl="1" indent="0">
              <a:buNone/>
            </a:pPr>
            <a:r>
              <a:rPr lang="en-US" i="1" dirty="0"/>
              <a:t>Why it matters? </a:t>
            </a:r>
            <a:r>
              <a:rPr lang="en-US" dirty="0"/>
              <a:t>Ember exposures can be severe. In a WUI conflagration a structure may be impacted by a million embers (figure </a:t>
            </a:r>
            <a:r>
              <a:rPr lang="en-US" dirty="0" err="1"/>
              <a:t>yy</a:t>
            </a:r>
            <a:r>
              <a:rPr lang="en-US" dirty="0"/>
              <a:t>) making it to find any weak spots on a home, resulting in ignition and loss. </a:t>
            </a:r>
            <a:r>
              <a:rPr lang="en-US" i="1" u="sng" dirty="0"/>
              <a:t>You cannot stop embers, so you have to protect against them</a:t>
            </a:r>
          </a:p>
          <a:p>
            <a:pPr marL="514350" indent="-514350">
              <a:buFont typeface="Arial" panose="020B0604020202020204" pitchFamily="34" charset="0"/>
              <a:buAutoNum type="arabicPeriod"/>
            </a:pPr>
            <a:endParaRPr lang="en-US" i="1" u="sng" dirty="0"/>
          </a:p>
          <a:p>
            <a:pPr marL="0" indent="0">
              <a:buNone/>
            </a:pPr>
            <a:endParaRPr lang="en-US" dirty="0"/>
          </a:p>
          <a:p>
            <a:pPr marL="0" indent="0">
              <a:buNone/>
            </a:pPr>
            <a:endParaRPr lang="en-US" dirty="0"/>
          </a:p>
        </p:txBody>
      </p:sp>
      <p:sp>
        <p:nvSpPr>
          <p:cNvPr id="8" name="Rectangle 7">
            <a:extLst>
              <a:ext uri="{FF2B5EF4-FFF2-40B4-BE49-F238E27FC236}">
                <a16:creationId xmlns:a16="http://schemas.microsoft.com/office/drawing/2014/main" id="{F6B1D54F-B652-E3CF-F4C1-F739F2809AC7}"/>
              </a:ext>
            </a:extLst>
          </p:cNvPr>
          <p:cNvSpPr/>
          <p:nvPr/>
        </p:nvSpPr>
        <p:spPr>
          <a:xfrm>
            <a:off x="14216972" y="2440666"/>
            <a:ext cx="3039036" cy="484094"/>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TD-101 replace </a:t>
            </a:r>
          </a:p>
        </p:txBody>
      </p:sp>
      <p:grpSp>
        <p:nvGrpSpPr>
          <p:cNvPr id="25" name="Group 24">
            <a:extLst>
              <a:ext uri="{FF2B5EF4-FFF2-40B4-BE49-F238E27FC236}">
                <a16:creationId xmlns:a16="http://schemas.microsoft.com/office/drawing/2014/main" id="{1705ABEC-B257-9AC5-6702-E7518DA7B68C}"/>
              </a:ext>
            </a:extLst>
          </p:cNvPr>
          <p:cNvGrpSpPr/>
          <p:nvPr/>
        </p:nvGrpSpPr>
        <p:grpSpPr>
          <a:xfrm>
            <a:off x="5783048" y="8817365"/>
            <a:ext cx="7325788" cy="744076"/>
            <a:chOff x="5783046" y="7760765"/>
            <a:chExt cx="7325787" cy="744075"/>
          </a:xfrm>
        </p:grpSpPr>
        <p:sp>
          <p:nvSpPr>
            <p:cNvPr id="15" name="Isosceles Triangle 14">
              <a:extLst>
                <a:ext uri="{FF2B5EF4-FFF2-40B4-BE49-F238E27FC236}">
                  <a16:creationId xmlns:a16="http://schemas.microsoft.com/office/drawing/2014/main" id="{DDF7F6E7-D9F3-407F-36E4-E50043C01981}"/>
                </a:ext>
              </a:extLst>
            </p:cNvPr>
            <p:cNvSpPr/>
            <p:nvPr/>
          </p:nvSpPr>
          <p:spPr>
            <a:xfrm>
              <a:off x="5783046" y="7856071"/>
              <a:ext cx="434788" cy="412381"/>
            </a:xfrm>
            <a:prstGeom prst="triangl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16" name="Rectangle 15">
              <a:extLst>
                <a:ext uri="{FF2B5EF4-FFF2-40B4-BE49-F238E27FC236}">
                  <a16:creationId xmlns:a16="http://schemas.microsoft.com/office/drawing/2014/main" id="{EF2C22BF-B6CB-EE36-5701-82E2A75A0743}"/>
                </a:ext>
              </a:extLst>
            </p:cNvPr>
            <p:cNvSpPr/>
            <p:nvPr/>
          </p:nvSpPr>
          <p:spPr>
            <a:xfrm>
              <a:off x="6367373" y="7760765"/>
              <a:ext cx="6741460" cy="744075"/>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You can harden your home for fire and lose it to embers, or the other way around. HMM requires that you fully address both problems</a:t>
              </a:r>
            </a:p>
          </p:txBody>
        </p:sp>
      </p:grpSp>
      <p:grpSp>
        <p:nvGrpSpPr>
          <p:cNvPr id="18" name="Group 17">
            <a:extLst>
              <a:ext uri="{FF2B5EF4-FFF2-40B4-BE49-F238E27FC236}">
                <a16:creationId xmlns:a16="http://schemas.microsoft.com/office/drawing/2014/main" id="{A31767C2-B74A-54B6-B96A-5CC49E2A344E}"/>
              </a:ext>
            </a:extLst>
          </p:cNvPr>
          <p:cNvGrpSpPr/>
          <p:nvPr/>
        </p:nvGrpSpPr>
        <p:grpSpPr>
          <a:xfrm>
            <a:off x="13561001" y="3555497"/>
            <a:ext cx="4350982" cy="3191340"/>
            <a:chOff x="7315200" y="877710"/>
            <a:chExt cx="4350981" cy="3191340"/>
          </a:xfrm>
        </p:grpSpPr>
        <p:pic>
          <p:nvPicPr>
            <p:cNvPr id="19" name="Picture 18" descr="A picture containing outdoor, sun, dark, sunset&#10;&#10;Description automatically generated">
              <a:extLst>
                <a:ext uri="{FF2B5EF4-FFF2-40B4-BE49-F238E27FC236}">
                  <a16:creationId xmlns:a16="http://schemas.microsoft.com/office/drawing/2014/main" id="{E06EDA7A-797E-5AEA-654D-3D6CF306BB07}"/>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329769" y="877710"/>
              <a:ext cx="4336412" cy="2439232"/>
            </a:xfrm>
            <a:prstGeom prst="rect">
              <a:avLst/>
            </a:prstGeom>
            <a:ln w="28575">
              <a:solidFill>
                <a:schemeClr val="bg2"/>
              </a:solidFill>
            </a:ln>
          </p:spPr>
        </p:pic>
        <p:sp>
          <p:nvSpPr>
            <p:cNvPr id="20" name="TextBox 19">
              <a:extLst>
                <a:ext uri="{FF2B5EF4-FFF2-40B4-BE49-F238E27FC236}">
                  <a16:creationId xmlns:a16="http://schemas.microsoft.com/office/drawing/2014/main" id="{F784CCC9-D10C-ECAC-F55D-774864A66A75}"/>
                </a:ext>
              </a:extLst>
            </p:cNvPr>
            <p:cNvSpPr txBox="1"/>
            <p:nvPr/>
          </p:nvSpPr>
          <p:spPr>
            <a:xfrm>
              <a:off x="7315200" y="3330386"/>
              <a:ext cx="4347881" cy="738664"/>
            </a:xfrm>
            <a:prstGeom prst="rect">
              <a:avLst/>
            </a:prstGeom>
            <a:noFill/>
          </p:spPr>
          <p:txBody>
            <a:bodyPr wrap="square" rtlCol="0">
              <a:spAutoFit/>
            </a:bodyPr>
            <a:lstStyle/>
            <a:p>
              <a:r>
                <a:rPr lang="en-US" sz="1400" dirty="0"/>
                <a:t>Fully involved house generating Flame Exposures to surroundings</a:t>
              </a:r>
            </a:p>
            <a:p>
              <a:r>
                <a:rPr lang="en-US" sz="1400" dirty="0"/>
                <a:t>SOURCE: ???</a:t>
              </a:r>
            </a:p>
          </p:txBody>
        </p:sp>
        <p:sp>
          <p:nvSpPr>
            <p:cNvPr id="21" name="TextBox 20">
              <a:extLst>
                <a:ext uri="{FF2B5EF4-FFF2-40B4-BE49-F238E27FC236}">
                  <a16:creationId xmlns:a16="http://schemas.microsoft.com/office/drawing/2014/main" id="{B736E1B4-8353-8C96-BB8E-AB035DC57C87}"/>
                </a:ext>
              </a:extLst>
            </p:cNvPr>
            <p:cNvSpPr txBox="1"/>
            <p:nvPr/>
          </p:nvSpPr>
          <p:spPr>
            <a:xfrm>
              <a:off x="9014052" y="3007624"/>
              <a:ext cx="2580135" cy="221599"/>
            </a:xfrm>
            <a:prstGeom prst="rect">
              <a:avLst/>
            </a:prstGeom>
            <a:solidFill>
              <a:schemeClr val="bg1">
                <a:alpha val="0"/>
              </a:schemeClr>
            </a:solidFill>
            <a:ln>
              <a:noFill/>
            </a:ln>
          </p:spPr>
          <p:txBody>
            <a:bodyPr wrap="square" lIns="36576" tIns="18288" rIns="36576" bIns="18288" rtlCol="0">
              <a:spAutoFit/>
            </a:bodyPr>
            <a:lstStyle/>
            <a:p>
              <a:pPr algn="r"/>
              <a:r>
                <a:rPr lang="en-US" sz="600" b="1" dirty="0">
                  <a:solidFill>
                    <a:schemeClr val="bg1"/>
                  </a:solidFill>
                </a:rPr>
                <a:t>Photo courtesy of TD-101, 12:22. </a:t>
              </a:r>
            </a:p>
            <a:p>
              <a:pPr algn="r"/>
              <a:r>
                <a:rPr lang="en-US" sz="600" b="1" dirty="0">
                  <a:solidFill>
                    <a:schemeClr val="bg1"/>
                  </a:solidFill>
                </a:rPr>
                <a:t>Used with permission.</a:t>
              </a:r>
            </a:p>
          </p:txBody>
        </p:sp>
      </p:grpSp>
      <p:grpSp>
        <p:nvGrpSpPr>
          <p:cNvPr id="22" name="Group 21">
            <a:extLst>
              <a:ext uri="{FF2B5EF4-FFF2-40B4-BE49-F238E27FC236}">
                <a16:creationId xmlns:a16="http://schemas.microsoft.com/office/drawing/2014/main" id="{C98EF3BF-2CC8-B17E-4E66-2C41A431FB32}"/>
              </a:ext>
            </a:extLst>
          </p:cNvPr>
          <p:cNvGrpSpPr/>
          <p:nvPr/>
        </p:nvGrpSpPr>
        <p:grpSpPr>
          <a:xfrm>
            <a:off x="13561001" y="7230008"/>
            <a:ext cx="4085649" cy="3247491"/>
            <a:chOff x="8336366" y="3908606"/>
            <a:chExt cx="3326716" cy="3006736"/>
          </a:xfrm>
        </p:grpSpPr>
        <p:sp>
          <p:nvSpPr>
            <p:cNvPr id="23" name="Rectangle 22">
              <a:extLst>
                <a:ext uri="{FF2B5EF4-FFF2-40B4-BE49-F238E27FC236}">
                  <a16:creationId xmlns:a16="http://schemas.microsoft.com/office/drawing/2014/main" id="{D88BD759-C774-B4ED-F273-0BB3A49913A3}"/>
                </a:ext>
              </a:extLst>
            </p:cNvPr>
            <p:cNvSpPr/>
            <p:nvPr/>
          </p:nvSpPr>
          <p:spPr>
            <a:xfrm>
              <a:off x="8364071" y="3908606"/>
              <a:ext cx="3245223" cy="226807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Camp Fire Embers Short Video from PPD on Skyway</a:t>
              </a:r>
            </a:p>
          </p:txBody>
        </p:sp>
        <p:sp>
          <p:nvSpPr>
            <p:cNvPr id="24" name="TextBox 23">
              <a:extLst>
                <a:ext uri="{FF2B5EF4-FFF2-40B4-BE49-F238E27FC236}">
                  <a16:creationId xmlns:a16="http://schemas.microsoft.com/office/drawing/2014/main" id="{F695FB67-2193-6D32-0381-E94C4467DAE9}"/>
                </a:ext>
              </a:extLst>
            </p:cNvPr>
            <p:cNvSpPr txBox="1"/>
            <p:nvPr/>
          </p:nvSpPr>
          <p:spPr>
            <a:xfrm>
              <a:off x="8336366" y="6176678"/>
              <a:ext cx="3326716" cy="738664"/>
            </a:xfrm>
            <a:prstGeom prst="rect">
              <a:avLst/>
            </a:prstGeom>
            <a:noFill/>
          </p:spPr>
          <p:txBody>
            <a:bodyPr wrap="square" rtlCol="0">
              <a:spAutoFit/>
            </a:bodyPr>
            <a:lstStyle/>
            <a:p>
              <a:r>
                <a:rPr lang="en-US" sz="1400" dirty="0"/>
                <a:t>Video showing embers across egress artery, during the Camp Fire, Paradise CA</a:t>
              </a:r>
            </a:p>
            <a:p>
              <a:r>
                <a:rPr lang="en-US" sz="1400" dirty="0"/>
                <a:t>SOURCE: ???</a:t>
              </a:r>
            </a:p>
          </p:txBody>
        </p:sp>
      </p:grpSp>
      <p:sp>
        <p:nvSpPr>
          <p:cNvPr id="2" name="Rectangle: Rounded Corners 1">
            <a:extLst>
              <a:ext uri="{FF2B5EF4-FFF2-40B4-BE49-F238E27FC236}">
                <a16:creationId xmlns:a16="http://schemas.microsoft.com/office/drawing/2014/main" id="{50AAE665-49AE-33BE-A991-FEC4E5823899}"/>
              </a:ext>
            </a:extLst>
          </p:cNvPr>
          <p:cNvSpPr/>
          <p:nvPr/>
        </p:nvSpPr>
        <p:spPr>
          <a:xfrm>
            <a:off x="8274188" y="900014"/>
            <a:ext cx="2279721" cy="1190171"/>
          </a:xfrm>
          <a:prstGeom prst="roundRect">
            <a:avLst/>
          </a:prstGeom>
          <a:solidFill>
            <a:srgbClr val="FFFF00"/>
          </a:solidFill>
          <a:ln w="381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0BA31841-D22E-9E1C-EA4F-FF78E652F2E4}"/>
              </a:ext>
            </a:extLst>
          </p:cNvPr>
          <p:cNvPicPr>
            <a:picLocks noChangeAspect="1"/>
          </p:cNvPicPr>
          <p:nvPr/>
        </p:nvPicPr>
        <p:blipFill>
          <a:blip r:embed="rId4"/>
          <a:stretch>
            <a:fillRect/>
          </a:stretch>
        </p:blipFill>
        <p:spPr>
          <a:xfrm>
            <a:off x="4305733" y="1128840"/>
            <a:ext cx="14249400" cy="790575"/>
          </a:xfrm>
          <a:prstGeom prst="rect">
            <a:avLst/>
          </a:prstGeom>
        </p:spPr>
      </p:pic>
    </p:spTree>
    <p:extLst>
      <p:ext uri="{BB962C8B-B14F-4D97-AF65-F5344CB8AC3E}">
        <p14:creationId xmlns:p14="http://schemas.microsoft.com/office/powerpoint/2010/main" val="34908090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 name="Rectangle 242">
            <a:extLst>
              <a:ext uri="{FF2B5EF4-FFF2-40B4-BE49-F238E27FC236}">
                <a16:creationId xmlns:a16="http://schemas.microsoft.com/office/drawing/2014/main" id="{8A117ED8-0FE5-D5BE-9913-67E2D3E2AD33}"/>
              </a:ext>
            </a:extLst>
          </p:cNvPr>
          <p:cNvSpPr/>
          <p:nvPr/>
        </p:nvSpPr>
        <p:spPr>
          <a:xfrm>
            <a:off x="-13106400" y="-5080000"/>
            <a:ext cx="49784000" cy="40335200"/>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 name="Rectangle: Rounded Corners 2">
            <a:hlinkClick r:id="rId2" action="ppaction://hlinksldjump"/>
            <a:extLst>
              <a:ext uri="{FF2B5EF4-FFF2-40B4-BE49-F238E27FC236}">
                <a16:creationId xmlns:a16="http://schemas.microsoft.com/office/drawing/2014/main" id="{BBA717EC-64F6-AB68-4B50-0D92A7AB6EB2}"/>
              </a:ext>
            </a:extLst>
          </p:cNvPr>
          <p:cNvSpPr/>
          <p:nvPr/>
        </p:nvSpPr>
        <p:spPr>
          <a:xfrm>
            <a:off x="4972050" y="304800"/>
            <a:ext cx="13716000" cy="316524"/>
          </a:xfrm>
          <a:prstGeom prst="roundRect">
            <a:avLst/>
          </a:prstGeom>
          <a:solidFill>
            <a:srgbClr val="FFCCFF"/>
          </a:solidFill>
          <a:ln>
            <a:solidFill>
              <a:schemeClr val="bg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02060"/>
                </a:solidFill>
              </a:rPr>
              <a:t>HMM-N </a:t>
            </a:r>
            <a:r>
              <a:rPr lang="en-US" sz="2800">
                <a:solidFill>
                  <a:srgbClr val="002060"/>
                </a:solidFill>
                <a:sym typeface="Wingdings" panose="05000000000000000000" pitchFamily="2" charset="2"/>
              </a:rPr>
              <a:t></a:t>
            </a:r>
            <a:endParaRPr lang="en-US" sz="2800" dirty="0">
              <a:solidFill>
                <a:srgbClr val="002060"/>
              </a:solidFill>
            </a:endParaRPr>
          </a:p>
        </p:txBody>
      </p:sp>
      <p:sp>
        <p:nvSpPr>
          <p:cNvPr id="7" name="Title 6">
            <a:extLst>
              <a:ext uri="{FF2B5EF4-FFF2-40B4-BE49-F238E27FC236}">
                <a16:creationId xmlns:a16="http://schemas.microsoft.com/office/drawing/2014/main" id="{181F9F74-429D-F1E3-584F-93A91417BD7A}"/>
              </a:ext>
            </a:extLst>
          </p:cNvPr>
          <p:cNvSpPr>
            <a:spLocks noGrp="1"/>
          </p:cNvSpPr>
          <p:nvPr>
            <p:ph type="title"/>
          </p:nvPr>
        </p:nvSpPr>
        <p:spPr/>
        <p:txBody>
          <a:bodyPr>
            <a:normAutofit fontScale="90000"/>
          </a:bodyPr>
          <a:lstStyle/>
          <a:p>
            <a:r>
              <a:rPr lang="en-US"/>
              <a:t>0.0 Escape</a:t>
            </a:r>
            <a:endParaRPr lang="en-US" dirty="0"/>
          </a:p>
        </p:txBody>
      </p:sp>
      <p:sp>
        <p:nvSpPr>
          <p:cNvPr id="258" name="Rectangle: Rounded Corners 257">
            <a:hlinkClick r:id="" action="ppaction://hlinkshowjump?jump=nextslide"/>
            <a:extLst>
              <a:ext uri="{FF2B5EF4-FFF2-40B4-BE49-F238E27FC236}">
                <a16:creationId xmlns:a16="http://schemas.microsoft.com/office/drawing/2014/main" id="{814D4510-18C1-76F8-B66A-8F443558A13B}"/>
              </a:ext>
            </a:extLst>
          </p:cNvPr>
          <p:cNvSpPr/>
          <p:nvPr/>
        </p:nvSpPr>
        <p:spPr>
          <a:xfrm>
            <a:off x="17595850" y="621324"/>
            <a:ext cx="1092200" cy="316524"/>
          </a:xfrm>
          <a:prstGeom prst="roundRect">
            <a:avLst/>
          </a:prstGeom>
          <a:solidFill>
            <a:schemeClr val="accent1">
              <a:lumMod val="75000"/>
            </a:schemeClr>
          </a:solidFill>
          <a:ln>
            <a:solidFill>
              <a:schemeClr val="bg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a:t>next &gt;</a:t>
            </a:r>
            <a:endParaRPr lang="en-US" sz="2000" dirty="0"/>
          </a:p>
        </p:txBody>
      </p:sp>
      <p:sp>
        <p:nvSpPr>
          <p:cNvPr id="259" name="Rectangle: Rounded Corners 258">
            <a:hlinkClick r:id="" action="ppaction://hlinkshowjump?jump=previousslide"/>
            <a:extLst>
              <a:ext uri="{FF2B5EF4-FFF2-40B4-BE49-F238E27FC236}">
                <a16:creationId xmlns:a16="http://schemas.microsoft.com/office/drawing/2014/main" id="{A2062EFB-7695-F7F5-CCF4-CD38CF53C5AA}"/>
              </a:ext>
            </a:extLst>
          </p:cNvPr>
          <p:cNvSpPr/>
          <p:nvPr/>
        </p:nvSpPr>
        <p:spPr>
          <a:xfrm>
            <a:off x="4991100" y="621324"/>
            <a:ext cx="1092200" cy="316524"/>
          </a:xfrm>
          <a:prstGeom prst="roundRect">
            <a:avLst/>
          </a:prstGeom>
          <a:solidFill>
            <a:schemeClr val="accent1">
              <a:lumMod val="75000"/>
            </a:schemeClr>
          </a:solidFill>
          <a:ln>
            <a:solidFill>
              <a:schemeClr val="bg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a:t>&lt; prev</a:t>
            </a:r>
            <a:endParaRPr lang="en-US" sz="2000" dirty="0"/>
          </a:p>
        </p:txBody>
      </p:sp>
      <p:sp>
        <p:nvSpPr>
          <p:cNvPr id="10" name="Rectangle: Rounded Corners 9">
            <a:extLst>
              <a:ext uri="{FF2B5EF4-FFF2-40B4-BE49-F238E27FC236}">
                <a16:creationId xmlns:a16="http://schemas.microsoft.com/office/drawing/2014/main" id="{0A14A8BC-3DCD-F917-DCAD-98921778DB2A}"/>
              </a:ext>
            </a:extLst>
          </p:cNvPr>
          <p:cNvSpPr/>
          <p:nvPr/>
        </p:nvSpPr>
        <p:spPr>
          <a:xfrm>
            <a:off x="446718" y="2985879"/>
            <a:ext cx="4220532" cy="1319422"/>
          </a:xfrm>
          <a:prstGeom prst="roundRect">
            <a:avLst/>
          </a:prstGeom>
          <a:solidFill>
            <a:srgbClr val="FFFF00"/>
          </a:solidFill>
          <a:ln>
            <a:solidFill>
              <a:schemeClr val="bg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b="1" dirty="0">
                <a:solidFill>
                  <a:schemeClr val="tx1"/>
                </a:solidFill>
              </a:rPr>
              <a:t>WEBPAGE 16ofX</a:t>
            </a:r>
          </a:p>
        </p:txBody>
      </p:sp>
      <p:sp>
        <p:nvSpPr>
          <p:cNvPr id="224" name="Rectangle: Rounded Corners 223">
            <a:extLst>
              <a:ext uri="{FF2B5EF4-FFF2-40B4-BE49-F238E27FC236}">
                <a16:creationId xmlns:a16="http://schemas.microsoft.com/office/drawing/2014/main" id="{D728444A-4841-7840-6693-0C35B454E399}"/>
              </a:ext>
            </a:extLst>
          </p:cNvPr>
          <p:cNvSpPr/>
          <p:nvPr/>
        </p:nvSpPr>
        <p:spPr>
          <a:xfrm>
            <a:off x="1818245" y="5004520"/>
            <a:ext cx="2196354" cy="1067164"/>
          </a:xfrm>
          <a:prstGeom prst="roundRect">
            <a:avLst/>
          </a:prstGeom>
          <a:solidFill>
            <a:srgbClr val="66FF33"/>
          </a:solidFill>
          <a:ln w="57150"/>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POP-UP 3c</a:t>
            </a:r>
            <a:br>
              <a:rPr lang="en-US" b="1" dirty="0">
                <a:solidFill>
                  <a:schemeClr val="tx1"/>
                </a:solidFill>
              </a:rPr>
            </a:br>
            <a:r>
              <a:rPr lang="en-US" b="1" dirty="0">
                <a:solidFill>
                  <a:schemeClr val="tx1"/>
                </a:solidFill>
              </a:rPr>
              <a:t>NEW WINDOW</a:t>
            </a:r>
          </a:p>
        </p:txBody>
      </p:sp>
      <p:grpSp>
        <p:nvGrpSpPr>
          <p:cNvPr id="2" name="Group 1">
            <a:extLst>
              <a:ext uri="{FF2B5EF4-FFF2-40B4-BE49-F238E27FC236}">
                <a16:creationId xmlns:a16="http://schemas.microsoft.com/office/drawing/2014/main" id="{EE07EE38-499B-3429-6C1A-D2CD5A5C734D}"/>
              </a:ext>
            </a:extLst>
          </p:cNvPr>
          <p:cNvGrpSpPr/>
          <p:nvPr/>
        </p:nvGrpSpPr>
        <p:grpSpPr>
          <a:xfrm>
            <a:off x="13875659" y="2426931"/>
            <a:ext cx="4070722" cy="7529516"/>
            <a:chOff x="8232026" y="302905"/>
            <a:chExt cx="3487271" cy="6255629"/>
          </a:xfrm>
        </p:grpSpPr>
        <p:sp>
          <p:nvSpPr>
            <p:cNvPr id="4" name="Rectangle 3">
              <a:extLst>
                <a:ext uri="{FF2B5EF4-FFF2-40B4-BE49-F238E27FC236}">
                  <a16:creationId xmlns:a16="http://schemas.microsoft.com/office/drawing/2014/main" id="{AABA164C-B8B1-E397-EB92-7ACE37A8CD5E}"/>
                </a:ext>
              </a:extLst>
            </p:cNvPr>
            <p:cNvSpPr/>
            <p:nvPr/>
          </p:nvSpPr>
          <p:spPr>
            <a:xfrm>
              <a:off x="8232026" y="302905"/>
              <a:ext cx="3487271" cy="625562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15E96AE1-E97F-EE18-29CB-0FED5478245B}"/>
                </a:ext>
              </a:extLst>
            </p:cNvPr>
            <p:cNvPicPr>
              <a:picLocks noChangeAspect="1"/>
            </p:cNvPicPr>
            <p:nvPr/>
          </p:nvPicPr>
          <p:blipFill>
            <a:blip r:embed="rId3"/>
            <a:stretch>
              <a:fillRect/>
            </a:stretch>
          </p:blipFill>
          <p:spPr>
            <a:xfrm>
              <a:off x="8485822" y="494545"/>
              <a:ext cx="2979678" cy="1988992"/>
            </a:xfrm>
            <a:prstGeom prst="rect">
              <a:avLst/>
            </a:prstGeom>
            <a:ln w="38100">
              <a:solidFill>
                <a:schemeClr val="bg1"/>
              </a:solidFill>
            </a:ln>
          </p:spPr>
        </p:pic>
        <p:pic>
          <p:nvPicPr>
            <p:cNvPr id="9" name="Picture 8">
              <a:extLst>
                <a:ext uri="{FF2B5EF4-FFF2-40B4-BE49-F238E27FC236}">
                  <a16:creationId xmlns:a16="http://schemas.microsoft.com/office/drawing/2014/main" id="{545263CC-9F99-C61B-2D57-DFBDC0393F72}"/>
                </a:ext>
              </a:extLst>
            </p:cNvPr>
            <p:cNvPicPr>
              <a:picLocks noChangeAspect="1"/>
            </p:cNvPicPr>
            <p:nvPr/>
          </p:nvPicPr>
          <p:blipFill>
            <a:blip r:embed="rId4"/>
            <a:stretch>
              <a:fillRect/>
            </a:stretch>
          </p:blipFill>
          <p:spPr>
            <a:xfrm>
              <a:off x="8485822" y="2604775"/>
              <a:ext cx="2979678" cy="2661960"/>
            </a:xfrm>
            <a:prstGeom prst="rect">
              <a:avLst/>
            </a:prstGeom>
            <a:ln w="38100">
              <a:solidFill>
                <a:schemeClr val="bg1"/>
              </a:solidFill>
            </a:ln>
          </p:spPr>
        </p:pic>
        <p:sp>
          <p:nvSpPr>
            <p:cNvPr id="11" name="TextBox 10">
              <a:extLst>
                <a:ext uri="{FF2B5EF4-FFF2-40B4-BE49-F238E27FC236}">
                  <a16:creationId xmlns:a16="http://schemas.microsoft.com/office/drawing/2014/main" id="{EF7CB592-CBE1-3009-7840-6B87C43D48E6}"/>
                </a:ext>
              </a:extLst>
            </p:cNvPr>
            <p:cNvSpPr txBox="1"/>
            <p:nvPr/>
          </p:nvSpPr>
          <p:spPr>
            <a:xfrm>
              <a:off x="8401051" y="5305424"/>
              <a:ext cx="3264458" cy="792686"/>
            </a:xfrm>
            <a:prstGeom prst="rect">
              <a:avLst/>
            </a:prstGeom>
            <a:noFill/>
          </p:spPr>
          <p:txBody>
            <a:bodyPr wrap="square" rtlCol="0">
              <a:spAutoFit/>
            </a:bodyPr>
            <a:lstStyle/>
            <a:p>
              <a:r>
                <a:rPr lang="en-US" sz="1400" dirty="0">
                  <a:solidFill>
                    <a:schemeClr val="bg1"/>
                  </a:solidFill>
                </a:rPr>
                <a:t>The effects of Fuel Agglomeration are visible in the fire behavior between a single and a double privacy fence.  Both experiments were conducted with wind (from left to right)</a:t>
              </a:r>
            </a:p>
          </p:txBody>
        </p:sp>
      </p:grpSp>
      <p:sp>
        <p:nvSpPr>
          <p:cNvPr id="13" name="Content Placeholder 2">
            <a:extLst>
              <a:ext uri="{FF2B5EF4-FFF2-40B4-BE49-F238E27FC236}">
                <a16:creationId xmlns:a16="http://schemas.microsoft.com/office/drawing/2014/main" id="{03D9C48D-8308-D086-9640-8E0BC716E3F6}"/>
              </a:ext>
            </a:extLst>
          </p:cNvPr>
          <p:cNvSpPr txBox="1">
            <a:spLocks/>
          </p:cNvSpPr>
          <p:nvPr/>
        </p:nvSpPr>
        <p:spPr>
          <a:xfrm>
            <a:off x="5694497" y="2426931"/>
            <a:ext cx="7887042" cy="6784070"/>
          </a:xfrm>
          <a:prstGeom prst="rect">
            <a:avLst/>
          </a:prstGeom>
          <a:solidFill>
            <a:schemeClr val="bg2"/>
          </a:solidFill>
          <a:ln>
            <a:solidFill>
              <a:schemeClr val="tx1"/>
            </a:solidFill>
          </a:ln>
        </p:spPr>
        <p:txBody>
          <a:bodyPr>
            <a:noAutofit/>
          </a:bodyPr>
          <a:lstStyle>
            <a:lvl1pPr marL="685800" indent="-685800" algn="l" defTabSz="2743200" rtl="0" eaLnBrk="1" latinLnBrk="0" hangingPunct="1">
              <a:lnSpc>
                <a:spcPct val="90000"/>
              </a:lnSpc>
              <a:spcBef>
                <a:spcPts val="3000"/>
              </a:spcBef>
              <a:buFont typeface="Arial" panose="020B0604020202020204" pitchFamily="34" charset="0"/>
              <a:buChar char="•"/>
              <a:defRPr sz="8400" kern="1200">
                <a:solidFill>
                  <a:schemeClr val="tx1"/>
                </a:solidFill>
                <a:latin typeface="+mn-lt"/>
                <a:ea typeface="+mn-ea"/>
                <a:cs typeface="+mn-cs"/>
              </a:defRPr>
            </a:lvl1pPr>
            <a:lvl2pPr marL="2057400" indent="-685800" algn="l" defTabSz="2743200" rtl="0" eaLnBrk="1" latinLnBrk="0" hangingPunct="1">
              <a:lnSpc>
                <a:spcPct val="90000"/>
              </a:lnSpc>
              <a:spcBef>
                <a:spcPts val="1500"/>
              </a:spcBef>
              <a:buFont typeface="Arial" panose="020B0604020202020204" pitchFamily="34" charset="0"/>
              <a:buChar char="•"/>
              <a:defRPr sz="7200" kern="1200">
                <a:solidFill>
                  <a:schemeClr val="tx1"/>
                </a:solidFill>
                <a:latin typeface="+mn-lt"/>
                <a:ea typeface="+mn-ea"/>
                <a:cs typeface="+mn-cs"/>
              </a:defRPr>
            </a:lvl2pPr>
            <a:lvl3pPr marL="3429000" indent="-685800" algn="l" defTabSz="2743200" rtl="0" eaLnBrk="1" latinLnBrk="0" hangingPunct="1">
              <a:lnSpc>
                <a:spcPct val="90000"/>
              </a:lnSpc>
              <a:spcBef>
                <a:spcPts val="1500"/>
              </a:spcBef>
              <a:buFont typeface="Arial" panose="020B0604020202020204" pitchFamily="34" charset="0"/>
              <a:buChar char="•"/>
              <a:defRPr sz="6000" kern="1200">
                <a:solidFill>
                  <a:schemeClr val="tx1"/>
                </a:solidFill>
                <a:latin typeface="+mn-lt"/>
                <a:ea typeface="+mn-ea"/>
                <a:cs typeface="+mn-cs"/>
              </a:defRPr>
            </a:lvl3pPr>
            <a:lvl4pPr marL="48006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4pPr>
            <a:lvl5pPr marL="61722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5pPr>
            <a:lvl6pPr marL="75438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6pPr>
            <a:lvl7pPr marL="89154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7pPr>
            <a:lvl8pPr marL="102870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8pPr>
            <a:lvl9pPr marL="116586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9pPr>
          </a:lstStyle>
          <a:p>
            <a:pPr marL="0" indent="0">
              <a:buNone/>
            </a:pPr>
            <a:r>
              <a:rPr lang="en-US" sz="2400" b="1" dirty="0"/>
              <a:t>Fuels Agglomeration: Fuels in close proximity to each other significantly increase fire and ember exposures.</a:t>
            </a:r>
          </a:p>
          <a:p>
            <a:pPr marL="0" indent="0">
              <a:buNone/>
            </a:pPr>
            <a:r>
              <a:rPr lang="en-US" sz="2400" dirty="0"/>
              <a:t>NIST experiments with combustible fences illustrate this hazard. </a:t>
            </a:r>
          </a:p>
          <a:p>
            <a:pPr marL="0" indent="0">
              <a:buNone/>
            </a:pPr>
            <a:r>
              <a:rPr lang="en-US" sz="2400" dirty="0"/>
              <a:t>Figure xx (a) shows a single privacy fence on fire and (b) two parallel privacy fences (8 inches apart). The fire exposure increase is clearly visible. </a:t>
            </a:r>
          </a:p>
          <a:p>
            <a:pPr marL="0" indent="0">
              <a:buNone/>
            </a:pPr>
            <a:r>
              <a:rPr lang="en-US" sz="2400" i="1" dirty="0"/>
              <a:t>What does this mean for home hardening and fuels management?</a:t>
            </a:r>
          </a:p>
          <a:p>
            <a:pPr marL="137160" indent="0">
              <a:buNone/>
            </a:pPr>
            <a:r>
              <a:rPr lang="en-US" sz="2400" dirty="0"/>
              <a:t>Where one fuel at some distance from your home may not a problem, the addition of another fuel near it can change the entire exposure and the new “fuels package” can now cause a home ignition.</a:t>
            </a:r>
          </a:p>
          <a:p>
            <a:pPr marL="0" indent="0">
              <a:buNone/>
            </a:pPr>
            <a:endParaRPr lang="en-US" sz="2400" dirty="0"/>
          </a:p>
        </p:txBody>
      </p:sp>
      <p:sp>
        <p:nvSpPr>
          <p:cNvPr id="14" name="TextBox 13">
            <a:extLst>
              <a:ext uri="{FF2B5EF4-FFF2-40B4-BE49-F238E27FC236}">
                <a16:creationId xmlns:a16="http://schemas.microsoft.com/office/drawing/2014/main" id="{D1610F2B-3850-C1D3-DCFC-B55C92113537}"/>
              </a:ext>
            </a:extLst>
          </p:cNvPr>
          <p:cNvSpPr txBox="1"/>
          <p:nvPr/>
        </p:nvSpPr>
        <p:spPr>
          <a:xfrm>
            <a:off x="14203887" y="4583538"/>
            <a:ext cx="674166" cy="369332"/>
          </a:xfrm>
          <a:prstGeom prst="rect">
            <a:avLst/>
          </a:prstGeom>
          <a:noFill/>
        </p:spPr>
        <p:txBody>
          <a:bodyPr wrap="square">
            <a:spAutoFit/>
          </a:bodyPr>
          <a:lstStyle/>
          <a:p>
            <a:r>
              <a:rPr lang="en-US" dirty="0">
                <a:solidFill>
                  <a:schemeClr val="accent1"/>
                </a:solidFill>
                <a:highlight>
                  <a:srgbClr val="FFFF00"/>
                </a:highlight>
              </a:rPr>
              <a:t>(a) </a:t>
            </a:r>
          </a:p>
        </p:txBody>
      </p:sp>
      <p:sp>
        <p:nvSpPr>
          <p:cNvPr id="17" name="TextBox 16">
            <a:extLst>
              <a:ext uri="{FF2B5EF4-FFF2-40B4-BE49-F238E27FC236}">
                <a16:creationId xmlns:a16="http://schemas.microsoft.com/office/drawing/2014/main" id="{C3AD63B3-84D5-8D33-747B-969FCAF144F6}"/>
              </a:ext>
            </a:extLst>
          </p:cNvPr>
          <p:cNvSpPr txBox="1"/>
          <p:nvPr/>
        </p:nvSpPr>
        <p:spPr>
          <a:xfrm>
            <a:off x="14203889" y="7897876"/>
            <a:ext cx="674166" cy="369332"/>
          </a:xfrm>
          <a:prstGeom prst="rect">
            <a:avLst/>
          </a:prstGeom>
          <a:noFill/>
        </p:spPr>
        <p:txBody>
          <a:bodyPr wrap="square">
            <a:spAutoFit/>
          </a:bodyPr>
          <a:lstStyle/>
          <a:p>
            <a:r>
              <a:rPr lang="en-US" dirty="0">
                <a:solidFill>
                  <a:schemeClr val="accent1"/>
                </a:solidFill>
                <a:highlight>
                  <a:srgbClr val="FFFF00"/>
                </a:highlight>
              </a:rPr>
              <a:t>(b) </a:t>
            </a:r>
          </a:p>
        </p:txBody>
      </p:sp>
      <p:sp>
        <p:nvSpPr>
          <p:cNvPr id="6" name="Rectangle: Rounded Corners 5">
            <a:extLst>
              <a:ext uri="{FF2B5EF4-FFF2-40B4-BE49-F238E27FC236}">
                <a16:creationId xmlns:a16="http://schemas.microsoft.com/office/drawing/2014/main" id="{4187F201-7EDD-93EA-CF90-1D9805E7A57F}"/>
              </a:ext>
            </a:extLst>
          </p:cNvPr>
          <p:cNvSpPr/>
          <p:nvPr/>
        </p:nvSpPr>
        <p:spPr>
          <a:xfrm>
            <a:off x="8303625" y="900014"/>
            <a:ext cx="2279721" cy="1190171"/>
          </a:xfrm>
          <a:prstGeom prst="roundRect">
            <a:avLst/>
          </a:prstGeom>
          <a:solidFill>
            <a:srgbClr val="FFFF00"/>
          </a:solidFill>
          <a:ln w="381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D9859079-87AC-9374-BF93-C8D963D4D24E}"/>
              </a:ext>
            </a:extLst>
          </p:cNvPr>
          <p:cNvPicPr>
            <a:picLocks noChangeAspect="1"/>
          </p:cNvPicPr>
          <p:nvPr/>
        </p:nvPicPr>
        <p:blipFill>
          <a:blip r:embed="rId5"/>
          <a:stretch>
            <a:fillRect/>
          </a:stretch>
        </p:blipFill>
        <p:spPr>
          <a:xfrm>
            <a:off x="4305733" y="1128840"/>
            <a:ext cx="14249400" cy="790575"/>
          </a:xfrm>
          <a:prstGeom prst="rect">
            <a:avLst/>
          </a:prstGeom>
        </p:spPr>
      </p:pic>
    </p:spTree>
    <p:extLst>
      <p:ext uri="{BB962C8B-B14F-4D97-AF65-F5344CB8AC3E}">
        <p14:creationId xmlns:p14="http://schemas.microsoft.com/office/powerpoint/2010/main" val="36486974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 name="Rectangle 242">
            <a:extLst>
              <a:ext uri="{FF2B5EF4-FFF2-40B4-BE49-F238E27FC236}">
                <a16:creationId xmlns:a16="http://schemas.microsoft.com/office/drawing/2014/main" id="{8A117ED8-0FE5-D5BE-9913-67E2D3E2AD33}"/>
              </a:ext>
            </a:extLst>
          </p:cNvPr>
          <p:cNvSpPr/>
          <p:nvPr/>
        </p:nvSpPr>
        <p:spPr>
          <a:xfrm>
            <a:off x="-13106400" y="-5080000"/>
            <a:ext cx="49784000" cy="40335200"/>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 name="Rectangle: Rounded Corners 2">
            <a:hlinkClick r:id="rId2" action="ppaction://hlinksldjump"/>
            <a:extLst>
              <a:ext uri="{FF2B5EF4-FFF2-40B4-BE49-F238E27FC236}">
                <a16:creationId xmlns:a16="http://schemas.microsoft.com/office/drawing/2014/main" id="{BBA717EC-64F6-AB68-4B50-0D92A7AB6EB2}"/>
              </a:ext>
            </a:extLst>
          </p:cNvPr>
          <p:cNvSpPr/>
          <p:nvPr/>
        </p:nvSpPr>
        <p:spPr>
          <a:xfrm>
            <a:off x="4972050" y="304800"/>
            <a:ext cx="13716000" cy="316524"/>
          </a:xfrm>
          <a:prstGeom prst="roundRect">
            <a:avLst/>
          </a:prstGeom>
          <a:solidFill>
            <a:srgbClr val="FFCCFF"/>
          </a:solidFill>
          <a:ln>
            <a:solidFill>
              <a:schemeClr val="bg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02060"/>
                </a:solidFill>
              </a:rPr>
              <a:t>HMM-N </a:t>
            </a:r>
            <a:r>
              <a:rPr lang="en-US" sz="2800">
                <a:solidFill>
                  <a:srgbClr val="002060"/>
                </a:solidFill>
                <a:sym typeface="Wingdings" panose="05000000000000000000" pitchFamily="2" charset="2"/>
              </a:rPr>
              <a:t></a:t>
            </a:r>
            <a:endParaRPr lang="en-US" sz="2800" dirty="0">
              <a:solidFill>
                <a:srgbClr val="002060"/>
              </a:solidFill>
            </a:endParaRPr>
          </a:p>
        </p:txBody>
      </p:sp>
      <p:sp>
        <p:nvSpPr>
          <p:cNvPr id="7" name="Title 6">
            <a:extLst>
              <a:ext uri="{FF2B5EF4-FFF2-40B4-BE49-F238E27FC236}">
                <a16:creationId xmlns:a16="http://schemas.microsoft.com/office/drawing/2014/main" id="{181F9F74-429D-F1E3-584F-93A91417BD7A}"/>
              </a:ext>
            </a:extLst>
          </p:cNvPr>
          <p:cNvSpPr>
            <a:spLocks noGrp="1"/>
          </p:cNvSpPr>
          <p:nvPr>
            <p:ph type="title"/>
          </p:nvPr>
        </p:nvSpPr>
        <p:spPr/>
        <p:txBody>
          <a:bodyPr>
            <a:normAutofit fontScale="90000"/>
          </a:bodyPr>
          <a:lstStyle/>
          <a:p>
            <a:r>
              <a:rPr lang="en-US"/>
              <a:t>0.0 Escape</a:t>
            </a:r>
            <a:endParaRPr lang="en-US" dirty="0"/>
          </a:p>
        </p:txBody>
      </p:sp>
      <p:sp>
        <p:nvSpPr>
          <p:cNvPr id="258" name="Rectangle: Rounded Corners 257">
            <a:hlinkClick r:id="" action="ppaction://hlinkshowjump?jump=nextslide"/>
            <a:extLst>
              <a:ext uri="{FF2B5EF4-FFF2-40B4-BE49-F238E27FC236}">
                <a16:creationId xmlns:a16="http://schemas.microsoft.com/office/drawing/2014/main" id="{814D4510-18C1-76F8-B66A-8F443558A13B}"/>
              </a:ext>
            </a:extLst>
          </p:cNvPr>
          <p:cNvSpPr/>
          <p:nvPr/>
        </p:nvSpPr>
        <p:spPr>
          <a:xfrm>
            <a:off x="17595850" y="621324"/>
            <a:ext cx="1092200" cy="316524"/>
          </a:xfrm>
          <a:prstGeom prst="roundRect">
            <a:avLst/>
          </a:prstGeom>
          <a:solidFill>
            <a:schemeClr val="accent1">
              <a:lumMod val="75000"/>
            </a:schemeClr>
          </a:solidFill>
          <a:ln>
            <a:solidFill>
              <a:schemeClr val="bg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a:t>next &gt;</a:t>
            </a:r>
            <a:endParaRPr lang="en-US" sz="2000" dirty="0"/>
          </a:p>
        </p:txBody>
      </p:sp>
      <p:sp>
        <p:nvSpPr>
          <p:cNvPr id="259" name="Rectangle: Rounded Corners 258">
            <a:hlinkClick r:id="" action="ppaction://hlinkshowjump?jump=previousslide"/>
            <a:extLst>
              <a:ext uri="{FF2B5EF4-FFF2-40B4-BE49-F238E27FC236}">
                <a16:creationId xmlns:a16="http://schemas.microsoft.com/office/drawing/2014/main" id="{A2062EFB-7695-F7F5-CCF4-CD38CF53C5AA}"/>
              </a:ext>
            </a:extLst>
          </p:cNvPr>
          <p:cNvSpPr/>
          <p:nvPr/>
        </p:nvSpPr>
        <p:spPr>
          <a:xfrm>
            <a:off x="4991100" y="621324"/>
            <a:ext cx="1092200" cy="316524"/>
          </a:xfrm>
          <a:prstGeom prst="roundRect">
            <a:avLst/>
          </a:prstGeom>
          <a:solidFill>
            <a:schemeClr val="accent1">
              <a:lumMod val="75000"/>
            </a:schemeClr>
          </a:solidFill>
          <a:ln>
            <a:solidFill>
              <a:schemeClr val="bg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a:t>&lt; prev</a:t>
            </a:r>
            <a:endParaRPr lang="en-US" sz="2000" dirty="0"/>
          </a:p>
        </p:txBody>
      </p:sp>
      <p:sp>
        <p:nvSpPr>
          <p:cNvPr id="10" name="Rectangle: Rounded Corners 9">
            <a:extLst>
              <a:ext uri="{FF2B5EF4-FFF2-40B4-BE49-F238E27FC236}">
                <a16:creationId xmlns:a16="http://schemas.microsoft.com/office/drawing/2014/main" id="{0A14A8BC-3DCD-F917-DCAD-98921778DB2A}"/>
              </a:ext>
            </a:extLst>
          </p:cNvPr>
          <p:cNvSpPr/>
          <p:nvPr/>
        </p:nvSpPr>
        <p:spPr>
          <a:xfrm>
            <a:off x="446718" y="2985879"/>
            <a:ext cx="4220532" cy="1319422"/>
          </a:xfrm>
          <a:prstGeom prst="roundRect">
            <a:avLst/>
          </a:prstGeom>
          <a:solidFill>
            <a:srgbClr val="FFFF00"/>
          </a:solidFill>
          <a:ln>
            <a:solidFill>
              <a:schemeClr val="bg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b="1" dirty="0">
                <a:solidFill>
                  <a:schemeClr val="tx1"/>
                </a:solidFill>
              </a:rPr>
              <a:t>WEBPAGE 17ofX</a:t>
            </a:r>
          </a:p>
        </p:txBody>
      </p:sp>
      <p:sp>
        <p:nvSpPr>
          <p:cNvPr id="224" name="Rectangle: Rounded Corners 223">
            <a:extLst>
              <a:ext uri="{FF2B5EF4-FFF2-40B4-BE49-F238E27FC236}">
                <a16:creationId xmlns:a16="http://schemas.microsoft.com/office/drawing/2014/main" id="{D728444A-4841-7840-6693-0C35B454E399}"/>
              </a:ext>
            </a:extLst>
          </p:cNvPr>
          <p:cNvSpPr/>
          <p:nvPr/>
        </p:nvSpPr>
        <p:spPr>
          <a:xfrm>
            <a:off x="1818245" y="5004520"/>
            <a:ext cx="2196354" cy="1067164"/>
          </a:xfrm>
          <a:prstGeom prst="roundRect">
            <a:avLst/>
          </a:prstGeom>
          <a:solidFill>
            <a:srgbClr val="66FF33"/>
          </a:solidFill>
          <a:ln w="57150"/>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POP-UP 3d</a:t>
            </a:r>
            <a:br>
              <a:rPr lang="en-US" b="1" dirty="0">
                <a:solidFill>
                  <a:schemeClr val="tx1"/>
                </a:solidFill>
              </a:rPr>
            </a:br>
            <a:r>
              <a:rPr lang="en-US" b="1" dirty="0">
                <a:solidFill>
                  <a:schemeClr val="tx1"/>
                </a:solidFill>
              </a:rPr>
              <a:t>NEW WINDOW</a:t>
            </a:r>
          </a:p>
        </p:txBody>
      </p:sp>
      <p:sp>
        <p:nvSpPr>
          <p:cNvPr id="8" name="Content Placeholder 2">
            <a:extLst>
              <a:ext uri="{FF2B5EF4-FFF2-40B4-BE49-F238E27FC236}">
                <a16:creationId xmlns:a16="http://schemas.microsoft.com/office/drawing/2014/main" id="{C32D29BD-9168-7ECA-DD61-6E6BA48AFCE7}"/>
              </a:ext>
            </a:extLst>
          </p:cNvPr>
          <p:cNvSpPr txBox="1">
            <a:spLocks/>
          </p:cNvSpPr>
          <p:nvPr/>
        </p:nvSpPr>
        <p:spPr>
          <a:xfrm>
            <a:off x="5279730" y="2426931"/>
            <a:ext cx="6592956" cy="4432842"/>
          </a:xfrm>
          <a:prstGeom prst="rect">
            <a:avLst/>
          </a:prstGeom>
          <a:solidFill>
            <a:schemeClr val="bg2"/>
          </a:solidFill>
          <a:ln>
            <a:solidFill>
              <a:schemeClr val="tx1"/>
            </a:solidFill>
          </a:ln>
        </p:spPr>
        <p:txBody>
          <a:bodyPr>
            <a:normAutofit/>
          </a:bodyPr>
          <a:lstStyle>
            <a:lvl1pPr marL="685800" indent="-685800" algn="l" defTabSz="2743200" rtl="0" eaLnBrk="1" latinLnBrk="0" hangingPunct="1">
              <a:lnSpc>
                <a:spcPct val="90000"/>
              </a:lnSpc>
              <a:spcBef>
                <a:spcPts val="3000"/>
              </a:spcBef>
              <a:buFont typeface="Arial" panose="020B0604020202020204" pitchFamily="34" charset="0"/>
              <a:buChar char="•"/>
              <a:defRPr sz="8400" kern="1200">
                <a:solidFill>
                  <a:schemeClr val="tx1"/>
                </a:solidFill>
                <a:latin typeface="+mn-lt"/>
                <a:ea typeface="+mn-ea"/>
                <a:cs typeface="+mn-cs"/>
              </a:defRPr>
            </a:lvl1pPr>
            <a:lvl2pPr marL="2057400" indent="-685800" algn="l" defTabSz="2743200" rtl="0" eaLnBrk="1" latinLnBrk="0" hangingPunct="1">
              <a:lnSpc>
                <a:spcPct val="90000"/>
              </a:lnSpc>
              <a:spcBef>
                <a:spcPts val="1500"/>
              </a:spcBef>
              <a:buFont typeface="Arial" panose="020B0604020202020204" pitchFamily="34" charset="0"/>
              <a:buChar char="•"/>
              <a:defRPr sz="7200" kern="1200">
                <a:solidFill>
                  <a:schemeClr val="tx1"/>
                </a:solidFill>
                <a:latin typeface="+mn-lt"/>
                <a:ea typeface="+mn-ea"/>
                <a:cs typeface="+mn-cs"/>
              </a:defRPr>
            </a:lvl2pPr>
            <a:lvl3pPr marL="3429000" indent="-685800" algn="l" defTabSz="2743200" rtl="0" eaLnBrk="1" latinLnBrk="0" hangingPunct="1">
              <a:lnSpc>
                <a:spcPct val="90000"/>
              </a:lnSpc>
              <a:spcBef>
                <a:spcPts val="1500"/>
              </a:spcBef>
              <a:buFont typeface="Arial" panose="020B0604020202020204" pitchFamily="34" charset="0"/>
              <a:buChar char="•"/>
              <a:defRPr sz="6000" kern="1200">
                <a:solidFill>
                  <a:schemeClr val="tx1"/>
                </a:solidFill>
                <a:latin typeface="+mn-lt"/>
                <a:ea typeface="+mn-ea"/>
                <a:cs typeface="+mn-cs"/>
              </a:defRPr>
            </a:lvl3pPr>
            <a:lvl4pPr marL="48006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4pPr>
            <a:lvl5pPr marL="61722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5pPr>
            <a:lvl6pPr marL="75438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6pPr>
            <a:lvl7pPr marL="89154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7pPr>
            <a:lvl8pPr marL="102870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8pPr>
            <a:lvl9pPr marL="116586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9pPr>
          </a:lstStyle>
          <a:p>
            <a:pPr marL="0" indent="0">
              <a:lnSpc>
                <a:spcPct val="110000"/>
              </a:lnSpc>
              <a:spcBef>
                <a:spcPts val="0"/>
              </a:spcBef>
              <a:buNone/>
            </a:pPr>
            <a:r>
              <a:rPr lang="en-US" sz="2400" b="1" dirty="0"/>
              <a:t>Pushing fuels to edge of property </a:t>
            </a:r>
            <a:r>
              <a:rPr lang="en-US" sz="2400" b="1" dirty="0">
                <a:highlight>
                  <a:srgbClr val="00FFFF"/>
                </a:highlight>
              </a:rPr>
              <a:t>is not a solution</a:t>
            </a:r>
          </a:p>
          <a:p>
            <a:pPr marL="182880" indent="0">
              <a:lnSpc>
                <a:spcPct val="110000"/>
              </a:lnSpc>
              <a:spcBef>
                <a:spcPts val="0"/>
              </a:spcBef>
              <a:buNone/>
            </a:pPr>
            <a:r>
              <a:rPr lang="en-US" sz="2400" dirty="0"/>
              <a:t>Parcel-to-parcel exposure (POP-UP 3a) and fuels agglomeration (POP-UP 3c) can create “</a:t>
            </a:r>
            <a:r>
              <a:rPr lang="en-US" sz="2400" u="sng" dirty="0"/>
              <a:t>fuels corridors</a:t>
            </a:r>
            <a:r>
              <a:rPr lang="en-US" sz="2400" dirty="0"/>
              <a:t>” near property lines.</a:t>
            </a:r>
          </a:p>
          <a:p>
            <a:pPr marL="0" indent="0">
              <a:lnSpc>
                <a:spcPct val="110000"/>
              </a:lnSpc>
              <a:spcBef>
                <a:spcPts val="0"/>
              </a:spcBef>
              <a:buNone/>
            </a:pPr>
            <a:endParaRPr lang="en-US" sz="2400" i="1" dirty="0"/>
          </a:p>
          <a:p>
            <a:pPr marL="0" indent="0">
              <a:lnSpc>
                <a:spcPct val="110000"/>
              </a:lnSpc>
              <a:spcBef>
                <a:spcPts val="0"/>
              </a:spcBef>
              <a:buNone/>
            </a:pPr>
            <a:r>
              <a:rPr lang="en-US" sz="2400" i="1" dirty="0"/>
              <a:t>Why it matters?</a:t>
            </a:r>
          </a:p>
          <a:p>
            <a:pPr marL="182880" indent="0">
              <a:lnSpc>
                <a:spcPct val="110000"/>
              </a:lnSpc>
              <a:spcBef>
                <a:spcPts val="0"/>
              </a:spcBef>
              <a:buNone/>
            </a:pPr>
            <a:r>
              <a:rPr lang="en-US" sz="2400" dirty="0"/>
              <a:t>“</a:t>
            </a:r>
            <a:r>
              <a:rPr lang="en-US" sz="2400" u="sng" dirty="0"/>
              <a:t>Fuels corridors</a:t>
            </a:r>
            <a:r>
              <a:rPr lang="en-US" sz="2400" dirty="0"/>
              <a:t>” can act as wicks that help spread fire between properties, increasing structure ignitions within a neighborhood or community.</a:t>
            </a:r>
          </a:p>
        </p:txBody>
      </p:sp>
      <p:pic>
        <p:nvPicPr>
          <p:cNvPr id="15" name="Picture 14">
            <a:extLst>
              <a:ext uri="{FF2B5EF4-FFF2-40B4-BE49-F238E27FC236}">
                <a16:creationId xmlns:a16="http://schemas.microsoft.com/office/drawing/2014/main" id="{436E7D61-85DB-79B8-82C9-4B76337E291F}"/>
              </a:ext>
            </a:extLst>
          </p:cNvPr>
          <p:cNvPicPr>
            <a:picLocks noChangeAspect="1"/>
          </p:cNvPicPr>
          <p:nvPr/>
        </p:nvPicPr>
        <p:blipFill>
          <a:blip r:embed="rId3"/>
          <a:stretch>
            <a:fillRect/>
          </a:stretch>
        </p:blipFill>
        <p:spPr>
          <a:xfrm>
            <a:off x="6012526" y="7547446"/>
            <a:ext cx="11546147" cy="16079977"/>
          </a:xfrm>
          <a:prstGeom prst="rect">
            <a:avLst/>
          </a:prstGeom>
          <a:ln>
            <a:noFill/>
          </a:ln>
          <a:effectLst>
            <a:outerShdw blurRad="292100" dist="139700" dir="2700000" algn="tl" rotWithShape="0">
              <a:srgbClr val="333333">
                <a:alpha val="65000"/>
              </a:srgbClr>
            </a:outerShdw>
          </a:effectLst>
        </p:spPr>
      </p:pic>
      <p:grpSp>
        <p:nvGrpSpPr>
          <p:cNvPr id="19" name="Group 18">
            <a:extLst>
              <a:ext uri="{FF2B5EF4-FFF2-40B4-BE49-F238E27FC236}">
                <a16:creationId xmlns:a16="http://schemas.microsoft.com/office/drawing/2014/main" id="{1E16C95C-8424-960B-179F-881C886E6321}"/>
              </a:ext>
            </a:extLst>
          </p:cNvPr>
          <p:cNvGrpSpPr/>
          <p:nvPr/>
        </p:nvGrpSpPr>
        <p:grpSpPr>
          <a:xfrm>
            <a:off x="12766572" y="2917467"/>
            <a:ext cx="5053018" cy="3718985"/>
            <a:chOff x="7024914" y="4601029"/>
            <a:chExt cx="5053017" cy="3718984"/>
          </a:xfrm>
        </p:grpSpPr>
        <p:sp>
          <p:nvSpPr>
            <p:cNvPr id="12" name="Rectangle 11">
              <a:extLst>
                <a:ext uri="{FF2B5EF4-FFF2-40B4-BE49-F238E27FC236}">
                  <a16:creationId xmlns:a16="http://schemas.microsoft.com/office/drawing/2014/main" id="{3E63C247-F16A-D4F0-A365-6EF400659CC7}"/>
                </a:ext>
              </a:extLst>
            </p:cNvPr>
            <p:cNvSpPr/>
            <p:nvPr/>
          </p:nvSpPr>
          <p:spPr>
            <a:xfrm>
              <a:off x="7024914" y="4601029"/>
              <a:ext cx="5053017" cy="302130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Figure from Virtual Community</a:t>
              </a:r>
            </a:p>
          </p:txBody>
        </p:sp>
        <p:sp>
          <p:nvSpPr>
            <p:cNvPr id="18" name="TextBox 17">
              <a:extLst>
                <a:ext uri="{FF2B5EF4-FFF2-40B4-BE49-F238E27FC236}">
                  <a16:creationId xmlns:a16="http://schemas.microsoft.com/office/drawing/2014/main" id="{DEE35C28-D4A7-E0D9-D665-D03BE3BCE4E4}"/>
                </a:ext>
              </a:extLst>
            </p:cNvPr>
            <p:cNvSpPr txBox="1"/>
            <p:nvPr/>
          </p:nvSpPr>
          <p:spPr>
            <a:xfrm>
              <a:off x="7024914" y="7673682"/>
              <a:ext cx="5053015" cy="646331"/>
            </a:xfrm>
            <a:prstGeom prst="rect">
              <a:avLst/>
            </a:prstGeom>
            <a:noFill/>
          </p:spPr>
          <p:txBody>
            <a:bodyPr wrap="square" rtlCol="0">
              <a:spAutoFit/>
            </a:bodyPr>
            <a:lstStyle/>
            <a:p>
              <a:r>
                <a:rPr lang="en-US" dirty="0"/>
                <a:t>Example of fuels corridor in the NIST Virtual WUI Community</a:t>
              </a:r>
            </a:p>
          </p:txBody>
        </p:sp>
      </p:grpSp>
      <p:sp>
        <p:nvSpPr>
          <p:cNvPr id="2" name="Rectangle: Rounded Corners 1">
            <a:extLst>
              <a:ext uri="{FF2B5EF4-FFF2-40B4-BE49-F238E27FC236}">
                <a16:creationId xmlns:a16="http://schemas.microsoft.com/office/drawing/2014/main" id="{2F112D32-CF99-61F7-03F2-BD9420FD2F63}"/>
              </a:ext>
            </a:extLst>
          </p:cNvPr>
          <p:cNvSpPr/>
          <p:nvPr/>
        </p:nvSpPr>
        <p:spPr>
          <a:xfrm>
            <a:off x="8331502" y="900014"/>
            <a:ext cx="2279721" cy="1190171"/>
          </a:xfrm>
          <a:prstGeom prst="roundRect">
            <a:avLst/>
          </a:prstGeom>
          <a:solidFill>
            <a:srgbClr val="FFFF00"/>
          </a:solidFill>
          <a:ln w="381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081686C4-EFF3-EDFC-A65B-5DA4B51F8B3F}"/>
              </a:ext>
            </a:extLst>
          </p:cNvPr>
          <p:cNvPicPr>
            <a:picLocks noChangeAspect="1"/>
          </p:cNvPicPr>
          <p:nvPr/>
        </p:nvPicPr>
        <p:blipFill>
          <a:blip r:embed="rId4"/>
          <a:stretch>
            <a:fillRect/>
          </a:stretch>
        </p:blipFill>
        <p:spPr>
          <a:xfrm>
            <a:off x="4305733" y="1128840"/>
            <a:ext cx="14249400" cy="790575"/>
          </a:xfrm>
          <a:prstGeom prst="rect">
            <a:avLst/>
          </a:prstGeom>
        </p:spPr>
      </p:pic>
    </p:spTree>
    <p:extLst>
      <p:ext uri="{BB962C8B-B14F-4D97-AF65-F5344CB8AC3E}">
        <p14:creationId xmlns:p14="http://schemas.microsoft.com/office/powerpoint/2010/main" val="33972550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 name="Rectangle 242">
            <a:extLst>
              <a:ext uri="{FF2B5EF4-FFF2-40B4-BE49-F238E27FC236}">
                <a16:creationId xmlns:a16="http://schemas.microsoft.com/office/drawing/2014/main" id="{8A117ED8-0FE5-D5BE-9913-67E2D3E2AD33}"/>
              </a:ext>
            </a:extLst>
          </p:cNvPr>
          <p:cNvSpPr/>
          <p:nvPr/>
        </p:nvSpPr>
        <p:spPr>
          <a:xfrm>
            <a:off x="-13106400" y="-5080000"/>
            <a:ext cx="49784000" cy="40335200"/>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 name="Rectangle: Rounded Corners 2">
            <a:hlinkClick r:id="rId2" action="ppaction://hlinksldjump"/>
            <a:extLst>
              <a:ext uri="{FF2B5EF4-FFF2-40B4-BE49-F238E27FC236}">
                <a16:creationId xmlns:a16="http://schemas.microsoft.com/office/drawing/2014/main" id="{BBA717EC-64F6-AB68-4B50-0D92A7AB6EB2}"/>
              </a:ext>
            </a:extLst>
          </p:cNvPr>
          <p:cNvSpPr/>
          <p:nvPr/>
        </p:nvSpPr>
        <p:spPr>
          <a:xfrm>
            <a:off x="4972050" y="304800"/>
            <a:ext cx="13716000" cy="316524"/>
          </a:xfrm>
          <a:prstGeom prst="roundRect">
            <a:avLst/>
          </a:prstGeom>
          <a:solidFill>
            <a:srgbClr val="FFCCFF"/>
          </a:solidFill>
          <a:ln>
            <a:solidFill>
              <a:schemeClr val="bg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02060"/>
                </a:solidFill>
              </a:rPr>
              <a:t>HMM-N </a:t>
            </a:r>
            <a:r>
              <a:rPr lang="en-US" sz="2800">
                <a:solidFill>
                  <a:srgbClr val="002060"/>
                </a:solidFill>
                <a:sym typeface="Wingdings" panose="05000000000000000000" pitchFamily="2" charset="2"/>
              </a:rPr>
              <a:t></a:t>
            </a:r>
            <a:endParaRPr lang="en-US" sz="2800" dirty="0">
              <a:solidFill>
                <a:srgbClr val="002060"/>
              </a:solidFill>
            </a:endParaRPr>
          </a:p>
        </p:txBody>
      </p:sp>
      <p:sp>
        <p:nvSpPr>
          <p:cNvPr id="7" name="Title 6">
            <a:extLst>
              <a:ext uri="{FF2B5EF4-FFF2-40B4-BE49-F238E27FC236}">
                <a16:creationId xmlns:a16="http://schemas.microsoft.com/office/drawing/2014/main" id="{181F9F74-429D-F1E3-584F-93A91417BD7A}"/>
              </a:ext>
            </a:extLst>
          </p:cNvPr>
          <p:cNvSpPr>
            <a:spLocks noGrp="1"/>
          </p:cNvSpPr>
          <p:nvPr>
            <p:ph type="title"/>
          </p:nvPr>
        </p:nvSpPr>
        <p:spPr/>
        <p:txBody>
          <a:bodyPr>
            <a:normAutofit fontScale="90000"/>
          </a:bodyPr>
          <a:lstStyle/>
          <a:p>
            <a:r>
              <a:rPr lang="en-US"/>
              <a:t>0.0 Escape</a:t>
            </a:r>
            <a:endParaRPr lang="en-US" dirty="0"/>
          </a:p>
        </p:txBody>
      </p:sp>
      <p:sp>
        <p:nvSpPr>
          <p:cNvPr id="9" name="Subtitle 2">
            <a:extLst>
              <a:ext uri="{FF2B5EF4-FFF2-40B4-BE49-F238E27FC236}">
                <a16:creationId xmlns:a16="http://schemas.microsoft.com/office/drawing/2014/main" id="{13B2F576-7155-0FE1-23FA-211700E214C9}"/>
              </a:ext>
            </a:extLst>
          </p:cNvPr>
          <p:cNvSpPr txBox="1">
            <a:spLocks/>
          </p:cNvSpPr>
          <p:nvPr/>
        </p:nvSpPr>
        <p:spPr>
          <a:xfrm>
            <a:off x="7004333" y="4718627"/>
            <a:ext cx="9368724" cy="414488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20000"/>
              </a:lnSpc>
              <a:spcBef>
                <a:spcPts val="0"/>
              </a:spcBef>
              <a:defRPr/>
            </a:pPr>
            <a:r>
              <a:rPr lang="en-US" sz="1800" b="1" u="sng" dirty="0">
                <a:solidFill>
                  <a:sysClr val="windowText" lastClr="000000"/>
                </a:solidFill>
                <a:latin typeface="Calibri" panose="020F0502020204030204" pitchFamily="34" charset="0"/>
                <a:ea typeface="Calibri" panose="020F0502020204030204" pitchFamily="34" charset="0"/>
              </a:rPr>
              <a:t>Where can WUI fires ignite?</a:t>
            </a:r>
          </a:p>
          <a:p>
            <a:pPr algn="l">
              <a:lnSpc>
                <a:spcPct val="120000"/>
              </a:lnSpc>
              <a:spcBef>
                <a:spcPts val="0"/>
              </a:spcBef>
              <a:defRPr/>
            </a:pPr>
            <a:r>
              <a:rPr lang="en-US" sz="1800" dirty="0">
                <a:solidFill>
                  <a:sysClr val="windowText" lastClr="000000"/>
                </a:solidFill>
                <a:latin typeface="Calibri" panose="020F0502020204030204" pitchFamily="34" charset="0"/>
                <a:ea typeface="Calibri" panose="020F0502020204030204" pitchFamily="34" charset="0"/>
              </a:rPr>
              <a:t>There are two scenarios that can result or involve a WUI fire:</a:t>
            </a:r>
          </a:p>
          <a:p>
            <a:pPr marL="228600" indent="-228600" algn="l">
              <a:lnSpc>
                <a:spcPct val="120000"/>
              </a:lnSpc>
              <a:spcBef>
                <a:spcPts val="0"/>
              </a:spcBef>
              <a:buFont typeface="+mj-lt"/>
              <a:buAutoNum type="arabicPeriod"/>
              <a:defRPr/>
            </a:pPr>
            <a:r>
              <a:rPr lang="en-US" sz="1800" dirty="0">
                <a:solidFill>
                  <a:sysClr val="windowText" lastClr="000000"/>
                </a:solidFill>
                <a:latin typeface="Calibri" panose="020F0502020204030204" pitchFamily="34" charset="0"/>
                <a:ea typeface="Calibri" panose="020F0502020204030204" pitchFamily="34" charset="0"/>
              </a:rPr>
              <a:t>A WUI fire can ignite inside the community and under severe conditions spread across the community and then possibly also spread beyond the community to the wildlands, or</a:t>
            </a:r>
          </a:p>
          <a:p>
            <a:pPr marL="228600" indent="-228600" algn="l">
              <a:lnSpc>
                <a:spcPct val="120000"/>
              </a:lnSpc>
              <a:spcBef>
                <a:spcPts val="0"/>
              </a:spcBef>
              <a:buFont typeface="+mj-lt"/>
              <a:buAutoNum type="arabicPeriod"/>
              <a:defRPr/>
            </a:pPr>
            <a:r>
              <a:rPr lang="en-US" sz="1800" dirty="0">
                <a:solidFill>
                  <a:sysClr val="windowText" lastClr="000000"/>
                </a:solidFill>
                <a:latin typeface="Calibri" panose="020F0502020204030204" pitchFamily="34" charset="0"/>
                <a:ea typeface="Calibri" panose="020F0502020204030204" pitchFamily="34" charset="0"/>
              </a:rPr>
              <a:t>A fire can ignite in the wildlands, then spread and impact one or more WUI communities.</a:t>
            </a:r>
          </a:p>
          <a:p>
            <a:pPr algn="l">
              <a:lnSpc>
                <a:spcPct val="120000"/>
              </a:lnSpc>
              <a:spcBef>
                <a:spcPts val="0"/>
              </a:spcBef>
              <a:defRPr/>
            </a:pPr>
            <a:endParaRPr lang="en-US" sz="1800" dirty="0">
              <a:solidFill>
                <a:sysClr val="windowText" lastClr="000000"/>
              </a:solidFill>
              <a:latin typeface="Calibri" panose="020F0502020204030204" pitchFamily="34" charset="0"/>
              <a:ea typeface="Calibri" panose="020F0502020204030204" pitchFamily="34" charset="0"/>
            </a:endParaRPr>
          </a:p>
          <a:p>
            <a:pPr algn="l">
              <a:lnSpc>
                <a:spcPct val="120000"/>
              </a:lnSpc>
              <a:spcBef>
                <a:spcPts val="0"/>
              </a:spcBef>
              <a:defRPr/>
            </a:pPr>
            <a:r>
              <a:rPr lang="en-US" sz="1800" b="1" u="sng" dirty="0">
                <a:solidFill>
                  <a:sysClr val="windowText" lastClr="000000"/>
                </a:solidFill>
                <a:latin typeface="Calibri" panose="020F0502020204030204" pitchFamily="34" charset="0"/>
                <a:ea typeface="Calibri" panose="020F0502020204030204" pitchFamily="34" charset="0"/>
              </a:rPr>
              <a:t>Why WUI event size maters?  </a:t>
            </a:r>
          </a:p>
          <a:p>
            <a:pPr algn="l">
              <a:lnSpc>
                <a:spcPct val="120000"/>
              </a:lnSpc>
              <a:spcBef>
                <a:spcPts val="0"/>
              </a:spcBef>
              <a:defRPr/>
            </a:pPr>
            <a:r>
              <a:rPr lang="en-US" sz="1800" dirty="0">
                <a:solidFill>
                  <a:sysClr val="windowText" lastClr="000000"/>
                </a:solidFill>
                <a:latin typeface="Calibri" panose="020F0502020204030204" pitchFamily="34" charset="0"/>
                <a:ea typeface="Calibri" panose="020F0502020204030204" pitchFamily="34" charset="0"/>
              </a:rPr>
              <a:t>The size of the WUI fire matters when it comes to house survivability. Because fire fighting resources are finite (there are only so many fire fighters and fire engines available), even moderate WUI fires can cause fire fighting resources to become insufficient (or “exhaust FF resources, resulting in…”) to protect every structure that is threatened, resulting in a large number of destroyed structures ranging from 100s to over 10,000 in a single disaster.</a:t>
            </a:r>
          </a:p>
        </p:txBody>
      </p:sp>
      <p:sp>
        <p:nvSpPr>
          <p:cNvPr id="258" name="Rectangle: Rounded Corners 257">
            <a:hlinkClick r:id="" action="ppaction://hlinkshowjump?jump=nextslide"/>
            <a:extLst>
              <a:ext uri="{FF2B5EF4-FFF2-40B4-BE49-F238E27FC236}">
                <a16:creationId xmlns:a16="http://schemas.microsoft.com/office/drawing/2014/main" id="{814D4510-18C1-76F8-B66A-8F443558A13B}"/>
              </a:ext>
            </a:extLst>
          </p:cNvPr>
          <p:cNvSpPr/>
          <p:nvPr/>
        </p:nvSpPr>
        <p:spPr>
          <a:xfrm>
            <a:off x="17595850" y="621324"/>
            <a:ext cx="1092200" cy="316524"/>
          </a:xfrm>
          <a:prstGeom prst="roundRect">
            <a:avLst/>
          </a:prstGeom>
          <a:solidFill>
            <a:schemeClr val="accent1">
              <a:lumMod val="75000"/>
            </a:schemeClr>
          </a:solidFill>
          <a:ln>
            <a:solidFill>
              <a:schemeClr val="bg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a:t>next &gt;</a:t>
            </a:r>
            <a:endParaRPr lang="en-US" sz="2000" dirty="0"/>
          </a:p>
        </p:txBody>
      </p:sp>
      <p:sp>
        <p:nvSpPr>
          <p:cNvPr id="259" name="Rectangle: Rounded Corners 258">
            <a:hlinkClick r:id="" action="ppaction://hlinkshowjump?jump=previousslide"/>
            <a:extLst>
              <a:ext uri="{FF2B5EF4-FFF2-40B4-BE49-F238E27FC236}">
                <a16:creationId xmlns:a16="http://schemas.microsoft.com/office/drawing/2014/main" id="{A2062EFB-7695-F7F5-CCF4-CD38CF53C5AA}"/>
              </a:ext>
            </a:extLst>
          </p:cNvPr>
          <p:cNvSpPr/>
          <p:nvPr/>
        </p:nvSpPr>
        <p:spPr>
          <a:xfrm>
            <a:off x="4991100" y="621324"/>
            <a:ext cx="1092200" cy="316524"/>
          </a:xfrm>
          <a:prstGeom prst="roundRect">
            <a:avLst/>
          </a:prstGeom>
          <a:solidFill>
            <a:schemeClr val="accent1">
              <a:lumMod val="75000"/>
            </a:schemeClr>
          </a:solidFill>
          <a:ln>
            <a:solidFill>
              <a:schemeClr val="bg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a:t>&lt; prev</a:t>
            </a:r>
            <a:endParaRPr lang="en-US" sz="2000" dirty="0"/>
          </a:p>
        </p:txBody>
      </p:sp>
      <p:grpSp>
        <p:nvGrpSpPr>
          <p:cNvPr id="15" name="Group 14">
            <a:extLst>
              <a:ext uri="{FF2B5EF4-FFF2-40B4-BE49-F238E27FC236}">
                <a16:creationId xmlns:a16="http://schemas.microsoft.com/office/drawing/2014/main" id="{830F2CA5-FD66-1B06-D028-45746677212D}"/>
              </a:ext>
            </a:extLst>
          </p:cNvPr>
          <p:cNvGrpSpPr/>
          <p:nvPr/>
        </p:nvGrpSpPr>
        <p:grpSpPr>
          <a:xfrm>
            <a:off x="7889577" y="9044607"/>
            <a:ext cx="6671942" cy="1200329"/>
            <a:chOff x="8328331" y="5303110"/>
            <a:chExt cx="6671941" cy="1200329"/>
          </a:xfrm>
        </p:grpSpPr>
        <p:sp>
          <p:nvSpPr>
            <p:cNvPr id="10" name="TextBox 9">
              <a:extLst>
                <a:ext uri="{FF2B5EF4-FFF2-40B4-BE49-F238E27FC236}">
                  <a16:creationId xmlns:a16="http://schemas.microsoft.com/office/drawing/2014/main" id="{625CDECE-4243-5B5A-7514-6E6772F55DDE}"/>
                </a:ext>
              </a:extLst>
            </p:cNvPr>
            <p:cNvSpPr txBox="1"/>
            <p:nvPr/>
          </p:nvSpPr>
          <p:spPr>
            <a:xfrm>
              <a:off x="8904273" y="5303110"/>
              <a:ext cx="6095999" cy="1200329"/>
            </a:xfrm>
            <a:prstGeom prst="rect">
              <a:avLst/>
            </a:prstGeom>
            <a:solidFill>
              <a:srgbClr val="92D050"/>
            </a:solidFill>
            <a:ln w="28575">
              <a:solidFill>
                <a:schemeClr val="tx1"/>
              </a:solidFill>
            </a:ln>
          </p:spPr>
          <p:txBody>
            <a:bodyPr wrap="square">
              <a:spAutoFit/>
            </a:bodyPr>
            <a:lstStyle/>
            <a:p>
              <a:r>
                <a:rPr lang="en-US" b="1" i="1" dirty="0"/>
                <a:t>Actions with positive outcomes</a:t>
              </a:r>
            </a:p>
            <a:p>
              <a:r>
                <a:rPr lang="en-US" dirty="0"/>
                <a:t>For structures to survive large WUI fires, they must be able to withstand the event without any additional protection from fire fighters.  Structures must be able to “</a:t>
              </a:r>
              <a:r>
                <a:rPr lang="en-US" u="sng" dirty="0"/>
                <a:t>stand alone</a:t>
              </a:r>
              <a:r>
                <a:rPr lang="en-US" dirty="0"/>
                <a:t>.”</a:t>
              </a:r>
              <a:endParaRPr lang="en-US" dirty="0">
                <a:solidFill>
                  <a:srgbClr val="FF0000"/>
                </a:solidFill>
              </a:endParaRPr>
            </a:p>
          </p:txBody>
        </p:sp>
        <p:sp>
          <p:nvSpPr>
            <p:cNvPr id="12" name="Isosceles Triangle 11">
              <a:extLst>
                <a:ext uri="{FF2B5EF4-FFF2-40B4-BE49-F238E27FC236}">
                  <a16:creationId xmlns:a16="http://schemas.microsoft.com/office/drawing/2014/main" id="{CFACA8BD-155F-4C47-08F0-50BAE112B905}"/>
                </a:ext>
              </a:extLst>
            </p:cNvPr>
            <p:cNvSpPr/>
            <p:nvPr/>
          </p:nvSpPr>
          <p:spPr>
            <a:xfrm>
              <a:off x="8328331" y="5622999"/>
              <a:ext cx="460879" cy="397935"/>
            </a:xfrm>
            <a:prstGeom prst="triangle">
              <a:avLst/>
            </a:prstGeom>
            <a:solidFill>
              <a:srgbClr val="92D050"/>
            </a:solidFill>
            <a:ln w="3810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r>
                <a:rPr lang="en-US" b="1" dirty="0">
                  <a:solidFill>
                    <a:schemeClr val="tx1"/>
                  </a:solidFill>
                </a:rPr>
                <a:t>!</a:t>
              </a:r>
            </a:p>
          </p:txBody>
        </p:sp>
      </p:grpSp>
      <p:grpSp>
        <p:nvGrpSpPr>
          <p:cNvPr id="17" name="Group 16">
            <a:extLst>
              <a:ext uri="{FF2B5EF4-FFF2-40B4-BE49-F238E27FC236}">
                <a16:creationId xmlns:a16="http://schemas.microsoft.com/office/drawing/2014/main" id="{0F25A6E1-2880-5706-D498-02FE3ECFC2EA}"/>
              </a:ext>
            </a:extLst>
          </p:cNvPr>
          <p:cNvGrpSpPr/>
          <p:nvPr/>
        </p:nvGrpSpPr>
        <p:grpSpPr>
          <a:xfrm>
            <a:off x="7889577" y="10606455"/>
            <a:ext cx="6671942" cy="923330"/>
            <a:chOff x="8328331" y="6641091"/>
            <a:chExt cx="6671941" cy="923328"/>
          </a:xfrm>
        </p:grpSpPr>
        <p:sp>
          <p:nvSpPr>
            <p:cNvPr id="13" name="TextBox 12">
              <a:extLst>
                <a:ext uri="{FF2B5EF4-FFF2-40B4-BE49-F238E27FC236}">
                  <a16:creationId xmlns:a16="http://schemas.microsoft.com/office/drawing/2014/main" id="{7DA6B438-9004-488B-5E40-0DA28D0B43D0}"/>
                </a:ext>
              </a:extLst>
            </p:cNvPr>
            <p:cNvSpPr txBox="1"/>
            <p:nvPr/>
          </p:nvSpPr>
          <p:spPr>
            <a:xfrm>
              <a:off x="8904273" y="6641091"/>
              <a:ext cx="6095999" cy="923328"/>
            </a:xfrm>
            <a:prstGeom prst="rect">
              <a:avLst/>
            </a:prstGeom>
            <a:solidFill>
              <a:srgbClr val="FFC000"/>
            </a:solidFill>
            <a:ln w="28575">
              <a:solidFill>
                <a:schemeClr val="tx1"/>
              </a:solidFill>
            </a:ln>
          </p:spPr>
          <p:txBody>
            <a:bodyPr wrap="square">
              <a:spAutoFit/>
            </a:bodyPr>
            <a:lstStyle/>
            <a:p>
              <a:r>
                <a:rPr lang="en-US" b="1" i="1" dirty="0"/>
                <a:t>CAUTION!</a:t>
              </a:r>
            </a:p>
            <a:p>
              <a:r>
                <a:rPr lang="en-US" dirty="0"/>
                <a:t>Structures must be able to “</a:t>
              </a:r>
              <a:r>
                <a:rPr lang="en-US" u="sng" dirty="0"/>
                <a:t>stand alone</a:t>
              </a:r>
              <a:r>
                <a:rPr lang="en-US" dirty="0"/>
                <a:t>.” Not evacuating and staying to defend your home can be extremely dangerous. </a:t>
              </a:r>
            </a:p>
          </p:txBody>
        </p:sp>
        <p:sp>
          <p:nvSpPr>
            <p:cNvPr id="14" name="Isosceles Triangle 13">
              <a:extLst>
                <a:ext uri="{FF2B5EF4-FFF2-40B4-BE49-F238E27FC236}">
                  <a16:creationId xmlns:a16="http://schemas.microsoft.com/office/drawing/2014/main" id="{C4CA696A-81CE-6571-4413-DF076B7EFEE0}"/>
                </a:ext>
              </a:extLst>
            </p:cNvPr>
            <p:cNvSpPr/>
            <p:nvPr/>
          </p:nvSpPr>
          <p:spPr>
            <a:xfrm>
              <a:off x="8328331" y="6760913"/>
              <a:ext cx="460879" cy="397935"/>
            </a:xfrm>
            <a:prstGeom prst="triangle">
              <a:avLst/>
            </a:prstGeom>
            <a:solidFill>
              <a:srgbClr val="FFC000"/>
            </a:solidFill>
            <a:ln w="3810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r>
                <a:rPr lang="en-US" b="1" dirty="0">
                  <a:solidFill>
                    <a:schemeClr val="tx1"/>
                  </a:solidFill>
                </a:rPr>
                <a:t>!</a:t>
              </a:r>
            </a:p>
          </p:txBody>
        </p:sp>
      </p:grpSp>
      <p:sp>
        <p:nvSpPr>
          <p:cNvPr id="16" name="TextBox 15">
            <a:extLst>
              <a:ext uri="{FF2B5EF4-FFF2-40B4-BE49-F238E27FC236}">
                <a16:creationId xmlns:a16="http://schemas.microsoft.com/office/drawing/2014/main" id="{3EF24794-087B-2087-5511-31E77674ACA2}"/>
              </a:ext>
            </a:extLst>
          </p:cNvPr>
          <p:cNvSpPr txBox="1"/>
          <p:nvPr/>
        </p:nvSpPr>
        <p:spPr>
          <a:xfrm>
            <a:off x="7889577" y="4030736"/>
            <a:ext cx="6553336" cy="584775"/>
          </a:xfrm>
          <a:prstGeom prst="rect">
            <a:avLst/>
          </a:prstGeom>
          <a:solidFill>
            <a:schemeClr val="bg1">
              <a:lumMod val="85000"/>
            </a:schemeClr>
          </a:solidFill>
          <a:ln>
            <a:solidFill>
              <a:schemeClr val="tx1"/>
            </a:solidFill>
          </a:ln>
        </p:spPr>
        <p:txBody>
          <a:bodyPr wrap="square" rtlCol="0">
            <a:spAutoFit/>
          </a:bodyPr>
          <a:lstStyle/>
          <a:p>
            <a:r>
              <a:rPr lang="en-US" sz="1600" b="1" i="1" dirty="0"/>
              <a:t>DEFINITION</a:t>
            </a:r>
            <a:br>
              <a:rPr lang="en-US" sz="1600" b="1" i="1" dirty="0"/>
            </a:br>
            <a:r>
              <a:rPr lang="en-US" sz="1600" i="1" dirty="0"/>
              <a:t>A Wildland Urban Interface (WUI) fire is a fire that burns in a WUI community</a:t>
            </a:r>
          </a:p>
        </p:txBody>
      </p:sp>
      <p:sp>
        <p:nvSpPr>
          <p:cNvPr id="254" name="TextBox 253">
            <a:extLst>
              <a:ext uri="{FF2B5EF4-FFF2-40B4-BE49-F238E27FC236}">
                <a16:creationId xmlns:a16="http://schemas.microsoft.com/office/drawing/2014/main" id="{710F19B0-4F87-C3E2-512A-F330BBAAC4CF}"/>
              </a:ext>
            </a:extLst>
          </p:cNvPr>
          <p:cNvSpPr txBox="1"/>
          <p:nvPr/>
        </p:nvSpPr>
        <p:spPr>
          <a:xfrm>
            <a:off x="7889577" y="12049817"/>
            <a:ext cx="8607494" cy="584775"/>
          </a:xfrm>
          <a:prstGeom prst="rect">
            <a:avLst/>
          </a:prstGeom>
          <a:solidFill>
            <a:schemeClr val="bg1">
              <a:lumMod val="85000"/>
            </a:schemeClr>
          </a:solidFill>
          <a:ln>
            <a:solidFill>
              <a:schemeClr val="tx1"/>
            </a:solidFill>
          </a:ln>
        </p:spPr>
        <p:txBody>
          <a:bodyPr wrap="square" rtlCol="0">
            <a:spAutoFit/>
          </a:bodyPr>
          <a:lstStyle/>
          <a:p>
            <a:r>
              <a:rPr lang="en-US" sz="1600" b="1" i="1" dirty="0"/>
              <a:t>HOW DO WUI FIRES SPREAD?</a:t>
            </a:r>
            <a:br>
              <a:rPr lang="en-US" sz="1600" b="1" i="1" dirty="0"/>
            </a:br>
            <a:r>
              <a:rPr lang="en-US" sz="1600" i="1" dirty="0"/>
              <a:t>WUI fires spread by embers (airborne bits of burning fuel) and flames (radiation and convection).</a:t>
            </a:r>
          </a:p>
        </p:txBody>
      </p:sp>
      <p:sp>
        <p:nvSpPr>
          <p:cNvPr id="225" name="Rectangle: Rounded Corners 224">
            <a:extLst>
              <a:ext uri="{FF2B5EF4-FFF2-40B4-BE49-F238E27FC236}">
                <a16:creationId xmlns:a16="http://schemas.microsoft.com/office/drawing/2014/main" id="{471A5068-DF72-A296-79D5-F509BBA83466}"/>
              </a:ext>
            </a:extLst>
          </p:cNvPr>
          <p:cNvSpPr/>
          <p:nvPr/>
        </p:nvSpPr>
        <p:spPr>
          <a:xfrm>
            <a:off x="0" y="4023360"/>
            <a:ext cx="5128768" cy="1301632"/>
          </a:xfrm>
          <a:prstGeom prst="roundRect">
            <a:avLst/>
          </a:prstGeom>
          <a:solidFill>
            <a:srgbClr val="FFFF00"/>
          </a:solidFill>
          <a:ln>
            <a:solidFill>
              <a:schemeClr val="bg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b="1">
                <a:solidFill>
                  <a:schemeClr val="tx1"/>
                </a:solidFill>
              </a:rPr>
              <a:t>WEBPAGE 2ofX</a:t>
            </a:r>
            <a:endParaRPr lang="en-US" sz="4000" b="1" dirty="0">
              <a:solidFill>
                <a:schemeClr val="tx1"/>
              </a:solidFill>
            </a:endParaRPr>
          </a:p>
          <a:p>
            <a:pPr algn="ctr"/>
            <a:r>
              <a:rPr lang="en-US" sz="2000" b="1">
                <a:solidFill>
                  <a:schemeClr val="bg1"/>
                </a:solidFill>
                <a:highlight>
                  <a:srgbClr val="FF0000"/>
                </a:highlight>
                <a:latin typeface="UICTFontTextStyleBody"/>
                <a:ea typeface="Calibri" panose="020F0502020204030204" pitchFamily="34" charset="0"/>
              </a:rPr>
              <a:t>1.1 What is a WUI Fire</a:t>
            </a:r>
            <a:r>
              <a:rPr lang="en-US" sz="2000" b="1" dirty="0">
                <a:solidFill>
                  <a:schemeClr val="bg1"/>
                </a:solidFill>
                <a:highlight>
                  <a:srgbClr val="FF0000"/>
                </a:highlight>
                <a:latin typeface="UICTFontTextStyleBody"/>
                <a:ea typeface="Calibri" panose="020F0502020204030204" pitchFamily="34" charset="0"/>
              </a:rPr>
              <a:t>?</a:t>
            </a:r>
            <a:endParaRPr lang="en-US" sz="4000" b="1" dirty="0">
              <a:solidFill>
                <a:schemeClr val="tx1"/>
              </a:solidFill>
            </a:endParaRPr>
          </a:p>
        </p:txBody>
      </p:sp>
      <p:sp>
        <p:nvSpPr>
          <p:cNvPr id="231" name="Callout: Line 230">
            <a:extLst>
              <a:ext uri="{FF2B5EF4-FFF2-40B4-BE49-F238E27FC236}">
                <a16:creationId xmlns:a16="http://schemas.microsoft.com/office/drawing/2014/main" id="{6DB066EF-F3CB-340F-1E3B-DBB617A51530}"/>
              </a:ext>
            </a:extLst>
          </p:cNvPr>
          <p:cNvSpPr/>
          <p:nvPr/>
        </p:nvSpPr>
        <p:spPr>
          <a:xfrm>
            <a:off x="16834834" y="9049549"/>
            <a:ext cx="4893052" cy="1195387"/>
          </a:xfrm>
          <a:prstGeom prst="borderCallout1">
            <a:avLst>
              <a:gd name="adj1" fmla="val 52228"/>
              <a:gd name="adj2" fmla="val -865"/>
              <a:gd name="adj3" fmla="val 64191"/>
              <a:gd name="adj4" fmla="val -65778"/>
            </a:avLst>
          </a:prstGeom>
          <a:solidFill>
            <a:srgbClr val="99FF99"/>
          </a:solidFill>
          <a:ln>
            <a:solidFill>
              <a:schemeClr val="bg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r>
              <a:rPr lang="en-US" sz="1600" b="1" dirty="0">
                <a:solidFill>
                  <a:schemeClr val="tx1"/>
                </a:solidFill>
              </a:rPr>
              <a:t>"Stand Alone":  A WUI fire can burn down a thousand homes where there are not a thousand fire engines to save them.  Therefore, a structure needs to “stand alone” to survive without first-responder interventions.</a:t>
            </a:r>
            <a:endParaRPr lang="en-US" sz="1600" b="1" dirty="0">
              <a:solidFill>
                <a:schemeClr val="tx1"/>
              </a:solidFill>
              <a:highlight>
                <a:srgbClr val="FFFF00"/>
              </a:highlight>
            </a:endParaRPr>
          </a:p>
        </p:txBody>
      </p:sp>
      <p:grpSp>
        <p:nvGrpSpPr>
          <p:cNvPr id="241" name="Group 240">
            <a:extLst>
              <a:ext uri="{FF2B5EF4-FFF2-40B4-BE49-F238E27FC236}">
                <a16:creationId xmlns:a16="http://schemas.microsoft.com/office/drawing/2014/main" id="{5932F9B2-1F08-485B-2A20-C49B9626FA26}"/>
              </a:ext>
            </a:extLst>
          </p:cNvPr>
          <p:cNvGrpSpPr/>
          <p:nvPr/>
        </p:nvGrpSpPr>
        <p:grpSpPr>
          <a:xfrm>
            <a:off x="430044" y="6989168"/>
            <a:ext cx="5718244" cy="3867706"/>
            <a:chOff x="4649474" y="2585330"/>
            <a:chExt cx="4990332" cy="3582086"/>
          </a:xfrm>
        </p:grpSpPr>
        <p:pic>
          <p:nvPicPr>
            <p:cNvPr id="242" name="Picture 241">
              <a:extLst>
                <a:ext uri="{FF2B5EF4-FFF2-40B4-BE49-F238E27FC236}">
                  <a16:creationId xmlns:a16="http://schemas.microsoft.com/office/drawing/2014/main" id="{C9030D49-8E02-4E96-0868-D22643C9B510}"/>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11200"/>
                      </a14:imgEffect>
                    </a14:imgLayer>
                  </a14:imgProps>
                </a:ext>
              </a:extLst>
            </a:blip>
            <a:stretch>
              <a:fillRect/>
            </a:stretch>
          </p:blipFill>
          <p:spPr>
            <a:xfrm>
              <a:off x="4649474" y="2585330"/>
              <a:ext cx="4990332" cy="3582086"/>
            </a:xfrm>
            <a:prstGeom prst="rect">
              <a:avLst/>
            </a:prstGeom>
            <a:ln>
              <a:solidFill>
                <a:schemeClr val="accent2">
                  <a:lumMod val="75000"/>
                </a:schemeClr>
              </a:solidFill>
            </a:ln>
          </p:spPr>
        </p:pic>
        <p:sp>
          <p:nvSpPr>
            <p:cNvPr id="244" name="Rectangle: Rounded Corners 243">
              <a:extLst>
                <a:ext uri="{FF2B5EF4-FFF2-40B4-BE49-F238E27FC236}">
                  <a16:creationId xmlns:a16="http://schemas.microsoft.com/office/drawing/2014/main" id="{8B17F15F-FB1D-DCA3-8FD9-F60FD71C9899}"/>
                </a:ext>
              </a:extLst>
            </p:cNvPr>
            <p:cNvSpPr/>
            <p:nvPr/>
          </p:nvSpPr>
          <p:spPr>
            <a:xfrm>
              <a:off x="4763589" y="3283131"/>
              <a:ext cx="1593668" cy="2884285"/>
            </a:xfrm>
            <a:prstGeom prst="roundRect">
              <a:avLst/>
            </a:prstGeom>
            <a:noFill/>
            <a:ln w="76200">
              <a:solidFill>
                <a:srgbClr val="00FF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7" name="Rectangle: Rounded Corners 226">
            <a:extLst>
              <a:ext uri="{FF2B5EF4-FFF2-40B4-BE49-F238E27FC236}">
                <a16:creationId xmlns:a16="http://schemas.microsoft.com/office/drawing/2014/main" id="{8A1335DA-6D6E-03FC-433C-9183478A32D0}"/>
              </a:ext>
            </a:extLst>
          </p:cNvPr>
          <p:cNvSpPr/>
          <p:nvPr/>
        </p:nvSpPr>
        <p:spPr>
          <a:xfrm>
            <a:off x="4244883" y="900014"/>
            <a:ext cx="2279721" cy="1190171"/>
          </a:xfrm>
          <a:prstGeom prst="roundRect">
            <a:avLst/>
          </a:prstGeom>
          <a:solidFill>
            <a:srgbClr val="FFFF00"/>
          </a:solidFill>
          <a:ln w="381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8" name="Picture 227">
            <a:extLst>
              <a:ext uri="{FF2B5EF4-FFF2-40B4-BE49-F238E27FC236}">
                <a16:creationId xmlns:a16="http://schemas.microsoft.com/office/drawing/2014/main" id="{8FA008C5-D442-7A33-4E2C-902E81CE003E}"/>
              </a:ext>
            </a:extLst>
          </p:cNvPr>
          <p:cNvPicPr>
            <a:picLocks noChangeAspect="1"/>
          </p:cNvPicPr>
          <p:nvPr/>
        </p:nvPicPr>
        <p:blipFill>
          <a:blip r:embed="rId5"/>
          <a:stretch>
            <a:fillRect/>
          </a:stretch>
        </p:blipFill>
        <p:spPr>
          <a:xfrm>
            <a:off x="4305733" y="1128840"/>
            <a:ext cx="14249400" cy="790575"/>
          </a:xfrm>
          <a:prstGeom prst="rect">
            <a:avLst/>
          </a:prstGeom>
        </p:spPr>
      </p:pic>
      <p:sp>
        <p:nvSpPr>
          <p:cNvPr id="234" name="Rectangle: Rounded Corners 233">
            <a:extLst>
              <a:ext uri="{FF2B5EF4-FFF2-40B4-BE49-F238E27FC236}">
                <a16:creationId xmlns:a16="http://schemas.microsoft.com/office/drawing/2014/main" id="{05DD19C1-0088-FB41-8856-310593A20E93}"/>
              </a:ext>
            </a:extLst>
          </p:cNvPr>
          <p:cNvSpPr/>
          <p:nvPr/>
        </p:nvSpPr>
        <p:spPr>
          <a:xfrm>
            <a:off x="7004333" y="3105132"/>
            <a:ext cx="3768444" cy="548707"/>
          </a:xfrm>
          <a:prstGeom prst="roundRect">
            <a:avLst/>
          </a:prstGeom>
          <a:solidFill>
            <a:srgbClr val="FF0000"/>
          </a:solidFill>
          <a:ln w="57150"/>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800" b="1" dirty="0">
                <a:solidFill>
                  <a:schemeClr val="bg1"/>
                </a:solidFill>
              </a:rPr>
              <a:t>1.0	WUI FIRES  101</a:t>
            </a:r>
          </a:p>
        </p:txBody>
      </p:sp>
    </p:spTree>
    <p:extLst>
      <p:ext uri="{BB962C8B-B14F-4D97-AF65-F5344CB8AC3E}">
        <p14:creationId xmlns:p14="http://schemas.microsoft.com/office/powerpoint/2010/main" val="30227786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 name="Rectangle 242">
            <a:extLst>
              <a:ext uri="{FF2B5EF4-FFF2-40B4-BE49-F238E27FC236}">
                <a16:creationId xmlns:a16="http://schemas.microsoft.com/office/drawing/2014/main" id="{8A117ED8-0FE5-D5BE-9913-67E2D3E2AD33}"/>
              </a:ext>
            </a:extLst>
          </p:cNvPr>
          <p:cNvSpPr/>
          <p:nvPr/>
        </p:nvSpPr>
        <p:spPr>
          <a:xfrm>
            <a:off x="-13106400" y="-5080000"/>
            <a:ext cx="49784000" cy="40335200"/>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 name="Rectangle: Rounded Corners 2">
            <a:hlinkClick r:id="rId2" action="ppaction://hlinksldjump"/>
            <a:extLst>
              <a:ext uri="{FF2B5EF4-FFF2-40B4-BE49-F238E27FC236}">
                <a16:creationId xmlns:a16="http://schemas.microsoft.com/office/drawing/2014/main" id="{BBA717EC-64F6-AB68-4B50-0D92A7AB6EB2}"/>
              </a:ext>
            </a:extLst>
          </p:cNvPr>
          <p:cNvSpPr/>
          <p:nvPr/>
        </p:nvSpPr>
        <p:spPr>
          <a:xfrm>
            <a:off x="4972050" y="304800"/>
            <a:ext cx="13716000" cy="316524"/>
          </a:xfrm>
          <a:prstGeom prst="roundRect">
            <a:avLst/>
          </a:prstGeom>
          <a:solidFill>
            <a:srgbClr val="FFCCFF"/>
          </a:solidFill>
          <a:ln>
            <a:solidFill>
              <a:schemeClr val="bg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02060"/>
                </a:solidFill>
              </a:rPr>
              <a:t>HMM-N </a:t>
            </a:r>
            <a:r>
              <a:rPr lang="en-US" sz="2800">
                <a:solidFill>
                  <a:srgbClr val="002060"/>
                </a:solidFill>
                <a:sym typeface="Wingdings" panose="05000000000000000000" pitchFamily="2" charset="2"/>
              </a:rPr>
              <a:t></a:t>
            </a:r>
            <a:endParaRPr lang="en-US" sz="2800" dirty="0">
              <a:solidFill>
                <a:srgbClr val="002060"/>
              </a:solidFill>
            </a:endParaRPr>
          </a:p>
        </p:txBody>
      </p:sp>
      <p:sp>
        <p:nvSpPr>
          <p:cNvPr id="7" name="Title 6">
            <a:extLst>
              <a:ext uri="{FF2B5EF4-FFF2-40B4-BE49-F238E27FC236}">
                <a16:creationId xmlns:a16="http://schemas.microsoft.com/office/drawing/2014/main" id="{181F9F74-429D-F1E3-584F-93A91417BD7A}"/>
              </a:ext>
            </a:extLst>
          </p:cNvPr>
          <p:cNvSpPr>
            <a:spLocks noGrp="1"/>
          </p:cNvSpPr>
          <p:nvPr>
            <p:ph type="title"/>
          </p:nvPr>
        </p:nvSpPr>
        <p:spPr/>
        <p:txBody>
          <a:bodyPr>
            <a:normAutofit fontScale="90000"/>
          </a:bodyPr>
          <a:lstStyle/>
          <a:p>
            <a:r>
              <a:rPr lang="en-US"/>
              <a:t>0.0 Escape</a:t>
            </a:r>
            <a:endParaRPr lang="en-US" dirty="0"/>
          </a:p>
        </p:txBody>
      </p:sp>
      <p:sp>
        <p:nvSpPr>
          <p:cNvPr id="258" name="Rectangle: Rounded Corners 257">
            <a:hlinkClick r:id="" action="ppaction://hlinkshowjump?jump=nextslide"/>
            <a:extLst>
              <a:ext uri="{FF2B5EF4-FFF2-40B4-BE49-F238E27FC236}">
                <a16:creationId xmlns:a16="http://schemas.microsoft.com/office/drawing/2014/main" id="{814D4510-18C1-76F8-B66A-8F443558A13B}"/>
              </a:ext>
            </a:extLst>
          </p:cNvPr>
          <p:cNvSpPr/>
          <p:nvPr/>
        </p:nvSpPr>
        <p:spPr>
          <a:xfrm>
            <a:off x="17595850" y="621324"/>
            <a:ext cx="1092200" cy="316524"/>
          </a:xfrm>
          <a:prstGeom prst="roundRect">
            <a:avLst/>
          </a:prstGeom>
          <a:solidFill>
            <a:schemeClr val="accent1">
              <a:lumMod val="75000"/>
            </a:schemeClr>
          </a:solidFill>
          <a:ln>
            <a:solidFill>
              <a:schemeClr val="bg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a:t>next &gt;</a:t>
            </a:r>
            <a:endParaRPr lang="en-US" sz="2000" dirty="0"/>
          </a:p>
        </p:txBody>
      </p:sp>
      <p:sp>
        <p:nvSpPr>
          <p:cNvPr id="259" name="Rectangle: Rounded Corners 258">
            <a:hlinkClick r:id="" action="ppaction://hlinkshowjump?jump=previousslide"/>
            <a:extLst>
              <a:ext uri="{FF2B5EF4-FFF2-40B4-BE49-F238E27FC236}">
                <a16:creationId xmlns:a16="http://schemas.microsoft.com/office/drawing/2014/main" id="{A2062EFB-7695-F7F5-CCF4-CD38CF53C5AA}"/>
              </a:ext>
            </a:extLst>
          </p:cNvPr>
          <p:cNvSpPr/>
          <p:nvPr/>
        </p:nvSpPr>
        <p:spPr>
          <a:xfrm>
            <a:off x="4991100" y="621324"/>
            <a:ext cx="1092200" cy="316524"/>
          </a:xfrm>
          <a:prstGeom prst="roundRect">
            <a:avLst/>
          </a:prstGeom>
          <a:solidFill>
            <a:schemeClr val="accent1">
              <a:lumMod val="75000"/>
            </a:schemeClr>
          </a:solidFill>
          <a:ln>
            <a:solidFill>
              <a:schemeClr val="bg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a:t>&lt; prev</a:t>
            </a:r>
            <a:endParaRPr lang="en-US" sz="2000" dirty="0"/>
          </a:p>
        </p:txBody>
      </p:sp>
      <p:sp>
        <p:nvSpPr>
          <p:cNvPr id="10" name="Rectangle: Rounded Corners 9">
            <a:extLst>
              <a:ext uri="{FF2B5EF4-FFF2-40B4-BE49-F238E27FC236}">
                <a16:creationId xmlns:a16="http://schemas.microsoft.com/office/drawing/2014/main" id="{0A14A8BC-3DCD-F917-DCAD-98921778DB2A}"/>
              </a:ext>
            </a:extLst>
          </p:cNvPr>
          <p:cNvSpPr/>
          <p:nvPr/>
        </p:nvSpPr>
        <p:spPr>
          <a:xfrm>
            <a:off x="446718" y="2985879"/>
            <a:ext cx="4220532" cy="1319422"/>
          </a:xfrm>
          <a:prstGeom prst="roundRect">
            <a:avLst/>
          </a:prstGeom>
          <a:solidFill>
            <a:srgbClr val="FFFF00"/>
          </a:solidFill>
          <a:ln>
            <a:solidFill>
              <a:schemeClr val="bg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b="1" dirty="0">
                <a:solidFill>
                  <a:schemeClr val="tx1"/>
                </a:solidFill>
              </a:rPr>
              <a:t>WEBPAGE 18ofX</a:t>
            </a:r>
          </a:p>
        </p:txBody>
      </p:sp>
      <p:sp>
        <p:nvSpPr>
          <p:cNvPr id="224" name="Rectangle: Rounded Corners 223">
            <a:extLst>
              <a:ext uri="{FF2B5EF4-FFF2-40B4-BE49-F238E27FC236}">
                <a16:creationId xmlns:a16="http://schemas.microsoft.com/office/drawing/2014/main" id="{D728444A-4841-7840-6693-0C35B454E399}"/>
              </a:ext>
            </a:extLst>
          </p:cNvPr>
          <p:cNvSpPr/>
          <p:nvPr/>
        </p:nvSpPr>
        <p:spPr>
          <a:xfrm>
            <a:off x="1818245" y="5004520"/>
            <a:ext cx="2196354" cy="1067164"/>
          </a:xfrm>
          <a:prstGeom prst="roundRect">
            <a:avLst/>
          </a:prstGeom>
          <a:solidFill>
            <a:srgbClr val="66FF33"/>
          </a:solidFill>
          <a:ln w="57150"/>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POP-UP 3e</a:t>
            </a:r>
            <a:br>
              <a:rPr lang="en-US" b="1" dirty="0">
                <a:solidFill>
                  <a:schemeClr val="tx1"/>
                </a:solidFill>
              </a:rPr>
            </a:br>
            <a:r>
              <a:rPr lang="en-US" b="1" dirty="0">
                <a:solidFill>
                  <a:schemeClr val="tx1"/>
                </a:solidFill>
              </a:rPr>
              <a:t>NEW WINDOW</a:t>
            </a:r>
          </a:p>
        </p:txBody>
      </p:sp>
      <p:sp>
        <p:nvSpPr>
          <p:cNvPr id="2" name="TextBox 1">
            <a:extLst>
              <a:ext uri="{FF2B5EF4-FFF2-40B4-BE49-F238E27FC236}">
                <a16:creationId xmlns:a16="http://schemas.microsoft.com/office/drawing/2014/main" id="{CEA9E1D8-1E81-5CEE-BAAB-04D516225BBA}"/>
              </a:ext>
            </a:extLst>
          </p:cNvPr>
          <p:cNvSpPr txBox="1"/>
          <p:nvPr/>
        </p:nvSpPr>
        <p:spPr>
          <a:xfrm>
            <a:off x="5537200" y="2597701"/>
            <a:ext cx="11621288" cy="6463308"/>
          </a:xfrm>
          <a:prstGeom prst="rect">
            <a:avLst/>
          </a:prstGeom>
          <a:solidFill>
            <a:schemeClr val="bg2"/>
          </a:solidFill>
          <a:ln>
            <a:solidFill>
              <a:schemeClr val="tx1"/>
            </a:solidFill>
          </a:ln>
        </p:spPr>
        <p:txBody>
          <a:bodyPr wrap="square">
            <a:spAutoFit/>
          </a:bodyPr>
          <a:lstStyle>
            <a:defPPr>
              <a:defRPr lang="en-US"/>
            </a:defPPr>
            <a:lvl1pPr>
              <a:defRPr>
                <a:solidFill>
                  <a:schemeClr val="bg1"/>
                </a:solidFill>
                <a:effectLst/>
                <a:latin typeface="+mj-lt"/>
                <a:ea typeface="Batang" panose="02030600000101010101" pitchFamily="18" charset="-127"/>
              </a:defRPr>
            </a:lvl1pPr>
          </a:lstStyle>
          <a:p>
            <a:r>
              <a:rPr kumimoji="0" lang="en-US" sz="3200" b="1" i="0" u="none" strike="noStrike" kern="1200" cap="none" spc="0" normalizeH="0" baseline="0" noProof="0" dirty="0">
                <a:ln>
                  <a:noFill/>
                </a:ln>
                <a:solidFill>
                  <a:prstClr val="black"/>
                </a:solidFill>
                <a:effectLst/>
                <a:uLnTx/>
                <a:uFillTx/>
                <a:latin typeface="Calibri Light" panose="020F0302020204030204"/>
                <a:ea typeface="+mj-ea"/>
                <a:cs typeface="+mj-cs"/>
              </a:rPr>
              <a:t>Implementing HMM in Moderate and High-Density Communities</a:t>
            </a:r>
            <a:endParaRPr lang="en-US" b="1" dirty="0">
              <a:solidFill>
                <a:schemeClr val="tx1"/>
              </a:solidFill>
            </a:endParaRPr>
          </a:p>
          <a:p>
            <a:r>
              <a:rPr lang="en-US" dirty="0">
                <a:solidFill>
                  <a:schemeClr val="tx1"/>
                </a:solidFill>
              </a:rPr>
              <a:t>In moderate- and high-density communities, fire spread from structure to structure must be explicitly addressed.</a:t>
            </a:r>
          </a:p>
          <a:p>
            <a:endParaRPr lang="en-US" dirty="0">
              <a:solidFill>
                <a:schemeClr val="tx1"/>
              </a:solidFill>
            </a:endParaRPr>
          </a:p>
          <a:p>
            <a:r>
              <a:rPr lang="en-US" b="1" i="1" dirty="0">
                <a:solidFill>
                  <a:schemeClr val="tx1"/>
                </a:solidFill>
              </a:rPr>
              <a:t>HMM makes the following assumptions:</a:t>
            </a:r>
          </a:p>
          <a:p>
            <a:pPr marL="365760" indent="-365760">
              <a:spcAft>
                <a:spcPts val="1200"/>
              </a:spcAft>
              <a:buAutoNum type="arabicPeriod"/>
            </a:pPr>
            <a:r>
              <a:rPr lang="en-US" dirty="0">
                <a:solidFill>
                  <a:schemeClr val="tx1"/>
                </a:solidFill>
              </a:rPr>
              <a:t>If there are 50 ft or more between homes (figure xx, scenario a) there will be little direct flaming exposure between the two structures. Limitations of this estimated distance include very large burning homes, steep terrain, and the explicit assumption that there are no cars, RVs, heavy vegetation, or other fuels between the structures. Hardening may be added here, if resources are available and there is concern about increased exposures due to home sizes or topography.</a:t>
            </a:r>
          </a:p>
          <a:p>
            <a:pPr marL="365760" indent="-365760">
              <a:spcAft>
                <a:spcPts val="1200"/>
              </a:spcAft>
              <a:buAutoNum type="arabicPeriod"/>
            </a:pPr>
            <a:r>
              <a:rPr lang="en-US" dirty="0">
                <a:solidFill>
                  <a:schemeClr val="tx1"/>
                </a:solidFill>
              </a:rPr>
              <a:t>Home sidings are not readily ignitable (old weathered combustible). Home siding materials that may be susceptible to ignition from embers will need to replaced as part of hardening for ember exposures. </a:t>
            </a:r>
          </a:p>
          <a:p>
            <a:pPr marL="365760" indent="-365760">
              <a:spcAft>
                <a:spcPts val="1200"/>
              </a:spcAft>
              <a:buAutoNum type="arabicPeriod"/>
            </a:pPr>
            <a:r>
              <a:rPr lang="en-US" dirty="0">
                <a:solidFill>
                  <a:schemeClr val="tx1"/>
                </a:solidFill>
              </a:rPr>
              <a:t>If homes are between 25 and 50 ft apart (scenario b), </a:t>
            </a:r>
            <a:r>
              <a:rPr lang="en-US" u="sng" dirty="0">
                <a:solidFill>
                  <a:schemeClr val="tx1"/>
                </a:solidFill>
              </a:rPr>
              <a:t>directionally hardening </a:t>
            </a:r>
            <a:r>
              <a:rPr lang="en-US" dirty="0">
                <a:solidFill>
                  <a:schemeClr val="tx1"/>
                </a:solidFill>
              </a:rPr>
              <a:t>both homes illustrated in blue will enhance the ignition resistance of both homes while keeping hardening costs to a minimum. See </a:t>
            </a:r>
            <a:r>
              <a:rPr lang="en-US" dirty="0">
                <a:solidFill>
                  <a:srgbClr val="0070C0"/>
                </a:solidFill>
              </a:rPr>
              <a:t>Section 5.2 </a:t>
            </a:r>
            <a:r>
              <a:rPr lang="en-US" dirty="0">
                <a:solidFill>
                  <a:schemeClr val="tx1"/>
                </a:solidFill>
              </a:rPr>
              <a:t>for hardening checklist. This scenario is still hazardous; however, the directional hardening will enhance the home ignition resistance. </a:t>
            </a:r>
          </a:p>
          <a:p>
            <a:pPr marL="365760" indent="-365760">
              <a:spcAft>
                <a:spcPts val="1200"/>
              </a:spcAft>
              <a:buAutoNum type="arabicPeriod"/>
            </a:pPr>
            <a:r>
              <a:rPr lang="en-US" dirty="0">
                <a:solidFill>
                  <a:schemeClr val="tx1"/>
                </a:solidFill>
              </a:rPr>
              <a:t>If homes are less than 25 ft apart (scenario c), hardening will add very little value because the flames-exposures from a neighboring house will easily overwhelm the enhanced construction. In these situations, it is critical to take all necessary actions (full implementation of HMM) to ensure that none of the homes catches on fire as “one home will take down the entire community”</a:t>
            </a:r>
          </a:p>
          <a:p>
            <a:endParaRPr lang="en-US" dirty="0">
              <a:solidFill>
                <a:schemeClr val="tx1"/>
              </a:solidFill>
            </a:endParaRPr>
          </a:p>
          <a:p>
            <a:r>
              <a:rPr lang="en-US" i="1" dirty="0">
                <a:solidFill>
                  <a:schemeClr val="tx1"/>
                </a:solidFill>
              </a:rPr>
              <a:t>Note that hardening for embers is required in all three scenarios.</a:t>
            </a:r>
          </a:p>
        </p:txBody>
      </p:sp>
      <p:grpSp>
        <p:nvGrpSpPr>
          <p:cNvPr id="6" name="Group 5">
            <a:extLst>
              <a:ext uri="{FF2B5EF4-FFF2-40B4-BE49-F238E27FC236}">
                <a16:creationId xmlns:a16="http://schemas.microsoft.com/office/drawing/2014/main" id="{E41A6CE0-78A0-2D51-434E-A95363E950E4}"/>
              </a:ext>
            </a:extLst>
          </p:cNvPr>
          <p:cNvGrpSpPr/>
          <p:nvPr/>
        </p:nvGrpSpPr>
        <p:grpSpPr>
          <a:xfrm>
            <a:off x="5537200" y="9511792"/>
            <a:ext cx="11543386" cy="5775146"/>
            <a:chOff x="838200" y="981075"/>
            <a:chExt cx="9548812" cy="4777262"/>
          </a:xfrm>
        </p:grpSpPr>
        <p:sp>
          <p:nvSpPr>
            <p:cNvPr id="9" name="TextBox 8">
              <a:extLst>
                <a:ext uri="{FF2B5EF4-FFF2-40B4-BE49-F238E27FC236}">
                  <a16:creationId xmlns:a16="http://schemas.microsoft.com/office/drawing/2014/main" id="{9124AED3-B281-7386-FB52-BFA6C7DE2301}"/>
                </a:ext>
              </a:extLst>
            </p:cNvPr>
            <p:cNvSpPr txBox="1"/>
            <p:nvPr/>
          </p:nvSpPr>
          <p:spPr>
            <a:xfrm>
              <a:off x="971550" y="5452822"/>
              <a:ext cx="7486650" cy="305515"/>
            </a:xfrm>
            <a:prstGeom prst="rect">
              <a:avLst/>
            </a:prstGeom>
            <a:noFill/>
          </p:spPr>
          <p:txBody>
            <a:bodyPr wrap="square" rtlCol="0">
              <a:spAutoFit/>
            </a:bodyPr>
            <a:lstStyle/>
            <a:p>
              <a:r>
                <a:rPr lang="en-US" sz="1800" dirty="0"/>
                <a:t>Implementing HMM in Moderate and High-Density Communities</a:t>
              </a:r>
              <a:endParaRPr lang="en-US" dirty="0"/>
            </a:p>
          </p:txBody>
        </p:sp>
        <p:grpSp>
          <p:nvGrpSpPr>
            <p:cNvPr id="13" name="Group 12">
              <a:extLst>
                <a:ext uri="{FF2B5EF4-FFF2-40B4-BE49-F238E27FC236}">
                  <a16:creationId xmlns:a16="http://schemas.microsoft.com/office/drawing/2014/main" id="{95D566DF-B92E-1070-4F2A-84C9D694A4BE}"/>
                </a:ext>
              </a:extLst>
            </p:cNvPr>
            <p:cNvGrpSpPr/>
            <p:nvPr/>
          </p:nvGrpSpPr>
          <p:grpSpPr>
            <a:xfrm>
              <a:off x="838200" y="981075"/>
              <a:ext cx="9548812" cy="4438650"/>
              <a:chOff x="1190625" y="2085975"/>
              <a:chExt cx="9548812" cy="4438650"/>
            </a:xfrm>
          </p:grpSpPr>
          <p:sp>
            <p:nvSpPr>
              <p:cNvPr id="14" name="Rectangle: Rounded Corners 13">
                <a:extLst>
                  <a:ext uri="{FF2B5EF4-FFF2-40B4-BE49-F238E27FC236}">
                    <a16:creationId xmlns:a16="http://schemas.microsoft.com/office/drawing/2014/main" id="{6C322DD7-C34C-C116-1DAD-7AE26CB0F73A}"/>
                  </a:ext>
                </a:extLst>
              </p:cNvPr>
              <p:cNvSpPr/>
              <p:nvPr/>
            </p:nvSpPr>
            <p:spPr>
              <a:xfrm>
                <a:off x="1190625" y="2085975"/>
                <a:ext cx="9548812" cy="4438650"/>
              </a:xfrm>
              <a:prstGeom prst="roundRect">
                <a:avLst>
                  <a:gd name="adj" fmla="val 2504"/>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2D137530-A442-0943-5108-00D461543588}"/>
                  </a:ext>
                </a:extLst>
              </p:cNvPr>
              <p:cNvPicPr>
                <a:picLocks noChangeAspect="1"/>
              </p:cNvPicPr>
              <p:nvPr/>
            </p:nvPicPr>
            <p:blipFill>
              <a:blip r:embed="rId3"/>
              <a:stretch>
                <a:fillRect/>
              </a:stretch>
            </p:blipFill>
            <p:spPr>
              <a:xfrm>
                <a:off x="1433512" y="2303738"/>
                <a:ext cx="1838325" cy="3981450"/>
              </a:xfrm>
              <a:prstGeom prst="rect">
                <a:avLst/>
              </a:prstGeom>
            </p:spPr>
          </p:pic>
          <p:pic>
            <p:nvPicPr>
              <p:cNvPr id="21" name="Picture 20">
                <a:extLst>
                  <a:ext uri="{FF2B5EF4-FFF2-40B4-BE49-F238E27FC236}">
                    <a16:creationId xmlns:a16="http://schemas.microsoft.com/office/drawing/2014/main" id="{4BDE0C71-6D8E-EE1D-70DB-3E4AE655DF86}"/>
                  </a:ext>
                </a:extLst>
              </p:cNvPr>
              <p:cNvPicPr>
                <a:picLocks noChangeAspect="1"/>
              </p:cNvPicPr>
              <p:nvPr/>
            </p:nvPicPr>
            <p:blipFill>
              <a:blip r:embed="rId4"/>
              <a:stretch>
                <a:fillRect/>
              </a:stretch>
            </p:blipFill>
            <p:spPr>
              <a:xfrm>
                <a:off x="3875087" y="2303738"/>
                <a:ext cx="1781175" cy="3933825"/>
              </a:xfrm>
              <a:prstGeom prst="rect">
                <a:avLst/>
              </a:prstGeom>
            </p:spPr>
          </p:pic>
          <p:pic>
            <p:nvPicPr>
              <p:cNvPr id="22" name="Picture 21">
                <a:extLst>
                  <a:ext uri="{FF2B5EF4-FFF2-40B4-BE49-F238E27FC236}">
                    <a16:creationId xmlns:a16="http://schemas.microsoft.com/office/drawing/2014/main" id="{E9DC635C-DE0B-49ED-2DDC-6BCF898F8AA9}"/>
                  </a:ext>
                </a:extLst>
              </p:cNvPr>
              <p:cNvPicPr>
                <a:picLocks noChangeAspect="1"/>
              </p:cNvPicPr>
              <p:nvPr/>
            </p:nvPicPr>
            <p:blipFill>
              <a:blip r:embed="rId5"/>
              <a:stretch>
                <a:fillRect/>
              </a:stretch>
            </p:blipFill>
            <p:spPr>
              <a:xfrm>
                <a:off x="6259512" y="2303738"/>
                <a:ext cx="1790700" cy="3943350"/>
              </a:xfrm>
              <a:prstGeom prst="rect">
                <a:avLst/>
              </a:prstGeom>
            </p:spPr>
          </p:pic>
          <p:pic>
            <p:nvPicPr>
              <p:cNvPr id="23" name="Picture 22">
                <a:extLst>
                  <a:ext uri="{FF2B5EF4-FFF2-40B4-BE49-F238E27FC236}">
                    <a16:creationId xmlns:a16="http://schemas.microsoft.com/office/drawing/2014/main" id="{9ECCA4E3-81C3-47FA-C868-F136600E91F4}"/>
                  </a:ext>
                </a:extLst>
              </p:cNvPr>
              <p:cNvPicPr>
                <a:picLocks noChangeAspect="1"/>
              </p:cNvPicPr>
              <p:nvPr/>
            </p:nvPicPr>
            <p:blipFill>
              <a:blip r:embed="rId6"/>
              <a:stretch>
                <a:fillRect/>
              </a:stretch>
            </p:blipFill>
            <p:spPr>
              <a:xfrm>
                <a:off x="8586787" y="2303738"/>
                <a:ext cx="2009775" cy="1371600"/>
              </a:xfrm>
              <a:prstGeom prst="rect">
                <a:avLst/>
              </a:prstGeom>
            </p:spPr>
          </p:pic>
        </p:grpSp>
      </p:grpSp>
      <p:sp>
        <p:nvSpPr>
          <p:cNvPr id="4" name="Rectangle: Rounded Corners 3">
            <a:extLst>
              <a:ext uri="{FF2B5EF4-FFF2-40B4-BE49-F238E27FC236}">
                <a16:creationId xmlns:a16="http://schemas.microsoft.com/office/drawing/2014/main" id="{4C8FB499-65F3-6BCB-A58C-5658C4D82B69}"/>
              </a:ext>
            </a:extLst>
          </p:cNvPr>
          <p:cNvSpPr/>
          <p:nvPr/>
        </p:nvSpPr>
        <p:spPr>
          <a:xfrm>
            <a:off x="8302005" y="900014"/>
            <a:ext cx="2279721" cy="1190171"/>
          </a:xfrm>
          <a:prstGeom prst="roundRect">
            <a:avLst/>
          </a:prstGeom>
          <a:solidFill>
            <a:srgbClr val="FFFF00"/>
          </a:solidFill>
          <a:ln w="381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3DE120EB-21D8-CF46-11B8-E0481452AFE7}"/>
              </a:ext>
            </a:extLst>
          </p:cNvPr>
          <p:cNvPicPr>
            <a:picLocks noChangeAspect="1"/>
          </p:cNvPicPr>
          <p:nvPr/>
        </p:nvPicPr>
        <p:blipFill>
          <a:blip r:embed="rId7"/>
          <a:stretch>
            <a:fillRect/>
          </a:stretch>
        </p:blipFill>
        <p:spPr>
          <a:xfrm>
            <a:off x="4305733" y="1128840"/>
            <a:ext cx="14249400" cy="790575"/>
          </a:xfrm>
          <a:prstGeom prst="rect">
            <a:avLst/>
          </a:prstGeom>
        </p:spPr>
      </p:pic>
    </p:spTree>
    <p:extLst>
      <p:ext uri="{BB962C8B-B14F-4D97-AF65-F5344CB8AC3E}">
        <p14:creationId xmlns:p14="http://schemas.microsoft.com/office/powerpoint/2010/main" val="28205857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 name="Rectangle 242">
            <a:extLst>
              <a:ext uri="{FF2B5EF4-FFF2-40B4-BE49-F238E27FC236}">
                <a16:creationId xmlns:a16="http://schemas.microsoft.com/office/drawing/2014/main" id="{8A117ED8-0FE5-D5BE-9913-67E2D3E2AD33}"/>
              </a:ext>
            </a:extLst>
          </p:cNvPr>
          <p:cNvSpPr/>
          <p:nvPr/>
        </p:nvSpPr>
        <p:spPr>
          <a:xfrm>
            <a:off x="-13106400" y="-5080000"/>
            <a:ext cx="49784000" cy="40335200"/>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 name="Rectangle: Rounded Corners 2">
            <a:hlinkClick r:id="rId2" action="ppaction://hlinksldjump"/>
            <a:extLst>
              <a:ext uri="{FF2B5EF4-FFF2-40B4-BE49-F238E27FC236}">
                <a16:creationId xmlns:a16="http://schemas.microsoft.com/office/drawing/2014/main" id="{BBA717EC-64F6-AB68-4B50-0D92A7AB6EB2}"/>
              </a:ext>
            </a:extLst>
          </p:cNvPr>
          <p:cNvSpPr/>
          <p:nvPr/>
        </p:nvSpPr>
        <p:spPr>
          <a:xfrm>
            <a:off x="4972050" y="304800"/>
            <a:ext cx="13716000" cy="316524"/>
          </a:xfrm>
          <a:prstGeom prst="roundRect">
            <a:avLst/>
          </a:prstGeom>
          <a:solidFill>
            <a:srgbClr val="FFCCFF"/>
          </a:solidFill>
          <a:ln>
            <a:solidFill>
              <a:schemeClr val="bg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02060"/>
                </a:solidFill>
              </a:rPr>
              <a:t>HMM-N </a:t>
            </a:r>
            <a:r>
              <a:rPr lang="en-US" sz="2800">
                <a:solidFill>
                  <a:srgbClr val="002060"/>
                </a:solidFill>
                <a:sym typeface="Wingdings" panose="05000000000000000000" pitchFamily="2" charset="2"/>
              </a:rPr>
              <a:t></a:t>
            </a:r>
            <a:endParaRPr lang="en-US" sz="2800" dirty="0">
              <a:solidFill>
                <a:srgbClr val="002060"/>
              </a:solidFill>
            </a:endParaRPr>
          </a:p>
        </p:txBody>
      </p:sp>
      <p:sp>
        <p:nvSpPr>
          <p:cNvPr id="7" name="Title 6">
            <a:extLst>
              <a:ext uri="{FF2B5EF4-FFF2-40B4-BE49-F238E27FC236}">
                <a16:creationId xmlns:a16="http://schemas.microsoft.com/office/drawing/2014/main" id="{181F9F74-429D-F1E3-584F-93A91417BD7A}"/>
              </a:ext>
            </a:extLst>
          </p:cNvPr>
          <p:cNvSpPr>
            <a:spLocks noGrp="1"/>
          </p:cNvSpPr>
          <p:nvPr>
            <p:ph type="title"/>
          </p:nvPr>
        </p:nvSpPr>
        <p:spPr/>
        <p:txBody>
          <a:bodyPr>
            <a:normAutofit fontScale="90000"/>
          </a:bodyPr>
          <a:lstStyle/>
          <a:p>
            <a:r>
              <a:rPr lang="en-US"/>
              <a:t>0.0 Escape</a:t>
            </a:r>
            <a:endParaRPr lang="en-US" dirty="0"/>
          </a:p>
        </p:txBody>
      </p:sp>
      <p:sp>
        <p:nvSpPr>
          <p:cNvPr id="258" name="Rectangle: Rounded Corners 257">
            <a:hlinkClick r:id="" action="ppaction://hlinkshowjump?jump=nextslide"/>
            <a:extLst>
              <a:ext uri="{FF2B5EF4-FFF2-40B4-BE49-F238E27FC236}">
                <a16:creationId xmlns:a16="http://schemas.microsoft.com/office/drawing/2014/main" id="{814D4510-18C1-76F8-B66A-8F443558A13B}"/>
              </a:ext>
            </a:extLst>
          </p:cNvPr>
          <p:cNvSpPr/>
          <p:nvPr/>
        </p:nvSpPr>
        <p:spPr>
          <a:xfrm>
            <a:off x="17595850" y="621324"/>
            <a:ext cx="1092200" cy="316524"/>
          </a:xfrm>
          <a:prstGeom prst="roundRect">
            <a:avLst/>
          </a:prstGeom>
          <a:solidFill>
            <a:schemeClr val="accent1">
              <a:lumMod val="75000"/>
            </a:schemeClr>
          </a:solidFill>
          <a:ln>
            <a:solidFill>
              <a:schemeClr val="bg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a:t>next &gt;</a:t>
            </a:r>
            <a:endParaRPr lang="en-US" sz="2000" dirty="0"/>
          </a:p>
        </p:txBody>
      </p:sp>
      <p:sp>
        <p:nvSpPr>
          <p:cNvPr id="259" name="Rectangle: Rounded Corners 258">
            <a:hlinkClick r:id="" action="ppaction://hlinkshowjump?jump=previousslide"/>
            <a:extLst>
              <a:ext uri="{FF2B5EF4-FFF2-40B4-BE49-F238E27FC236}">
                <a16:creationId xmlns:a16="http://schemas.microsoft.com/office/drawing/2014/main" id="{A2062EFB-7695-F7F5-CCF4-CD38CF53C5AA}"/>
              </a:ext>
            </a:extLst>
          </p:cNvPr>
          <p:cNvSpPr/>
          <p:nvPr/>
        </p:nvSpPr>
        <p:spPr>
          <a:xfrm>
            <a:off x="4991100" y="621324"/>
            <a:ext cx="1092200" cy="316524"/>
          </a:xfrm>
          <a:prstGeom prst="roundRect">
            <a:avLst/>
          </a:prstGeom>
          <a:solidFill>
            <a:schemeClr val="accent1">
              <a:lumMod val="75000"/>
            </a:schemeClr>
          </a:solidFill>
          <a:ln>
            <a:solidFill>
              <a:schemeClr val="bg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a:t>&lt; prev</a:t>
            </a:r>
            <a:endParaRPr lang="en-US" sz="2000" dirty="0"/>
          </a:p>
        </p:txBody>
      </p:sp>
      <p:sp>
        <p:nvSpPr>
          <p:cNvPr id="10" name="Rectangle: Rounded Corners 9">
            <a:extLst>
              <a:ext uri="{FF2B5EF4-FFF2-40B4-BE49-F238E27FC236}">
                <a16:creationId xmlns:a16="http://schemas.microsoft.com/office/drawing/2014/main" id="{0A14A8BC-3DCD-F917-DCAD-98921778DB2A}"/>
              </a:ext>
            </a:extLst>
          </p:cNvPr>
          <p:cNvSpPr/>
          <p:nvPr/>
        </p:nvSpPr>
        <p:spPr>
          <a:xfrm>
            <a:off x="446718" y="2985879"/>
            <a:ext cx="4220532" cy="1319422"/>
          </a:xfrm>
          <a:prstGeom prst="roundRect">
            <a:avLst/>
          </a:prstGeom>
          <a:solidFill>
            <a:srgbClr val="FFFF00"/>
          </a:solidFill>
          <a:ln>
            <a:solidFill>
              <a:schemeClr val="bg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b="1" dirty="0">
                <a:solidFill>
                  <a:schemeClr val="tx1"/>
                </a:solidFill>
              </a:rPr>
              <a:t>WEBPAGE 19ofX</a:t>
            </a:r>
          </a:p>
        </p:txBody>
      </p:sp>
      <p:sp>
        <p:nvSpPr>
          <p:cNvPr id="224" name="Rectangle: Rounded Corners 223">
            <a:extLst>
              <a:ext uri="{FF2B5EF4-FFF2-40B4-BE49-F238E27FC236}">
                <a16:creationId xmlns:a16="http://schemas.microsoft.com/office/drawing/2014/main" id="{D728444A-4841-7840-6693-0C35B454E399}"/>
              </a:ext>
            </a:extLst>
          </p:cNvPr>
          <p:cNvSpPr/>
          <p:nvPr/>
        </p:nvSpPr>
        <p:spPr>
          <a:xfrm>
            <a:off x="1818245" y="5004520"/>
            <a:ext cx="2196354" cy="1067164"/>
          </a:xfrm>
          <a:prstGeom prst="roundRect">
            <a:avLst/>
          </a:prstGeom>
          <a:solidFill>
            <a:srgbClr val="66FF33"/>
          </a:solidFill>
          <a:ln w="57150"/>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POP-UP 3f</a:t>
            </a:r>
            <a:br>
              <a:rPr lang="en-US" b="1" dirty="0">
                <a:solidFill>
                  <a:schemeClr val="tx1"/>
                </a:solidFill>
              </a:rPr>
            </a:br>
            <a:r>
              <a:rPr lang="en-US" b="1" dirty="0">
                <a:solidFill>
                  <a:schemeClr val="tx1"/>
                </a:solidFill>
              </a:rPr>
              <a:t>NEW WINDOW</a:t>
            </a:r>
          </a:p>
        </p:txBody>
      </p:sp>
      <p:sp>
        <p:nvSpPr>
          <p:cNvPr id="4" name="Content Placeholder 2">
            <a:extLst>
              <a:ext uri="{FF2B5EF4-FFF2-40B4-BE49-F238E27FC236}">
                <a16:creationId xmlns:a16="http://schemas.microsoft.com/office/drawing/2014/main" id="{3C727A10-ED41-BEF7-8640-BF25B0022E41}"/>
              </a:ext>
            </a:extLst>
          </p:cNvPr>
          <p:cNvSpPr txBox="1">
            <a:spLocks/>
          </p:cNvSpPr>
          <p:nvPr/>
        </p:nvSpPr>
        <p:spPr>
          <a:xfrm>
            <a:off x="5313861" y="2559026"/>
            <a:ext cx="11126289" cy="7299078"/>
          </a:xfrm>
          <a:prstGeom prst="rect">
            <a:avLst/>
          </a:prstGeom>
          <a:solidFill>
            <a:schemeClr val="bg2"/>
          </a:solidFill>
          <a:ln>
            <a:solidFill>
              <a:schemeClr val="tx1"/>
            </a:solidFill>
          </a:ln>
        </p:spPr>
        <p:txBody>
          <a:bodyPr>
            <a:noAutofit/>
          </a:bodyPr>
          <a:lstStyle>
            <a:lvl1pPr marL="685800" indent="-685800" algn="l" defTabSz="2743200" rtl="0" eaLnBrk="1" latinLnBrk="0" hangingPunct="1">
              <a:lnSpc>
                <a:spcPct val="90000"/>
              </a:lnSpc>
              <a:spcBef>
                <a:spcPts val="3000"/>
              </a:spcBef>
              <a:buFont typeface="Arial" panose="020B0604020202020204" pitchFamily="34" charset="0"/>
              <a:buChar char="•"/>
              <a:defRPr sz="8400" kern="1200">
                <a:solidFill>
                  <a:schemeClr val="tx1"/>
                </a:solidFill>
                <a:latin typeface="+mn-lt"/>
                <a:ea typeface="+mn-ea"/>
                <a:cs typeface="+mn-cs"/>
              </a:defRPr>
            </a:lvl1pPr>
            <a:lvl2pPr marL="2057400" indent="-685800" algn="l" defTabSz="2743200" rtl="0" eaLnBrk="1" latinLnBrk="0" hangingPunct="1">
              <a:lnSpc>
                <a:spcPct val="90000"/>
              </a:lnSpc>
              <a:spcBef>
                <a:spcPts val="1500"/>
              </a:spcBef>
              <a:buFont typeface="Arial" panose="020B0604020202020204" pitchFamily="34" charset="0"/>
              <a:buChar char="•"/>
              <a:defRPr sz="7200" kern="1200">
                <a:solidFill>
                  <a:schemeClr val="tx1"/>
                </a:solidFill>
                <a:latin typeface="+mn-lt"/>
                <a:ea typeface="+mn-ea"/>
                <a:cs typeface="+mn-cs"/>
              </a:defRPr>
            </a:lvl2pPr>
            <a:lvl3pPr marL="3429000" indent="-685800" algn="l" defTabSz="2743200" rtl="0" eaLnBrk="1" latinLnBrk="0" hangingPunct="1">
              <a:lnSpc>
                <a:spcPct val="90000"/>
              </a:lnSpc>
              <a:spcBef>
                <a:spcPts val="1500"/>
              </a:spcBef>
              <a:buFont typeface="Arial" panose="020B0604020202020204" pitchFamily="34" charset="0"/>
              <a:buChar char="•"/>
              <a:defRPr sz="6000" kern="1200">
                <a:solidFill>
                  <a:schemeClr val="tx1"/>
                </a:solidFill>
                <a:latin typeface="+mn-lt"/>
                <a:ea typeface="+mn-ea"/>
                <a:cs typeface="+mn-cs"/>
              </a:defRPr>
            </a:lvl3pPr>
            <a:lvl4pPr marL="48006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4pPr>
            <a:lvl5pPr marL="61722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5pPr>
            <a:lvl6pPr marL="75438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6pPr>
            <a:lvl7pPr marL="89154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7pPr>
            <a:lvl8pPr marL="102870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8pPr>
            <a:lvl9pPr marL="116586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9pPr>
          </a:lstStyle>
          <a:p>
            <a:pPr marL="0" indent="0">
              <a:buFont typeface="Arial" panose="020B0604020202020204" pitchFamily="34" charset="0"/>
              <a:buNone/>
            </a:pPr>
            <a:r>
              <a:rPr lang="en-US" sz="2400" b="1" dirty="0"/>
              <a:t>Hazard Mitigation Options: The 3 Rs and Home Hardening</a:t>
            </a:r>
            <a:endParaRPr lang="en-US" sz="2400" dirty="0"/>
          </a:p>
          <a:p>
            <a:pPr marL="0" indent="0">
              <a:buFont typeface="Arial" panose="020B0604020202020204" pitchFamily="34" charset="0"/>
              <a:buNone/>
            </a:pPr>
            <a:r>
              <a:rPr lang="en-US" sz="2000" dirty="0"/>
              <a:t>HMM provides options for balancing flame exposures and structure hardening. Balancing exposures and structure hardening can be done either by:</a:t>
            </a:r>
          </a:p>
          <a:p>
            <a:pPr marL="457200" lvl="1" indent="0">
              <a:lnSpc>
                <a:spcPct val="100000"/>
              </a:lnSpc>
              <a:spcBef>
                <a:spcPts val="0"/>
              </a:spcBef>
              <a:buFont typeface="Arial" panose="020B0604020202020204" pitchFamily="34" charset="0"/>
              <a:buNone/>
              <a:tabLst>
                <a:tab pos="914400" algn="l"/>
              </a:tabLst>
            </a:pPr>
            <a:r>
              <a:rPr lang="en-US" sz="2000" dirty="0"/>
              <a:t>- reducing exposures</a:t>
            </a:r>
            <a:br>
              <a:rPr lang="en-US" sz="2000" dirty="0"/>
            </a:br>
            <a:r>
              <a:rPr lang="en-US" sz="2000" dirty="0"/>
              <a:t>	or</a:t>
            </a:r>
          </a:p>
          <a:p>
            <a:pPr marL="457200" lvl="1" indent="0">
              <a:lnSpc>
                <a:spcPct val="100000"/>
              </a:lnSpc>
              <a:spcBef>
                <a:spcPts val="0"/>
              </a:spcBef>
              <a:buFont typeface="Arial" panose="020B0604020202020204" pitchFamily="34" charset="0"/>
              <a:buNone/>
            </a:pPr>
            <a:r>
              <a:rPr lang="en-US" sz="2000" dirty="0"/>
              <a:t>- hardening the home</a:t>
            </a:r>
          </a:p>
          <a:p>
            <a:pPr marL="0" indent="0">
              <a:buFont typeface="Arial" panose="020B0604020202020204" pitchFamily="34" charset="0"/>
              <a:buNone/>
            </a:pPr>
            <a:r>
              <a:rPr lang="en-US" sz="2000" dirty="0"/>
              <a:t>Flame Exposures can be reduced using the 3 </a:t>
            </a:r>
            <a:r>
              <a:rPr lang="en-US" sz="2000" i="1" u="sng" dirty="0"/>
              <a:t>R</a:t>
            </a:r>
            <a:r>
              <a:rPr lang="en-US" sz="2000" dirty="0"/>
              <a:t>s, namely </a:t>
            </a:r>
            <a:r>
              <a:rPr lang="en-US" sz="2000" i="1" u="sng" dirty="0"/>
              <a:t>R</a:t>
            </a:r>
            <a:r>
              <a:rPr lang="en-US" sz="2000" i="1" dirty="0"/>
              <a:t>educe</a:t>
            </a:r>
            <a:r>
              <a:rPr lang="en-US" sz="2000" dirty="0"/>
              <a:t>, </a:t>
            </a:r>
            <a:r>
              <a:rPr lang="en-US" sz="2000" i="1" u="sng" dirty="0"/>
              <a:t>R</a:t>
            </a:r>
            <a:r>
              <a:rPr lang="en-US" sz="2000" i="1" dirty="0"/>
              <a:t>emove</a:t>
            </a:r>
            <a:r>
              <a:rPr lang="en-US" sz="2000" dirty="0"/>
              <a:t> </a:t>
            </a:r>
            <a:r>
              <a:rPr lang="en-US" sz="2000" dirty="0">
                <a:highlight>
                  <a:srgbClr val="00FFFF"/>
                </a:highlight>
              </a:rPr>
              <a:t>and/</a:t>
            </a:r>
            <a:r>
              <a:rPr lang="en-US" sz="2000" dirty="0"/>
              <a:t>or </a:t>
            </a:r>
            <a:r>
              <a:rPr lang="en-US" sz="2000" i="1" u="sng" dirty="0"/>
              <a:t>R</a:t>
            </a:r>
            <a:r>
              <a:rPr lang="en-US" sz="2000" i="1" dirty="0"/>
              <a:t>elocate</a:t>
            </a:r>
            <a:r>
              <a:rPr lang="en-US" sz="2000" dirty="0"/>
              <a:t> the fuel source that causes the exposure.  Examples include getting a smaller shed, relocate a wood pile, and remove an RV.</a:t>
            </a:r>
          </a:p>
          <a:p>
            <a:pPr marL="0" indent="0">
              <a:buFont typeface="Arial" panose="020B0604020202020204" pitchFamily="34" charset="0"/>
              <a:buNone/>
            </a:pPr>
            <a:r>
              <a:rPr lang="en-US" sz="2000" dirty="0"/>
              <a:t>It is </a:t>
            </a:r>
            <a:r>
              <a:rPr lang="en-US" sz="2000" i="1" dirty="0"/>
              <a:t>always better to remove the exposure hazard</a:t>
            </a:r>
            <a:r>
              <a:rPr lang="en-US" sz="2000" dirty="0"/>
              <a:t>, by displacing or eliminating the exposure.  No exposure means no hazard, whereas the flaming exposure can overwhelm the home hardening, resulting in a structure ignition.  Structure ignition can occur if either the exposure is underestimated, or the hardening is not “strong enough.”</a:t>
            </a:r>
          </a:p>
          <a:p>
            <a:pPr marL="0" indent="0">
              <a:buFont typeface="Arial" panose="020B0604020202020204" pitchFamily="34" charset="0"/>
              <a:buNone/>
            </a:pPr>
            <a:r>
              <a:rPr lang="en-US" sz="2000" dirty="0"/>
              <a:t>Figure xx illustrates a shed hazard and two separate solutions.  Figure </a:t>
            </a:r>
            <a:r>
              <a:rPr lang="en-US" sz="2000" dirty="0" err="1"/>
              <a:t>yy</a:t>
            </a:r>
            <a:r>
              <a:rPr lang="en-US" sz="2000" dirty="0"/>
              <a:t> shows all relocation options must be evaluated in the context of the primary and surrounding parcels. This is a critical part of HMM as discussed earlier in this section.</a:t>
            </a:r>
          </a:p>
          <a:p>
            <a:pPr marL="0" indent="0">
              <a:buFont typeface="Arial" panose="020B0604020202020204" pitchFamily="34" charset="0"/>
              <a:buNone/>
            </a:pPr>
            <a:r>
              <a:rPr lang="en-US" sz="2000" dirty="0"/>
              <a:t>Home hardening should be used only when the 3 Rs options have been evaluated and it's been determined that the 3 </a:t>
            </a:r>
            <a:r>
              <a:rPr lang="en-US" sz="2000" i="1" u="sng" dirty="0"/>
              <a:t>R</a:t>
            </a:r>
            <a:r>
              <a:rPr lang="en-US" sz="2000" dirty="0"/>
              <a:t>s cannot be used.</a:t>
            </a:r>
          </a:p>
        </p:txBody>
      </p:sp>
      <p:grpSp>
        <p:nvGrpSpPr>
          <p:cNvPr id="279" name="Group 278">
            <a:extLst>
              <a:ext uri="{FF2B5EF4-FFF2-40B4-BE49-F238E27FC236}">
                <a16:creationId xmlns:a16="http://schemas.microsoft.com/office/drawing/2014/main" id="{90D9572E-C5E9-461F-3723-508C8A50F4B5}"/>
              </a:ext>
            </a:extLst>
          </p:cNvPr>
          <p:cNvGrpSpPr/>
          <p:nvPr/>
        </p:nvGrpSpPr>
        <p:grpSpPr>
          <a:xfrm>
            <a:off x="5426159" y="14746631"/>
            <a:ext cx="11323035" cy="2862322"/>
            <a:chOff x="5358516" y="14637190"/>
            <a:chExt cx="11323035" cy="2862322"/>
          </a:xfrm>
        </p:grpSpPr>
        <p:sp>
          <p:nvSpPr>
            <p:cNvPr id="12" name="TextBox 11">
              <a:extLst>
                <a:ext uri="{FF2B5EF4-FFF2-40B4-BE49-F238E27FC236}">
                  <a16:creationId xmlns:a16="http://schemas.microsoft.com/office/drawing/2014/main" id="{94B7D3B9-4D6E-82FF-C334-5C0CE409EC42}"/>
                </a:ext>
              </a:extLst>
            </p:cNvPr>
            <p:cNvSpPr txBox="1"/>
            <p:nvPr/>
          </p:nvSpPr>
          <p:spPr>
            <a:xfrm>
              <a:off x="5358516" y="14637190"/>
              <a:ext cx="11323035" cy="2862322"/>
            </a:xfrm>
            <a:prstGeom prst="rect">
              <a:avLst/>
            </a:prstGeom>
            <a:solidFill>
              <a:schemeClr val="bg2"/>
            </a:solidFill>
            <a:ln>
              <a:solidFill>
                <a:schemeClr val="tx1"/>
              </a:solidFill>
            </a:ln>
          </p:spPr>
          <p:txBody>
            <a:bodyPr wrap="square">
              <a:spAutoFit/>
            </a:bodyPr>
            <a:lstStyle>
              <a:defPPr>
                <a:defRPr lang="en-US"/>
              </a:defPPr>
              <a:lvl1pPr>
                <a:defRPr>
                  <a:solidFill>
                    <a:schemeClr val="bg1"/>
                  </a:solidFill>
                  <a:effectLst/>
                  <a:latin typeface="+mj-lt"/>
                  <a:ea typeface="Batang" panose="02030600000101010101" pitchFamily="18" charset="-127"/>
                </a:defRPr>
              </a:lvl1pPr>
            </a:lstStyle>
            <a:p>
              <a:r>
                <a:rPr lang="en-US" dirty="0">
                  <a:solidFill>
                    <a:schemeClr val="tx1"/>
                  </a:solidFill>
                </a:rPr>
                <a:t>Three scenarios with a range of Structure Separation Distances (SSDs) between the primary residence and auxiliary structure &gt;120 ft</a:t>
              </a:r>
              <a:r>
                <a:rPr lang="en-US" baseline="30000" dirty="0">
                  <a:solidFill>
                    <a:schemeClr val="tx1"/>
                  </a:solidFill>
                </a:rPr>
                <a:t>2</a:t>
              </a:r>
              <a:r>
                <a:rPr lang="en-US" dirty="0">
                  <a:solidFill>
                    <a:schemeClr val="tx1"/>
                  </a:solidFill>
                </a:rPr>
                <a:t>:</a:t>
              </a:r>
            </a:p>
            <a:p>
              <a:pPr marL="342900" indent="-342900">
                <a:buAutoNum type="arabicParenR"/>
              </a:pPr>
              <a:r>
                <a:rPr lang="en-US" dirty="0">
                  <a:solidFill>
                    <a:schemeClr val="tx1"/>
                  </a:solidFill>
                </a:rPr>
                <a:t>greater than 50 ft,</a:t>
              </a:r>
            </a:p>
            <a:p>
              <a:pPr marL="342900" indent="-342900">
                <a:buAutoNum type="arabicParenR"/>
              </a:pPr>
              <a:r>
                <a:rPr lang="en-US" dirty="0">
                  <a:solidFill>
                    <a:schemeClr val="tx1"/>
                  </a:solidFill>
                </a:rPr>
                <a:t>between 25 ft and 50 ft, and</a:t>
              </a:r>
            </a:p>
            <a:p>
              <a:pPr marL="342900" indent="-342900">
                <a:buAutoNum type="arabicParenR"/>
              </a:pPr>
              <a:r>
                <a:rPr lang="en-US" dirty="0">
                  <a:solidFill>
                    <a:schemeClr val="tx1"/>
                  </a:solidFill>
                </a:rPr>
                <a:t>under 25 ft.</a:t>
              </a:r>
            </a:p>
            <a:p>
              <a:pPr marL="342900" indent="-342900">
                <a:buAutoNum type="arabicParenR"/>
              </a:pPr>
              <a:endParaRPr lang="en-US" dirty="0">
                <a:solidFill>
                  <a:schemeClr val="tx1"/>
                </a:solidFill>
              </a:endParaRPr>
            </a:p>
            <a:p>
              <a:r>
                <a:rPr lang="en-US" dirty="0">
                  <a:solidFill>
                    <a:schemeClr val="tx1"/>
                  </a:solidFill>
                </a:rPr>
                <a:t>Structure hardening to increase ignition resistance is illustrated in blue (Scenario 2). In Scenario 2, hardening for flames is directional and is not necessarily required around the entire structure.</a:t>
              </a:r>
            </a:p>
            <a:p>
              <a:endParaRPr lang="en-US" dirty="0">
                <a:solidFill>
                  <a:schemeClr val="tx1"/>
                </a:solidFill>
              </a:endParaRPr>
            </a:p>
            <a:p>
              <a:r>
                <a:rPr lang="en-US" dirty="0">
                  <a:solidFill>
                    <a:schemeClr val="tx1"/>
                  </a:solidFill>
                </a:rPr>
                <a:t>Hardening for embers is required in all scenarios.</a:t>
              </a:r>
            </a:p>
          </p:txBody>
        </p:sp>
        <p:sp>
          <p:nvSpPr>
            <p:cNvPr id="15" name="Rectangle 14">
              <a:extLst>
                <a:ext uri="{FF2B5EF4-FFF2-40B4-BE49-F238E27FC236}">
                  <a16:creationId xmlns:a16="http://schemas.microsoft.com/office/drawing/2014/main" id="{E30DF2AB-2952-13BD-A0E2-0DCA26849D5A}"/>
                </a:ext>
              </a:extLst>
            </p:cNvPr>
            <p:cNvSpPr/>
            <p:nvPr/>
          </p:nvSpPr>
          <p:spPr>
            <a:xfrm>
              <a:off x="12096409" y="17193531"/>
              <a:ext cx="2663999" cy="215444"/>
            </a:xfrm>
            <a:prstGeom prst="rect">
              <a:avLst/>
            </a:prstGeom>
          </p:spPr>
          <p:txBody>
            <a:bodyPr wrap="none" lIns="0" tIns="0" rIns="0" bIns="0">
              <a:spAutoFit/>
            </a:bodyPr>
            <a:lstStyle/>
            <a:p>
              <a:r>
                <a:rPr lang="en-US" sz="1400" b="1" dirty="0">
                  <a:latin typeface="Times New Roman" panose="02020603050405020304" pitchFamily="18" charset="0"/>
                  <a:ea typeface="Batang" panose="02030600000101010101" pitchFamily="18" charset="-127"/>
                </a:rPr>
                <a:t>NIST TN 2205 (HMM), Figure 15.</a:t>
              </a:r>
              <a:r>
                <a:rPr lang="en-US" sz="1400" dirty="0">
                  <a:latin typeface="Times New Roman" panose="02020603050405020304" pitchFamily="18" charset="0"/>
                  <a:ea typeface="Batang" panose="02030600000101010101" pitchFamily="18" charset="-127"/>
                </a:rPr>
                <a:t> </a:t>
              </a:r>
              <a:endParaRPr lang="en-US" sz="1400" dirty="0"/>
            </a:p>
          </p:txBody>
        </p:sp>
      </p:grpSp>
      <p:grpSp>
        <p:nvGrpSpPr>
          <p:cNvPr id="280" name="Group 279">
            <a:extLst>
              <a:ext uri="{FF2B5EF4-FFF2-40B4-BE49-F238E27FC236}">
                <a16:creationId xmlns:a16="http://schemas.microsoft.com/office/drawing/2014/main" id="{94B92FBD-159E-2475-F3C7-6FEE5CDF8EF5}"/>
              </a:ext>
            </a:extLst>
          </p:cNvPr>
          <p:cNvGrpSpPr/>
          <p:nvPr/>
        </p:nvGrpSpPr>
        <p:grpSpPr>
          <a:xfrm>
            <a:off x="5313861" y="10622140"/>
            <a:ext cx="11220450" cy="3885503"/>
            <a:chOff x="447675" y="1019175"/>
            <a:chExt cx="11220450" cy="3885503"/>
          </a:xfrm>
        </p:grpSpPr>
        <p:sp>
          <p:nvSpPr>
            <p:cNvPr id="281" name="Rectangle: Rounded Corners 280">
              <a:extLst>
                <a:ext uri="{FF2B5EF4-FFF2-40B4-BE49-F238E27FC236}">
                  <a16:creationId xmlns:a16="http://schemas.microsoft.com/office/drawing/2014/main" id="{AD72F134-2358-BF30-0CB5-5A64B1374516}"/>
                </a:ext>
              </a:extLst>
            </p:cNvPr>
            <p:cNvSpPr/>
            <p:nvPr/>
          </p:nvSpPr>
          <p:spPr>
            <a:xfrm>
              <a:off x="447675" y="1019175"/>
              <a:ext cx="11220450" cy="3885503"/>
            </a:xfrm>
            <a:prstGeom prst="roundRect">
              <a:avLst>
                <a:gd name="adj" fmla="val 4900"/>
              </a:avLst>
            </a:prstGeom>
            <a:solidFill>
              <a:schemeClr val="accent5">
                <a:lumMod val="20000"/>
                <a:lumOff val="80000"/>
              </a:schemeClr>
            </a:solidFill>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
          <p:nvSpPr>
            <p:cNvPr id="282" name="Title 16">
              <a:extLst>
                <a:ext uri="{FF2B5EF4-FFF2-40B4-BE49-F238E27FC236}">
                  <a16:creationId xmlns:a16="http://schemas.microsoft.com/office/drawing/2014/main" id="{CF0B7C1D-073D-53B2-3BEB-D893C03BB1EB}"/>
                </a:ext>
              </a:extLst>
            </p:cNvPr>
            <p:cNvSpPr txBox="1">
              <a:spLocks/>
            </p:cNvSpPr>
            <p:nvPr/>
          </p:nvSpPr>
          <p:spPr>
            <a:xfrm>
              <a:off x="843072" y="4360697"/>
              <a:ext cx="3794254" cy="429577"/>
            </a:xfrm>
            <a:prstGeom prst="rect">
              <a:avLst/>
            </a:prstGeom>
          </p:spPr>
          <p:txBody>
            <a:bodyPr vert="horz" lIns="91440" tIns="45720" rIns="91440" bIns="45720" rtlCol="0" anchor="ctr">
              <a:normAutofit/>
            </a:bodyPr>
            <a:lstStyle>
              <a:lvl1pPr algn="l" defTabSz="2743200" rtl="0" eaLnBrk="1" latinLnBrk="0" hangingPunct="1">
                <a:lnSpc>
                  <a:spcPct val="90000"/>
                </a:lnSpc>
                <a:spcBef>
                  <a:spcPct val="0"/>
                </a:spcBef>
                <a:buNone/>
                <a:defRPr sz="900" kern="1200">
                  <a:solidFill>
                    <a:schemeClr val="tx1"/>
                  </a:solidFill>
                  <a:latin typeface="+mj-lt"/>
                  <a:ea typeface="+mj-ea"/>
                  <a:cs typeface="+mj-cs"/>
                </a:defRPr>
              </a:lvl1pPr>
            </a:lstStyle>
            <a:p>
              <a:r>
                <a:rPr lang="en-US" sz="2400" b="1" dirty="0"/>
                <a:t>Relocation of Fuels</a:t>
              </a:r>
            </a:p>
          </p:txBody>
        </p:sp>
        <p:grpSp>
          <p:nvGrpSpPr>
            <p:cNvPr id="283" name="Group 282">
              <a:extLst>
                <a:ext uri="{FF2B5EF4-FFF2-40B4-BE49-F238E27FC236}">
                  <a16:creationId xmlns:a16="http://schemas.microsoft.com/office/drawing/2014/main" id="{D3E6CEB4-46F8-80EE-6D78-7E4894030EFE}"/>
                </a:ext>
              </a:extLst>
            </p:cNvPr>
            <p:cNvGrpSpPr/>
            <p:nvPr/>
          </p:nvGrpSpPr>
          <p:grpSpPr>
            <a:xfrm>
              <a:off x="4649114" y="1272203"/>
              <a:ext cx="2850617" cy="2845838"/>
              <a:chOff x="3479006" y="1111254"/>
              <a:chExt cx="2850617" cy="2845838"/>
            </a:xfrm>
          </p:grpSpPr>
          <p:sp>
            <p:nvSpPr>
              <p:cNvPr id="332" name="Rectangle 331">
                <a:extLst>
                  <a:ext uri="{FF2B5EF4-FFF2-40B4-BE49-F238E27FC236}">
                    <a16:creationId xmlns:a16="http://schemas.microsoft.com/office/drawing/2014/main" id="{3259968B-4ED3-4298-5BEA-3B77CCA18EE2}"/>
                  </a:ext>
                </a:extLst>
              </p:cNvPr>
              <p:cNvSpPr/>
              <p:nvPr/>
            </p:nvSpPr>
            <p:spPr>
              <a:xfrm>
                <a:off x="3479006" y="1111254"/>
                <a:ext cx="2845838" cy="2845838"/>
              </a:xfrm>
              <a:prstGeom prst="rect">
                <a:avLst/>
              </a:prstGeom>
              <a:solidFill>
                <a:srgbClr val="70AD47">
                  <a:lumMod val="40000"/>
                  <a:lumOff val="60000"/>
                </a:srgbClr>
              </a:solidFill>
              <a:ln w="19050" cap="flat" cmpd="sng" algn="ctr">
                <a:solidFill>
                  <a:srgbClr val="70AD47">
                    <a:lumMod val="50000"/>
                  </a:srgbClr>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Text" lastClr="000000"/>
                  </a:solidFill>
                  <a:effectLst/>
                  <a:uLnTx/>
                  <a:uFillTx/>
                  <a:cs typeface="Arial" panose="020B0604020202020204" pitchFamily="34" charset="0"/>
                </a:endParaRPr>
              </a:p>
            </p:txBody>
          </p:sp>
          <p:sp>
            <p:nvSpPr>
              <p:cNvPr id="333" name="Text Box 136">
                <a:extLst>
                  <a:ext uri="{FF2B5EF4-FFF2-40B4-BE49-F238E27FC236}">
                    <a16:creationId xmlns:a16="http://schemas.microsoft.com/office/drawing/2014/main" id="{2C2329E5-3819-E018-980F-3B3362A72C6B}"/>
                  </a:ext>
                </a:extLst>
              </p:cNvPr>
              <p:cNvSpPr txBox="1"/>
              <p:nvPr/>
            </p:nvSpPr>
            <p:spPr>
              <a:xfrm>
                <a:off x="5192184" y="1123449"/>
                <a:ext cx="1137439" cy="262764"/>
              </a:xfrm>
              <a:prstGeom prst="rect">
                <a:avLst/>
              </a:prstGeom>
              <a:noFill/>
              <a:ln w="6350">
                <a:noFill/>
              </a:ln>
            </p:spPr>
            <p:txBody>
              <a:bodyPr rot="0" spcFirstLastPara="0" vert="horz" wrap="square" lIns="45720" tIns="9144" rIns="45720" bIns="9144" numCol="1" spcCol="0" rtlCol="0" fromWordArt="0" anchor="ctr" anchorCtr="0" forceAA="0" compatLnSpc="1">
                <a:prstTxWarp prst="textNoShape">
                  <a:avLst/>
                </a:prstTxWarp>
                <a:spAutoFit/>
              </a:bodyPr>
              <a:lstStyle/>
              <a:p>
                <a:pPr marL="0" marR="0" lvl="0" indent="0" algn="r" defTabSz="914400" eaLnBrk="1" fontAlgn="auto" latinLnBrk="0" hangingPunct="1">
                  <a:lnSpc>
                    <a:spcPct val="107000"/>
                  </a:lnSpc>
                  <a:spcBef>
                    <a:spcPts val="0"/>
                  </a:spcBef>
                  <a:spcAft>
                    <a:spcPts val="800"/>
                  </a:spcAft>
                  <a:buClrTx/>
                  <a:buSzTx/>
                  <a:buFontTx/>
                  <a:buNone/>
                  <a:tabLst/>
                  <a:defRPr/>
                </a:pPr>
                <a:r>
                  <a:rPr kumimoji="0" lang="en-US" sz="1600" b="1" i="1" u="none" strike="noStrike" kern="0" cap="none" spc="0" normalizeH="0" baseline="0" noProof="0" dirty="0">
                    <a:ln>
                      <a:noFill/>
                    </a:ln>
                    <a:solidFill>
                      <a:srgbClr val="70AD47">
                        <a:lumMod val="50000"/>
                      </a:srgbClr>
                    </a:solidFill>
                    <a:effectLst/>
                    <a:uLnTx/>
                    <a:uFillTx/>
                    <a:ea typeface="Calibri" panose="020F0502020204030204" pitchFamily="34" charset="0"/>
                    <a:cs typeface="Arial" panose="020B0604020202020204" pitchFamily="34" charset="0"/>
                  </a:rPr>
                  <a:t>Scenario 2</a:t>
                </a:r>
                <a:endParaRPr kumimoji="0" lang="en-US" sz="1600" b="1" i="0" u="none" strike="noStrike" kern="0" cap="none" spc="0" normalizeH="0" baseline="0" noProof="0" dirty="0">
                  <a:ln>
                    <a:noFill/>
                  </a:ln>
                  <a:solidFill>
                    <a:srgbClr val="70AD47">
                      <a:lumMod val="50000"/>
                    </a:srgbClr>
                  </a:solidFill>
                  <a:effectLst/>
                  <a:uLnTx/>
                  <a:uFillTx/>
                  <a:ea typeface="Calibri" panose="020F0502020204030204" pitchFamily="34" charset="0"/>
                  <a:cs typeface="Arial" panose="020B0604020202020204" pitchFamily="34" charset="0"/>
                </a:endParaRPr>
              </a:p>
            </p:txBody>
          </p:sp>
          <p:cxnSp>
            <p:nvCxnSpPr>
              <p:cNvPr id="334" name="Straight Arrow Connector 333">
                <a:extLst>
                  <a:ext uri="{FF2B5EF4-FFF2-40B4-BE49-F238E27FC236}">
                    <a16:creationId xmlns:a16="http://schemas.microsoft.com/office/drawing/2014/main" id="{B3CCBA88-6CEF-F826-5F61-C9EC15F9101D}"/>
                  </a:ext>
                </a:extLst>
              </p:cNvPr>
              <p:cNvCxnSpPr>
                <a:cxnSpLocks/>
              </p:cNvCxnSpPr>
              <p:nvPr/>
            </p:nvCxnSpPr>
            <p:spPr>
              <a:xfrm>
                <a:off x="3745494" y="2211169"/>
                <a:ext cx="0" cy="750381"/>
              </a:xfrm>
              <a:prstGeom prst="straightConnector1">
                <a:avLst/>
              </a:prstGeom>
              <a:noFill/>
              <a:ln w="25400" cap="flat" cmpd="sng" algn="ctr">
                <a:solidFill>
                  <a:sysClr val="windowText" lastClr="000000"/>
                </a:solidFill>
                <a:prstDash val="solid"/>
                <a:miter lim="800000"/>
                <a:headEnd type="triangle" w="lg" len="lg"/>
                <a:tailEnd type="triangle" w="lg" len="lg"/>
              </a:ln>
              <a:effectLst/>
            </p:spPr>
          </p:cxnSp>
          <p:sp>
            <p:nvSpPr>
              <p:cNvPr id="335" name="Text Box 272">
                <a:extLst>
                  <a:ext uri="{FF2B5EF4-FFF2-40B4-BE49-F238E27FC236}">
                    <a16:creationId xmlns:a16="http://schemas.microsoft.com/office/drawing/2014/main" id="{A1A421BC-13B8-DDED-87D6-6F20F4D78D22}"/>
                  </a:ext>
                </a:extLst>
              </p:cNvPr>
              <p:cNvSpPr txBox="1"/>
              <p:nvPr/>
            </p:nvSpPr>
            <p:spPr>
              <a:xfrm>
                <a:off x="4901925" y="3495884"/>
                <a:ext cx="1423003" cy="443198"/>
              </a:xfrm>
              <a:prstGeom prst="rect">
                <a:avLst/>
              </a:prstGeom>
              <a:noFill/>
              <a:ln w="6350">
                <a:noFill/>
              </a:ln>
            </p:spPr>
            <p:txBody>
              <a:bodyPr rot="0" spcFirstLastPara="0" vert="horz" wrap="square" lIns="45720" tIns="0" rIns="45720" bIns="0" numCol="1" spcCol="0" rtlCol="0" fromWordArt="0" anchor="t" anchorCtr="0" forceAA="0" compatLnSpc="1">
                <a:prstTxWarp prst="textNoShape">
                  <a:avLst/>
                </a:prstTxWarp>
                <a:spAutoFit/>
              </a:bodyPr>
              <a:lstStyle/>
              <a:p>
                <a:pPr marL="0" marR="0" lvl="0" indent="0" algn="ctr" defTabSz="914400" eaLnBrk="1" fontAlgn="auto" latinLnBrk="0" hangingPunct="1">
                  <a:lnSpc>
                    <a:spcPct val="90000"/>
                  </a:lnSpc>
                  <a:spcBef>
                    <a:spcPts val="0"/>
                  </a:spcBef>
                  <a:spcAft>
                    <a:spcPts val="800"/>
                  </a:spcAft>
                  <a:buClrTx/>
                  <a:buSzTx/>
                  <a:buFontTx/>
                  <a:buNone/>
                  <a:tabLst/>
                  <a:defRPr/>
                </a:pPr>
                <a:r>
                  <a:rPr kumimoji="0" lang="en-US" sz="1600" b="1" i="0" u="none" strike="noStrike" kern="0" cap="none" spc="0" normalizeH="0" baseline="0" noProof="0" dirty="0">
                    <a:ln>
                      <a:noFill/>
                    </a:ln>
                    <a:solidFill>
                      <a:sysClr val="windowText" lastClr="000000"/>
                    </a:solidFill>
                    <a:effectLst/>
                    <a:uLnTx/>
                    <a:uFillTx/>
                    <a:ea typeface="Calibri" panose="020F0502020204030204" pitchFamily="34" charset="0"/>
                    <a:cs typeface="Arial" panose="020B0604020202020204" pitchFamily="34" charset="0"/>
                  </a:rPr>
                  <a:t>SSD between 25 ft and 50 ft</a:t>
                </a:r>
                <a:endParaRPr kumimoji="0" lang="en-US" sz="1600" b="0" i="0" u="none" strike="noStrike" kern="0" cap="none" spc="0" normalizeH="0" baseline="0" noProof="0" dirty="0">
                  <a:ln>
                    <a:noFill/>
                  </a:ln>
                  <a:solidFill>
                    <a:sysClr val="windowText" lastClr="000000"/>
                  </a:solidFill>
                  <a:effectLst/>
                  <a:uLnTx/>
                  <a:uFillTx/>
                  <a:ea typeface="Calibri" panose="020F0502020204030204" pitchFamily="34" charset="0"/>
                  <a:cs typeface="Arial" panose="020B0604020202020204" pitchFamily="34" charset="0"/>
                </a:endParaRPr>
              </a:p>
            </p:txBody>
          </p:sp>
          <p:sp>
            <p:nvSpPr>
              <p:cNvPr id="336" name="Rectangle 335">
                <a:extLst>
                  <a:ext uri="{FF2B5EF4-FFF2-40B4-BE49-F238E27FC236}">
                    <a16:creationId xmlns:a16="http://schemas.microsoft.com/office/drawing/2014/main" id="{C9129AB6-E05A-152C-BA3C-8EA88CA74382}"/>
                  </a:ext>
                </a:extLst>
              </p:cNvPr>
              <p:cNvSpPr/>
              <p:nvPr/>
            </p:nvSpPr>
            <p:spPr>
              <a:xfrm rot="5400000">
                <a:off x="3689978" y="1417250"/>
                <a:ext cx="1000541" cy="406055"/>
              </a:xfrm>
              <a:prstGeom prst="rect">
                <a:avLst/>
              </a:prstGeom>
              <a:solidFill>
                <a:sysClr val="window" lastClr="FFFFFF">
                  <a:lumMod val="65000"/>
                </a:sysClr>
              </a:solidFill>
              <a:ln w="6350" cap="flat" cmpd="sng" algn="ctr">
                <a:solidFill>
                  <a:sysClr val="windowText" lastClr="000000">
                    <a:lumMod val="75000"/>
                    <a:lumOff val="25000"/>
                  </a:sysClr>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Text" lastClr="000000"/>
                  </a:solidFill>
                  <a:effectLst/>
                  <a:uLnTx/>
                  <a:uFillTx/>
                  <a:cs typeface="Arial" panose="020B0604020202020204" pitchFamily="34" charset="0"/>
                </a:endParaRPr>
              </a:p>
            </p:txBody>
          </p:sp>
          <p:sp>
            <p:nvSpPr>
              <p:cNvPr id="337" name="Rectangle 336">
                <a:extLst>
                  <a:ext uri="{FF2B5EF4-FFF2-40B4-BE49-F238E27FC236}">
                    <a16:creationId xmlns:a16="http://schemas.microsoft.com/office/drawing/2014/main" id="{24B961F0-4D24-E5F2-3CF1-B9FBC5530FAB}"/>
                  </a:ext>
                </a:extLst>
              </p:cNvPr>
              <p:cNvSpPr/>
              <p:nvPr/>
            </p:nvSpPr>
            <p:spPr>
              <a:xfrm rot="5400000">
                <a:off x="4840820" y="1161034"/>
                <a:ext cx="695281" cy="1389076"/>
              </a:xfrm>
              <a:prstGeom prst="rect">
                <a:avLst/>
              </a:prstGeom>
              <a:solidFill>
                <a:srgbClr val="ED7D31">
                  <a:lumMod val="50000"/>
                </a:srgbClr>
              </a:solidFill>
              <a:ln w="19050" cap="flat" cmpd="sng" algn="ctr">
                <a:solidFill>
                  <a:sysClr val="windowText" lastClr="000000"/>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Text" lastClr="000000"/>
                  </a:solidFill>
                  <a:effectLst/>
                  <a:uLnTx/>
                  <a:uFillTx/>
                  <a:cs typeface="Arial" panose="020B0604020202020204" pitchFamily="34" charset="0"/>
                </a:endParaRPr>
              </a:p>
            </p:txBody>
          </p:sp>
          <p:cxnSp>
            <p:nvCxnSpPr>
              <p:cNvPr id="338" name="Straight Connector 337">
                <a:extLst>
                  <a:ext uri="{FF2B5EF4-FFF2-40B4-BE49-F238E27FC236}">
                    <a16:creationId xmlns:a16="http://schemas.microsoft.com/office/drawing/2014/main" id="{7E914F36-807C-4AE3-5C7E-1B31CC81A415}"/>
                  </a:ext>
                </a:extLst>
              </p:cNvPr>
              <p:cNvCxnSpPr/>
              <p:nvPr/>
            </p:nvCxnSpPr>
            <p:spPr>
              <a:xfrm rot="5400000" flipH="1">
                <a:off x="5195078" y="1150896"/>
                <a:ext cx="1898" cy="1391963"/>
              </a:xfrm>
              <a:prstGeom prst="line">
                <a:avLst/>
              </a:prstGeom>
              <a:noFill/>
              <a:ln w="19050" cap="flat" cmpd="sng" algn="ctr">
                <a:solidFill>
                  <a:sysClr val="windowText" lastClr="000000"/>
                </a:solidFill>
                <a:prstDash val="solid"/>
                <a:miter lim="800000"/>
              </a:ln>
              <a:effectLst/>
            </p:spPr>
          </p:cxnSp>
          <p:sp>
            <p:nvSpPr>
              <p:cNvPr id="339" name="TextBox 338">
                <a:extLst>
                  <a:ext uri="{FF2B5EF4-FFF2-40B4-BE49-F238E27FC236}">
                    <a16:creationId xmlns:a16="http://schemas.microsoft.com/office/drawing/2014/main" id="{83B6D36D-54EB-D668-0B3E-CE7C7C099902}"/>
                  </a:ext>
                </a:extLst>
              </p:cNvPr>
              <p:cNvSpPr txBox="1"/>
              <p:nvPr/>
            </p:nvSpPr>
            <p:spPr>
              <a:xfrm>
                <a:off x="4728058" y="1555694"/>
                <a:ext cx="907621" cy="276999"/>
              </a:xfrm>
              <a:prstGeom prst="rect">
                <a:avLst/>
              </a:prstGeom>
              <a:noFill/>
            </p:spPr>
            <p:txBody>
              <a:bodyPr wrap="none" rtlCol="0" anchor="ctr" anchorCtr="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white"/>
                    </a:solidFill>
                    <a:effectLst/>
                    <a:uLnTx/>
                    <a:uFillTx/>
                    <a:cs typeface="Arial" panose="020B0604020202020204" pitchFamily="34" charset="0"/>
                  </a:rPr>
                  <a:t>Residence</a:t>
                </a:r>
              </a:p>
            </p:txBody>
          </p:sp>
          <p:cxnSp>
            <p:nvCxnSpPr>
              <p:cNvPr id="340" name="Straight Connector 339">
                <a:extLst>
                  <a:ext uri="{FF2B5EF4-FFF2-40B4-BE49-F238E27FC236}">
                    <a16:creationId xmlns:a16="http://schemas.microsoft.com/office/drawing/2014/main" id="{1FA44336-E584-984A-3D77-DAF7A990D89D}"/>
                  </a:ext>
                </a:extLst>
              </p:cNvPr>
              <p:cNvCxnSpPr>
                <a:cxnSpLocks/>
              </p:cNvCxnSpPr>
              <p:nvPr/>
            </p:nvCxnSpPr>
            <p:spPr>
              <a:xfrm flipH="1">
                <a:off x="3612839" y="2201258"/>
                <a:ext cx="869792" cy="0"/>
              </a:xfrm>
              <a:prstGeom prst="line">
                <a:avLst/>
              </a:prstGeom>
              <a:noFill/>
              <a:ln w="9525" cap="flat" cmpd="sng" algn="ctr">
                <a:solidFill>
                  <a:sysClr val="windowText" lastClr="000000"/>
                </a:solidFill>
                <a:prstDash val="dash"/>
                <a:miter lim="800000"/>
              </a:ln>
              <a:effectLst/>
            </p:spPr>
          </p:cxnSp>
          <p:cxnSp>
            <p:nvCxnSpPr>
              <p:cNvPr id="341" name="Straight Connector 340">
                <a:extLst>
                  <a:ext uri="{FF2B5EF4-FFF2-40B4-BE49-F238E27FC236}">
                    <a16:creationId xmlns:a16="http://schemas.microsoft.com/office/drawing/2014/main" id="{EDFF21D4-F0F9-2B78-C649-45B8C9248C51}"/>
                  </a:ext>
                </a:extLst>
              </p:cNvPr>
              <p:cNvCxnSpPr>
                <a:cxnSpLocks/>
              </p:cNvCxnSpPr>
              <p:nvPr/>
            </p:nvCxnSpPr>
            <p:spPr>
              <a:xfrm flipH="1">
                <a:off x="3624127" y="2961550"/>
                <a:ext cx="869792" cy="0"/>
              </a:xfrm>
              <a:prstGeom prst="line">
                <a:avLst/>
              </a:prstGeom>
              <a:noFill/>
              <a:ln w="9525" cap="flat" cmpd="sng" algn="ctr">
                <a:solidFill>
                  <a:sysClr val="windowText" lastClr="000000"/>
                </a:solidFill>
                <a:prstDash val="dash"/>
                <a:miter lim="800000"/>
              </a:ln>
              <a:effectLst/>
            </p:spPr>
          </p:cxnSp>
          <p:sp>
            <p:nvSpPr>
              <p:cNvPr id="342" name="Rectangle 341">
                <a:extLst>
                  <a:ext uri="{FF2B5EF4-FFF2-40B4-BE49-F238E27FC236}">
                    <a16:creationId xmlns:a16="http://schemas.microsoft.com/office/drawing/2014/main" id="{EC34AAD1-F996-F2F3-DC1F-507C3F3BE70F}"/>
                  </a:ext>
                </a:extLst>
              </p:cNvPr>
              <p:cNvSpPr/>
              <p:nvPr/>
            </p:nvSpPr>
            <p:spPr>
              <a:xfrm rot="5400000">
                <a:off x="4214446" y="2938113"/>
                <a:ext cx="419403" cy="466277"/>
              </a:xfrm>
              <a:prstGeom prst="rect">
                <a:avLst/>
              </a:prstGeom>
              <a:solidFill>
                <a:srgbClr val="ED7D31">
                  <a:lumMod val="50000"/>
                </a:srgbClr>
              </a:solidFill>
              <a:ln w="19050" cap="flat" cmpd="sng" algn="ctr">
                <a:solidFill>
                  <a:sysClr val="windowText" lastClr="000000"/>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Text" lastClr="000000"/>
                  </a:solidFill>
                  <a:effectLst/>
                  <a:uLnTx/>
                  <a:uFillTx/>
                  <a:cs typeface="Arial" panose="020B0604020202020204" pitchFamily="34" charset="0"/>
                </a:endParaRPr>
              </a:p>
            </p:txBody>
          </p:sp>
          <p:sp>
            <p:nvSpPr>
              <p:cNvPr id="343" name="TextBox 342">
                <a:extLst>
                  <a:ext uri="{FF2B5EF4-FFF2-40B4-BE49-F238E27FC236}">
                    <a16:creationId xmlns:a16="http://schemas.microsoft.com/office/drawing/2014/main" id="{7346D6AA-A314-99C3-7878-FF1D79F6FA1B}"/>
                  </a:ext>
                </a:extLst>
              </p:cNvPr>
              <p:cNvSpPr txBox="1"/>
              <p:nvPr/>
            </p:nvSpPr>
            <p:spPr>
              <a:xfrm>
                <a:off x="4101314" y="2930726"/>
                <a:ext cx="653699" cy="461666"/>
              </a:xfrm>
              <a:prstGeom prst="rect">
                <a:avLst/>
              </a:prstGeom>
              <a:noFill/>
            </p:spPr>
            <p:txBody>
              <a:bodyPr wrap="square" rtlCol="0" anchor="ctr" anchorCtr="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white"/>
                    </a:solidFill>
                    <a:effectLst/>
                    <a:uLnTx/>
                    <a:uFillTx/>
                    <a:cs typeface="Arial" panose="020B0604020202020204" pitchFamily="34" charset="0"/>
                  </a:rPr>
                  <a:t>Aux. Str.</a:t>
                </a:r>
              </a:p>
            </p:txBody>
          </p:sp>
          <p:pic>
            <p:nvPicPr>
              <p:cNvPr id="344" name="Graphic 343" descr="Fire with solid fill">
                <a:extLst>
                  <a:ext uri="{FF2B5EF4-FFF2-40B4-BE49-F238E27FC236}">
                    <a16:creationId xmlns:a16="http://schemas.microsoft.com/office/drawing/2014/main" id="{8043DF17-B89C-A725-05EB-ECE9B55932A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314696" y="2457218"/>
                <a:ext cx="538381" cy="538381"/>
              </a:xfrm>
              <a:prstGeom prst="rect">
                <a:avLst/>
              </a:prstGeom>
            </p:spPr>
          </p:pic>
          <p:sp>
            <p:nvSpPr>
              <p:cNvPr id="345" name="Text Box 272">
                <a:extLst>
                  <a:ext uri="{FF2B5EF4-FFF2-40B4-BE49-F238E27FC236}">
                    <a16:creationId xmlns:a16="http://schemas.microsoft.com/office/drawing/2014/main" id="{CC4B6AF4-4666-92D8-7705-751857B0E175}"/>
                  </a:ext>
                </a:extLst>
              </p:cNvPr>
              <p:cNvSpPr txBox="1"/>
              <p:nvPr/>
            </p:nvSpPr>
            <p:spPr>
              <a:xfrm rot="16200000">
                <a:off x="3352012" y="2501670"/>
                <a:ext cx="559322" cy="221600"/>
              </a:xfrm>
              <a:prstGeom prst="rect">
                <a:avLst/>
              </a:prstGeom>
              <a:noFill/>
              <a:ln w="6350">
                <a:noFill/>
              </a:ln>
            </p:spPr>
            <p:txBody>
              <a:bodyPr rot="0" spcFirstLastPara="0" vert="horz" wrap="square" lIns="45720" tIns="0" rIns="45720" bIns="0" numCol="1" spcCol="0" rtlCol="0" fromWordArt="0" anchor="t" anchorCtr="0" forceAA="0" compatLnSpc="1">
                <a:prstTxWarp prst="textNoShape">
                  <a:avLst/>
                </a:prstTxWarp>
                <a:spAutoFit/>
              </a:bodyPr>
              <a:lstStyle/>
              <a:p>
                <a:pPr marL="0" marR="0" lvl="0" indent="0" algn="ctr" defTabSz="914400" eaLnBrk="1" fontAlgn="auto" latinLnBrk="0" hangingPunct="1">
                  <a:lnSpc>
                    <a:spcPct val="90000"/>
                  </a:lnSpc>
                  <a:spcBef>
                    <a:spcPts val="0"/>
                  </a:spcBef>
                  <a:spcAft>
                    <a:spcPts val="800"/>
                  </a:spcAft>
                  <a:buClrTx/>
                  <a:buSzTx/>
                  <a:buFontTx/>
                  <a:buNone/>
                  <a:tabLst/>
                  <a:defRPr/>
                </a:pPr>
                <a:r>
                  <a:rPr kumimoji="0" lang="en-US" sz="1600" b="1" i="0" u="none" strike="noStrike" kern="0" cap="none" spc="0" normalizeH="0" baseline="0" noProof="0" dirty="0">
                    <a:ln>
                      <a:noFill/>
                    </a:ln>
                    <a:solidFill>
                      <a:sysClr val="windowText" lastClr="000000"/>
                    </a:solidFill>
                    <a:effectLst/>
                    <a:uLnTx/>
                    <a:uFillTx/>
                    <a:ea typeface="Calibri" panose="020F0502020204030204" pitchFamily="34" charset="0"/>
                    <a:cs typeface="Arial" panose="020B0604020202020204" pitchFamily="34" charset="0"/>
                  </a:rPr>
                  <a:t>SSD</a:t>
                </a:r>
                <a:endParaRPr kumimoji="0" lang="en-US" sz="1600" b="0" i="0" u="none" strike="noStrike" kern="0" cap="none" spc="0" normalizeH="0" baseline="0" noProof="0" dirty="0">
                  <a:ln>
                    <a:noFill/>
                  </a:ln>
                  <a:solidFill>
                    <a:sysClr val="windowText" lastClr="000000"/>
                  </a:solidFill>
                  <a:effectLst/>
                  <a:uLnTx/>
                  <a:uFillTx/>
                  <a:ea typeface="Calibri" panose="020F0502020204030204" pitchFamily="34" charset="0"/>
                  <a:cs typeface="Arial" panose="020B0604020202020204" pitchFamily="34" charset="0"/>
                </a:endParaRPr>
              </a:p>
            </p:txBody>
          </p:sp>
          <p:cxnSp>
            <p:nvCxnSpPr>
              <p:cNvPr id="346" name="Straight Connector 345">
                <a:extLst>
                  <a:ext uri="{FF2B5EF4-FFF2-40B4-BE49-F238E27FC236}">
                    <a16:creationId xmlns:a16="http://schemas.microsoft.com/office/drawing/2014/main" id="{B4091598-28F8-824C-5F10-A22464F84151}"/>
                  </a:ext>
                </a:extLst>
              </p:cNvPr>
              <p:cNvCxnSpPr>
                <a:cxnSpLocks/>
              </p:cNvCxnSpPr>
              <p:nvPr/>
            </p:nvCxnSpPr>
            <p:spPr>
              <a:xfrm flipV="1">
                <a:off x="4495330" y="2213791"/>
                <a:ext cx="1400369" cy="2"/>
              </a:xfrm>
              <a:prstGeom prst="line">
                <a:avLst/>
              </a:prstGeom>
              <a:noFill/>
              <a:ln w="57150" cap="flat" cmpd="sng" algn="ctr">
                <a:solidFill>
                  <a:srgbClr val="5B9BD5"/>
                </a:solidFill>
                <a:prstDash val="solid"/>
                <a:miter lim="800000"/>
              </a:ln>
              <a:effectLst/>
            </p:spPr>
          </p:cxnSp>
          <p:cxnSp>
            <p:nvCxnSpPr>
              <p:cNvPr id="347" name="Straight Connector 346">
                <a:extLst>
                  <a:ext uri="{FF2B5EF4-FFF2-40B4-BE49-F238E27FC236}">
                    <a16:creationId xmlns:a16="http://schemas.microsoft.com/office/drawing/2014/main" id="{C5308E5A-6A1C-856D-F800-16222A2CBA5F}"/>
                  </a:ext>
                </a:extLst>
              </p:cNvPr>
              <p:cNvCxnSpPr>
                <a:cxnSpLocks/>
              </p:cNvCxnSpPr>
              <p:nvPr/>
            </p:nvCxnSpPr>
            <p:spPr>
              <a:xfrm>
                <a:off x="4493919" y="1494968"/>
                <a:ext cx="0" cy="748788"/>
              </a:xfrm>
              <a:prstGeom prst="line">
                <a:avLst/>
              </a:prstGeom>
              <a:noFill/>
              <a:ln w="57150" cap="flat" cmpd="sng" algn="ctr">
                <a:solidFill>
                  <a:srgbClr val="5B9BD5"/>
                </a:solidFill>
                <a:prstDash val="solid"/>
                <a:miter lim="800000"/>
              </a:ln>
              <a:effectLst/>
            </p:spPr>
          </p:cxnSp>
          <p:sp>
            <p:nvSpPr>
              <p:cNvPr id="348" name="Isosceles Triangle 347">
                <a:extLst>
                  <a:ext uri="{FF2B5EF4-FFF2-40B4-BE49-F238E27FC236}">
                    <a16:creationId xmlns:a16="http://schemas.microsoft.com/office/drawing/2014/main" id="{DBD06100-F659-F88E-20F6-9AFD6BE8CA95}"/>
                  </a:ext>
                </a:extLst>
              </p:cNvPr>
              <p:cNvSpPr/>
              <p:nvPr/>
            </p:nvSpPr>
            <p:spPr>
              <a:xfrm>
                <a:off x="3865097" y="2487994"/>
                <a:ext cx="306009" cy="280081"/>
              </a:xfrm>
              <a:prstGeom prst="triangle">
                <a:avLst/>
              </a:prstGeom>
              <a:solidFill>
                <a:srgbClr val="FFFF0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tIns="0" bIns="91440" rtlCol="0" anchor="ctr"/>
              <a:lstStyle/>
              <a:p>
                <a:pPr algn="ctr"/>
                <a:r>
                  <a:rPr lang="en-US" dirty="0">
                    <a:solidFill>
                      <a:schemeClr val="tx2"/>
                    </a:solidFill>
                  </a:rPr>
                  <a:t>!</a:t>
                </a:r>
              </a:p>
            </p:txBody>
          </p:sp>
          <p:sp>
            <p:nvSpPr>
              <p:cNvPr id="349" name="Rectangle: Rounded Corners 348">
                <a:extLst>
                  <a:ext uri="{FF2B5EF4-FFF2-40B4-BE49-F238E27FC236}">
                    <a16:creationId xmlns:a16="http://schemas.microsoft.com/office/drawing/2014/main" id="{39E78044-04BA-4ABC-81E5-217557107FD6}"/>
                  </a:ext>
                </a:extLst>
              </p:cNvPr>
              <p:cNvSpPr/>
              <p:nvPr/>
            </p:nvSpPr>
            <p:spPr>
              <a:xfrm>
                <a:off x="4596072" y="1822528"/>
                <a:ext cx="305419" cy="305419"/>
              </a:xfrm>
              <a:prstGeom prst="roundRect">
                <a:avLst/>
              </a:prstGeom>
              <a:solidFill>
                <a:srgbClr val="7CB342"/>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i="0" dirty="0">
                    <a:solidFill>
                      <a:schemeClr val="bg1"/>
                    </a:solidFill>
                    <a:effectLst/>
                    <a:latin typeface="Roboto" panose="02000000000000000000" pitchFamily="2" charset="0"/>
                  </a:rPr>
                  <a:t>✓</a:t>
                </a:r>
                <a:endParaRPr lang="en-US" b="1" dirty="0">
                  <a:solidFill>
                    <a:schemeClr val="bg1"/>
                  </a:solidFill>
                </a:endParaRPr>
              </a:p>
            </p:txBody>
          </p:sp>
        </p:grpSp>
        <p:grpSp>
          <p:nvGrpSpPr>
            <p:cNvPr id="284" name="Group 283">
              <a:extLst>
                <a:ext uri="{FF2B5EF4-FFF2-40B4-BE49-F238E27FC236}">
                  <a16:creationId xmlns:a16="http://schemas.microsoft.com/office/drawing/2014/main" id="{4F0DF7C6-3B3F-C34F-1B3F-77DFCBA97140}"/>
                </a:ext>
              </a:extLst>
            </p:cNvPr>
            <p:cNvGrpSpPr/>
            <p:nvPr/>
          </p:nvGrpSpPr>
          <p:grpSpPr>
            <a:xfrm>
              <a:off x="8319705" y="1272203"/>
              <a:ext cx="2959373" cy="2845838"/>
              <a:chOff x="508532" y="1111254"/>
              <a:chExt cx="2959373" cy="2845838"/>
            </a:xfrm>
          </p:grpSpPr>
          <p:sp>
            <p:nvSpPr>
              <p:cNvPr id="314" name="Rectangle 313">
                <a:extLst>
                  <a:ext uri="{FF2B5EF4-FFF2-40B4-BE49-F238E27FC236}">
                    <a16:creationId xmlns:a16="http://schemas.microsoft.com/office/drawing/2014/main" id="{395A95AB-5DF5-F8C1-640E-3237127CCA35}"/>
                  </a:ext>
                </a:extLst>
              </p:cNvPr>
              <p:cNvSpPr/>
              <p:nvPr/>
            </p:nvSpPr>
            <p:spPr>
              <a:xfrm>
                <a:off x="508532" y="1111254"/>
                <a:ext cx="2845838" cy="2845838"/>
              </a:xfrm>
              <a:prstGeom prst="rect">
                <a:avLst/>
              </a:prstGeom>
              <a:solidFill>
                <a:srgbClr val="70AD47">
                  <a:lumMod val="40000"/>
                  <a:lumOff val="60000"/>
                </a:srgbClr>
              </a:solidFill>
              <a:ln w="19050" cap="flat" cmpd="sng" algn="ctr">
                <a:solidFill>
                  <a:srgbClr val="70AD47">
                    <a:lumMod val="50000"/>
                  </a:srgbClr>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Text" lastClr="000000"/>
                  </a:solidFill>
                  <a:effectLst/>
                  <a:uLnTx/>
                  <a:uFillTx/>
                  <a:cs typeface="Arial" panose="020B0604020202020204" pitchFamily="34" charset="0"/>
                </a:endParaRPr>
              </a:p>
            </p:txBody>
          </p:sp>
          <p:sp>
            <p:nvSpPr>
              <p:cNvPr id="315" name="Text Box 136">
                <a:extLst>
                  <a:ext uri="{FF2B5EF4-FFF2-40B4-BE49-F238E27FC236}">
                    <a16:creationId xmlns:a16="http://schemas.microsoft.com/office/drawing/2014/main" id="{2FCA7495-BC49-9EF1-89F0-935E00A24B85}"/>
                  </a:ext>
                </a:extLst>
              </p:cNvPr>
              <p:cNvSpPr txBox="1"/>
              <p:nvPr/>
            </p:nvSpPr>
            <p:spPr>
              <a:xfrm>
                <a:off x="2221710" y="1123449"/>
                <a:ext cx="1137439" cy="262764"/>
              </a:xfrm>
              <a:prstGeom prst="rect">
                <a:avLst/>
              </a:prstGeom>
              <a:noFill/>
              <a:ln w="6350">
                <a:noFill/>
              </a:ln>
            </p:spPr>
            <p:txBody>
              <a:bodyPr rot="0" spcFirstLastPara="0" vert="horz" wrap="square" lIns="45720" tIns="9144" rIns="45720" bIns="9144" numCol="1" spcCol="0" rtlCol="0" fromWordArt="0" anchor="ctr" anchorCtr="0" forceAA="0" compatLnSpc="1">
                <a:prstTxWarp prst="textNoShape">
                  <a:avLst/>
                </a:prstTxWarp>
                <a:spAutoFit/>
              </a:bodyPr>
              <a:lstStyle/>
              <a:p>
                <a:pPr marL="0" marR="0" lvl="0" indent="0" algn="r" defTabSz="914400" eaLnBrk="1" fontAlgn="auto" latinLnBrk="0" hangingPunct="1">
                  <a:lnSpc>
                    <a:spcPct val="107000"/>
                  </a:lnSpc>
                  <a:spcBef>
                    <a:spcPts val="0"/>
                  </a:spcBef>
                  <a:spcAft>
                    <a:spcPts val="800"/>
                  </a:spcAft>
                  <a:buClrTx/>
                  <a:buSzTx/>
                  <a:buFontTx/>
                  <a:buNone/>
                  <a:tabLst/>
                  <a:defRPr/>
                </a:pPr>
                <a:r>
                  <a:rPr kumimoji="0" lang="en-US" sz="1600" b="1" i="1" u="none" strike="noStrike" kern="0" cap="none" spc="0" normalizeH="0" baseline="0" noProof="0" dirty="0">
                    <a:ln>
                      <a:noFill/>
                    </a:ln>
                    <a:solidFill>
                      <a:srgbClr val="70AD47">
                        <a:lumMod val="50000"/>
                      </a:srgbClr>
                    </a:solidFill>
                    <a:effectLst/>
                    <a:uLnTx/>
                    <a:uFillTx/>
                    <a:ea typeface="Calibri" panose="020F0502020204030204" pitchFamily="34" charset="0"/>
                    <a:cs typeface="Arial" panose="020B0604020202020204" pitchFamily="34" charset="0"/>
                  </a:rPr>
                  <a:t>Scenario 3</a:t>
                </a:r>
                <a:endParaRPr kumimoji="0" lang="en-US" sz="1600" b="1" i="0" u="none" strike="noStrike" kern="0" cap="none" spc="0" normalizeH="0" baseline="0" noProof="0" dirty="0">
                  <a:ln>
                    <a:noFill/>
                  </a:ln>
                  <a:solidFill>
                    <a:srgbClr val="70AD47">
                      <a:lumMod val="50000"/>
                    </a:srgbClr>
                  </a:solidFill>
                  <a:effectLst/>
                  <a:uLnTx/>
                  <a:uFillTx/>
                  <a:ea typeface="Calibri" panose="020F0502020204030204" pitchFamily="34" charset="0"/>
                  <a:cs typeface="Arial" panose="020B0604020202020204" pitchFamily="34" charset="0"/>
                </a:endParaRPr>
              </a:p>
            </p:txBody>
          </p:sp>
          <p:sp>
            <p:nvSpPr>
              <p:cNvPr id="316" name="Text Box 272">
                <a:extLst>
                  <a:ext uri="{FF2B5EF4-FFF2-40B4-BE49-F238E27FC236}">
                    <a16:creationId xmlns:a16="http://schemas.microsoft.com/office/drawing/2014/main" id="{DEA8DBEE-3385-10A0-8586-B5A1B4F14A5F}"/>
                  </a:ext>
                </a:extLst>
              </p:cNvPr>
              <p:cNvSpPr txBox="1"/>
              <p:nvPr/>
            </p:nvSpPr>
            <p:spPr>
              <a:xfrm>
                <a:off x="2150690" y="3506308"/>
                <a:ext cx="1317215" cy="443198"/>
              </a:xfrm>
              <a:prstGeom prst="rect">
                <a:avLst/>
              </a:prstGeom>
              <a:noFill/>
              <a:ln w="6350">
                <a:noFill/>
              </a:ln>
            </p:spPr>
            <p:txBody>
              <a:bodyPr rot="0" spcFirstLastPara="0" vert="horz" wrap="square" lIns="45720" tIns="0" rIns="45720" bIns="0" numCol="1" spcCol="0" rtlCol="0" fromWordArt="0" anchor="t" anchorCtr="0" forceAA="0" compatLnSpc="1">
                <a:prstTxWarp prst="textNoShape">
                  <a:avLst/>
                </a:prstTxWarp>
                <a:spAutoFit/>
              </a:bodyPr>
              <a:lstStyle/>
              <a:p>
                <a:pPr marL="0" marR="0" lvl="0" indent="0" algn="ctr" defTabSz="914400" eaLnBrk="1" fontAlgn="auto" latinLnBrk="0" hangingPunct="1">
                  <a:lnSpc>
                    <a:spcPct val="90000"/>
                  </a:lnSpc>
                  <a:spcBef>
                    <a:spcPts val="0"/>
                  </a:spcBef>
                  <a:spcAft>
                    <a:spcPts val="800"/>
                  </a:spcAft>
                  <a:buClrTx/>
                  <a:buSzTx/>
                  <a:buFontTx/>
                  <a:buNone/>
                  <a:tabLst/>
                  <a:defRPr/>
                </a:pPr>
                <a:r>
                  <a:rPr kumimoji="0" lang="en-US" sz="1600" b="1" i="0" u="none" strike="noStrike" kern="0" cap="none" spc="0" normalizeH="0" baseline="0" noProof="0" dirty="0">
                    <a:ln>
                      <a:noFill/>
                    </a:ln>
                    <a:solidFill>
                      <a:sysClr val="windowText" lastClr="000000"/>
                    </a:solidFill>
                    <a:effectLst/>
                    <a:uLnTx/>
                    <a:uFillTx/>
                    <a:ea typeface="Calibri" panose="020F0502020204030204" pitchFamily="34" charset="0"/>
                    <a:cs typeface="Arial" panose="020B0604020202020204" pitchFamily="34" charset="0"/>
                  </a:rPr>
                  <a:t>SSD less than 25 ft</a:t>
                </a:r>
                <a:endParaRPr kumimoji="0" lang="en-US" sz="1600" b="0" i="0" u="none" strike="noStrike" kern="0" cap="none" spc="0" normalizeH="0" baseline="0" noProof="0" dirty="0">
                  <a:ln>
                    <a:noFill/>
                  </a:ln>
                  <a:solidFill>
                    <a:sysClr val="windowText" lastClr="000000"/>
                  </a:solidFill>
                  <a:effectLst/>
                  <a:uLnTx/>
                  <a:uFillTx/>
                  <a:ea typeface="Calibri" panose="020F0502020204030204" pitchFamily="34" charset="0"/>
                  <a:cs typeface="Arial" panose="020B0604020202020204" pitchFamily="34" charset="0"/>
                </a:endParaRPr>
              </a:p>
            </p:txBody>
          </p:sp>
          <p:grpSp>
            <p:nvGrpSpPr>
              <p:cNvPr id="317" name="Group 316">
                <a:extLst>
                  <a:ext uri="{FF2B5EF4-FFF2-40B4-BE49-F238E27FC236}">
                    <a16:creationId xmlns:a16="http://schemas.microsoft.com/office/drawing/2014/main" id="{03026BF1-D52B-2931-74CE-26683F198633}"/>
                  </a:ext>
                </a:extLst>
              </p:cNvPr>
              <p:cNvGrpSpPr/>
              <p:nvPr/>
            </p:nvGrpSpPr>
            <p:grpSpPr>
              <a:xfrm rot="5400000">
                <a:off x="1874850" y="1156528"/>
                <a:ext cx="695280" cy="1398087"/>
                <a:chOff x="430817" y="2299406"/>
                <a:chExt cx="446803" cy="898442"/>
              </a:xfrm>
            </p:grpSpPr>
            <p:sp>
              <p:nvSpPr>
                <p:cNvPr id="329" name="Rectangle 328">
                  <a:extLst>
                    <a:ext uri="{FF2B5EF4-FFF2-40B4-BE49-F238E27FC236}">
                      <a16:creationId xmlns:a16="http://schemas.microsoft.com/office/drawing/2014/main" id="{0D98F426-72B0-FD9A-3B66-8066A88177A9}"/>
                    </a:ext>
                  </a:extLst>
                </p:cNvPr>
                <p:cNvSpPr/>
                <p:nvPr/>
              </p:nvSpPr>
              <p:spPr>
                <a:xfrm>
                  <a:off x="430817" y="2305196"/>
                  <a:ext cx="446803" cy="892652"/>
                </a:xfrm>
                <a:prstGeom prst="rect">
                  <a:avLst/>
                </a:prstGeom>
                <a:solidFill>
                  <a:srgbClr val="ED7D31">
                    <a:lumMod val="50000"/>
                  </a:srgbClr>
                </a:solidFill>
                <a:ln w="19050" cap="flat" cmpd="sng" algn="ctr">
                  <a:solidFill>
                    <a:sysClr val="windowText" lastClr="000000"/>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Text" lastClr="000000"/>
                    </a:solidFill>
                    <a:effectLst/>
                    <a:uLnTx/>
                    <a:uFillTx/>
                    <a:cs typeface="Arial" panose="020B0604020202020204" pitchFamily="34" charset="0"/>
                  </a:endParaRPr>
                </a:p>
              </p:txBody>
            </p:sp>
            <p:cxnSp>
              <p:nvCxnSpPr>
                <p:cNvPr id="330" name="Straight Connector 329">
                  <a:extLst>
                    <a:ext uri="{FF2B5EF4-FFF2-40B4-BE49-F238E27FC236}">
                      <a16:creationId xmlns:a16="http://schemas.microsoft.com/office/drawing/2014/main" id="{157B06ED-E9C7-B49E-22E9-6AF0F13E1A8D}"/>
                    </a:ext>
                  </a:extLst>
                </p:cNvPr>
                <p:cNvCxnSpPr/>
                <p:nvPr/>
              </p:nvCxnSpPr>
              <p:spPr>
                <a:xfrm flipH="1">
                  <a:off x="648021" y="2299406"/>
                  <a:ext cx="1220" cy="894507"/>
                </a:xfrm>
                <a:prstGeom prst="line">
                  <a:avLst/>
                </a:prstGeom>
                <a:noFill/>
                <a:ln w="19050" cap="flat" cmpd="sng" algn="ctr">
                  <a:solidFill>
                    <a:sysClr val="windowText" lastClr="000000"/>
                  </a:solidFill>
                  <a:prstDash val="solid"/>
                  <a:miter lim="800000"/>
                </a:ln>
                <a:effectLst/>
              </p:spPr>
            </p:cxnSp>
            <p:sp>
              <p:nvSpPr>
                <p:cNvPr id="331" name="TextBox 330">
                  <a:extLst>
                    <a:ext uri="{FF2B5EF4-FFF2-40B4-BE49-F238E27FC236}">
                      <a16:creationId xmlns:a16="http://schemas.microsoft.com/office/drawing/2014/main" id="{C70BC5D3-A9A8-5649-ED2E-300031CF6FAC}"/>
                    </a:ext>
                  </a:extLst>
                </p:cNvPr>
                <p:cNvSpPr txBox="1"/>
                <p:nvPr/>
              </p:nvSpPr>
              <p:spPr>
                <a:xfrm rot="16200000">
                  <a:off x="258883" y="2666756"/>
                  <a:ext cx="583258" cy="178006"/>
                </a:xfrm>
                <a:prstGeom prst="rect">
                  <a:avLst/>
                </a:prstGeom>
                <a:noFill/>
              </p:spPr>
              <p:txBody>
                <a:bodyPr wrap="none" rtlCol="0" anchor="ctr" anchorCtr="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white"/>
                      </a:solidFill>
                      <a:effectLst/>
                      <a:uLnTx/>
                      <a:uFillTx/>
                      <a:cs typeface="Arial" panose="020B0604020202020204" pitchFamily="34" charset="0"/>
                    </a:rPr>
                    <a:t>Residence</a:t>
                  </a:r>
                </a:p>
              </p:txBody>
            </p:sp>
          </p:grpSp>
          <p:cxnSp>
            <p:nvCxnSpPr>
              <p:cNvPr id="318" name="Straight Connector 317">
                <a:extLst>
                  <a:ext uri="{FF2B5EF4-FFF2-40B4-BE49-F238E27FC236}">
                    <a16:creationId xmlns:a16="http://schemas.microsoft.com/office/drawing/2014/main" id="{F8A72906-FCCF-6DDE-E0F2-3DF8E99D36FC}"/>
                  </a:ext>
                </a:extLst>
              </p:cNvPr>
              <p:cNvCxnSpPr>
                <a:cxnSpLocks/>
              </p:cNvCxnSpPr>
              <p:nvPr/>
            </p:nvCxnSpPr>
            <p:spPr>
              <a:xfrm flipH="1">
                <a:off x="642365" y="2201258"/>
                <a:ext cx="869792" cy="0"/>
              </a:xfrm>
              <a:prstGeom prst="line">
                <a:avLst/>
              </a:prstGeom>
              <a:noFill/>
              <a:ln w="9525" cap="flat" cmpd="sng" algn="ctr">
                <a:solidFill>
                  <a:sysClr val="windowText" lastClr="000000"/>
                </a:solidFill>
                <a:prstDash val="dash"/>
                <a:miter lim="800000"/>
              </a:ln>
              <a:effectLst/>
            </p:spPr>
          </p:cxnSp>
          <p:cxnSp>
            <p:nvCxnSpPr>
              <p:cNvPr id="319" name="Straight Connector 318">
                <a:extLst>
                  <a:ext uri="{FF2B5EF4-FFF2-40B4-BE49-F238E27FC236}">
                    <a16:creationId xmlns:a16="http://schemas.microsoft.com/office/drawing/2014/main" id="{4E76C65E-8164-916D-9B4E-9D76B2824503}"/>
                  </a:ext>
                </a:extLst>
              </p:cNvPr>
              <p:cNvCxnSpPr>
                <a:cxnSpLocks/>
              </p:cNvCxnSpPr>
              <p:nvPr/>
            </p:nvCxnSpPr>
            <p:spPr>
              <a:xfrm flipH="1">
                <a:off x="653655" y="2461143"/>
                <a:ext cx="869792" cy="0"/>
              </a:xfrm>
              <a:prstGeom prst="line">
                <a:avLst/>
              </a:prstGeom>
              <a:noFill/>
              <a:ln w="9525" cap="flat" cmpd="sng" algn="ctr">
                <a:solidFill>
                  <a:sysClr val="windowText" lastClr="000000"/>
                </a:solidFill>
                <a:prstDash val="dash"/>
                <a:miter lim="800000"/>
              </a:ln>
              <a:effectLst/>
            </p:spPr>
          </p:cxnSp>
          <p:grpSp>
            <p:nvGrpSpPr>
              <p:cNvPr id="320" name="Group 319">
                <a:extLst>
                  <a:ext uri="{FF2B5EF4-FFF2-40B4-BE49-F238E27FC236}">
                    <a16:creationId xmlns:a16="http://schemas.microsoft.com/office/drawing/2014/main" id="{E0568D9A-3671-2C1E-B07D-863A424E335D}"/>
                  </a:ext>
                </a:extLst>
              </p:cNvPr>
              <p:cNvGrpSpPr/>
              <p:nvPr/>
            </p:nvGrpSpPr>
            <p:grpSpPr>
              <a:xfrm>
                <a:off x="1192683" y="2430319"/>
                <a:ext cx="653699" cy="461666"/>
                <a:chOff x="327472" y="3228610"/>
                <a:chExt cx="420082" cy="296677"/>
              </a:xfrm>
            </p:grpSpPr>
            <p:sp>
              <p:nvSpPr>
                <p:cNvPr id="327" name="Rectangle 326">
                  <a:extLst>
                    <a:ext uri="{FF2B5EF4-FFF2-40B4-BE49-F238E27FC236}">
                      <a16:creationId xmlns:a16="http://schemas.microsoft.com/office/drawing/2014/main" id="{A62DBA60-BB3D-2DF9-A36E-3B7EDCB1CAF2}"/>
                    </a:ext>
                  </a:extLst>
                </p:cNvPr>
                <p:cNvSpPr/>
                <p:nvPr/>
              </p:nvSpPr>
              <p:spPr>
                <a:xfrm rot="5400000">
                  <a:off x="400173" y="3233357"/>
                  <a:ext cx="269518" cy="299640"/>
                </a:xfrm>
                <a:prstGeom prst="rect">
                  <a:avLst/>
                </a:prstGeom>
                <a:solidFill>
                  <a:srgbClr val="ED7D31">
                    <a:lumMod val="50000"/>
                  </a:srgbClr>
                </a:solidFill>
                <a:ln w="19050" cap="flat" cmpd="sng" algn="ctr">
                  <a:solidFill>
                    <a:sysClr val="windowText" lastClr="000000"/>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Text" lastClr="000000"/>
                    </a:solidFill>
                    <a:effectLst/>
                    <a:uLnTx/>
                    <a:uFillTx/>
                    <a:cs typeface="Arial" panose="020B0604020202020204" pitchFamily="34" charset="0"/>
                  </a:endParaRPr>
                </a:p>
              </p:txBody>
            </p:sp>
            <p:sp>
              <p:nvSpPr>
                <p:cNvPr id="328" name="TextBox 327">
                  <a:extLst>
                    <a:ext uri="{FF2B5EF4-FFF2-40B4-BE49-F238E27FC236}">
                      <a16:creationId xmlns:a16="http://schemas.microsoft.com/office/drawing/2014/main" id="{FFD96E1E-5B5A-1053-A597-C1C5AEB6F8E0}"/>
                    </a:ext>
                  </a:extLst>
                </p:cNvPr>
                <p:cNvSpPr txBox="1"/>
                <p:nvPr/>
              </p:nvSpPr>
              <p:spPr>
                <a:xfrm>
                  <a:off x="327472" y="3228610"/>
                  <a:ext cx="420082" cy="296677"/>
                </a:xfrm>
                <a:prstGeom prst="rect">
                  <a:avLst/>
                </a:prstGeom>
                <a:noFill/>
              </p:spPr>
              <p:txBody>
                <a:bodyPr wrap="square" rtlCol="0" anchor="ctr" anchorCtr="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white"/>
                      </a:solidFill>
                      <a:effectLst/>
                      <a:uLnTx/>
                      <a:uFillTx/>
                      <a:cs typeface="Arial" panose="020B0604020202020204" pitchFamily="34" charset="0"/>
                    </a:rPr>
                    <a:t>Aux. Str.</a:t>
                  </a:r>
                </a:p>
              </p:txBody>
            </p:sp>
          </p:grpSp>
          <p:pic>
            <p:nvPicPr>
              <p:cNvPr id="321" name="Graphic 320" descr="Fire with solid fill">
                <a:extLst>
                  <a:ext uri="{FF2B5EF4-FFF2-40B4-BE49-F238E27FC236}">
                    <a16:creationId xmlns:a16="http://schemas.microsoft.com/office/drawing/2014/main" id="{B97AE522-377E-81D4-F995-F8337D56D5B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06065" y="1956811"/>
                <a:ext cx="538381" cy="538381"/>
              </a:xfrm>
              <a:prstGeom prst="rect">
                <a:avLst/>
              </a:prstGeom>
            </p:spPr>
          </p:pic>
          <p:sp>
            <p:nvSpPr>
              <p:cNvPr id="322" name="Text Box 272">
                <a:extLst>
                  <a:ext uri="{FF2B5EF4-FFF2-40B4-BE49-F238E27FC236}">
                    <a16:creationId xmlns:a16="http://schemas.microsoft.com/office/drawing/2014/main" id="{E64036CC-EB6C-EDBE-8537-498A078F42C0}"/>
                  </a:ext>
                </a:extLst>
              </p:cNvPr>
              <p:cNvSpPr txBox="1"/>
              <p:nvPr/>
            </p:nvSpPr>
            <p:spPr>
              <a:xfrm rot="16200000">
                <a:off x="400394" y="2703034"/>
                <a:ext cx="559322" cy="221600"/>
              </a:xfrm>
              <a:prstGeom prst="rect">
                <a:avLst/>
              </a:prstGeom>
              <a:noFill/>
              <a:ln w="6350">
                <a:noFill/>
              </a:ln>
            </p:spPr>
            <p:txBody>
              <a:bodyPr rot="0" spcFirstLastPara="0" vert="horz" wrap="square" lIns="45720" tIns="0" rIns="45720" bIns="0" numCol="1" spcCol="0" rtlCol="0" fromWordArt="0" anchor="t" anchorCtr="0" forceAA="0" compatLnSpc="1">
                <a:prstTxWarp prst="textNoShape">
                  <a:avLst/>
                </a:prstTxWarp>
                <a:spAutoFit/>
              </a:bodyPr>
              <a:lstStyle/>
              <a:p>
                <a:pPr marL="0" marR="0" lvl="0" indent="0" algn="ctr" defTabSz="914400" eaLnBrk="1" fontAlgn="auto" latinLnBrk="0" hangingPunct="1">
                  <a:lnSpc>
                    <a:spcPct val="90000"/>
                  </a:lnSpc>
                  <a:spcBef>
                    <a:spcPts val="0"/>
                  </a:spcBef>
                  <a:spcAft>
                    <a:spcPts val="800"/>
                  </a:spcAft>
                  <a:buClrTx/>
                  <a:buSzTx/>
                  <a:buFontTx/>
                  <a:buNone/>
                  <a:tabLst/>
                  <a:defRPr/>
                </a:pPr>
                <a:r>
                  <a:rPr kumimoji="0" lang="en-US" sz="1600" b="1" i="0" u="none" strike="noStrike" kern="0" cap="none" spc="0" normalizeH="0" baseline="0" noProof="0" dirty="0">
                    <a:ln>
                      <a:noFill/>
                    </a:ln>
                    <a:solidFill>
                      <a:sysClr val="windowText" lastClr="000000"/>
                    </a:solidFill>
                    <a:effectLst/>
                    <a:uLnTx/>
                    <a:uFillTx/>
                    <a:ea typeface="Calibri" panose="020F0502020204030204" pitchFamily="34" charset="0"/>
                    <a:cs typeface="Arial" panose="020B0604020202020204" pitchFamily="34" charset="0"/>
                  </a:rPr>
                  <a:t>SSD</a:t>
                </a:r>
                <a:endParaRPr kumimoji="0" lang="en-US" sz="1600" b="0" i="0" u="none" strike="noStrike" kern="0" cap="none" spc="0" normalizeH="0" baseline="0" noProof="0" dirty="0">
                  <a:ln>
                    <a:noFill/>
                  </a:ln>
                  <a:solidFill>
                    <a:sysClr val="windowText" lastClr="000000"/>
                  </a:solidFill>
                  <a:effectLst/>
                  <a:uLnTx/>
                  <a:uFillTx/>
                  <a:ea typeface="Calibri" panose="020F0502020204030204" pitchFamily="34" charset="0"/>
                  <a:cs typeface="Arial" panose="020B0604020202020204" pitchFamily="34" charset="0"/>
                </a:endParaRPr>
              </a:p>
            </p:txBody>
          </p:sp>
          <p:cxnSp>
            <p:nvCxnSpPr>
              <p:cNvPr id="323" name="Straight Arrow Connector 322">
                <a:extLst>
                  <a:ext uri="{FF2B5EF4-FFF2-40B4-BE49-F238E27FC236}">
                    <a16:creationId xmlns:a16="http://schemas.microsoft.com/office/drawing/2014/main" id="{D50A9A85-70BF-68D8-056B-3C5F7CC26A2A}"/>
                  </a:ext>
                </a:extLst>
              </p:cNvPr>
              <p:cNvCxnSpPr>
                <a:cxnSpLocks/>
              </p:cNvCxnSpPr>
              <p:nvPr/>
            </p:nvCxnSpPr>
            <p:spPr>
              <a:xfrm>
                <a:off x="815779" y="1951284"/>
                <a:ext cx="0" cy="249974"/>
              </a:xfrm>
              <a:prstGeom prst="straightConnector1">
                <a:avLst/>
              </a:prstGeom>
              <a:noFill/>
              <a:ln w="25400" cap="flat" cmpd="sng" algn="ctr">
                <a:solidFill>
                  <a:sysClr val="windowText" lastClr="000000"/>
                </a:solidFill>
                <a:prstDash val="solid"/>
                <a:miter lim="800000"/>
                <a:headEnd type="none" w="med" len="med"/>
                <a:tailEnd type="triangle" w="lg" len="lg"/>
              </a:ln>
              <a:effectLst/>
            </p:spPr>
          </p:cxnSp>
          <p:cxnSp>
            <p:nvCxnSpPr>
              <p:cNvPr id="324" name="Straight Arrow Connector 323">
                <a:extLst>
                  <a:ext uri="{FF2B5EF4-FFF2-40B4-BE49-F238E27FC236}">
                    <a16:creationId xmlns:a16="http://schemas.microsoft.com/office/drawing/2014/main" id="{E7CF660B-5FAC-8408-4526-B5CE6781EFA0}"/>
                  </a:ext>
                </a:extLst>
              </p:cNvPr>
              <p:cNvCxnSpPr>
                <a:cxnSpLocks/>
              </p:cNvCxnSpPr>
              <p:nvPr/>
            </p:nvCxnSpPr>
            <p:spPr>
              <a:xfrm flipV="1">
                <a:off x="815779" y="2463808"/>
                <a:ext cx="0" cy="249974"/>
              </a:xfrm>
              <a:prstGeom prst="straightConnector1">
                <a:avLst/>
              </a:prstGeom>
              <a:noFill/>
              <a:ln w="25400" cap="flat" cmpd="sng" algn="ctr">
                <a:solidFill>
                  <a:sysClr val="windowText" lastClr="000000"/>
                </a:solidFill>
                <a:prstDash val="solid"/>
                <a:miter lim="800000"/>
                <a:headEnd type="none" w="med" len="med"/>
                <a:tailEnd type="triangle" w="lg" len="lg"/>
              </a:ln>
              <a:effectLst/>
            </p:spPr>
          </p:cxnSp>
          <p:sp>
            <p:nvSpPr>
              <p:cNvPr id="325" name="Rectangle 324">
                <a:extLst>
                  <a:ext uri="{FF2B5EF4-FFF2-40B4-BE49-F238E27FC236}">
                    <a16:creationId xmlns:a16="http://schemas.microsoft.com/office/drawing/2014/main" id="{1DDBAA3D-3513-E7EA-4E4A-57F94AA547D5}"/>
                  </a:ext>
                </a:extLst>
              </p:cNvPr>
              <p:cNvSpPr/>
              <p:nvPr/>
            </p:nvSpPr>
            <p:spPr>
              <a:xfrm rot="5400000">
                <a:off x="710758" y="1416352"/>
                <a:ext cx="1000540" cy="406055"/>
              </a:xfrm>
              <a:prstGeom prst="rect">
                <a:avLst/>
              </a:prstGeom>
              <a:solidFill>
                <a:sysClr val="window" lastClr="FFFFFF">
                  <a:lumMod val="65000"/>
                </a:sysClr>
              </a:solidFill>
              <a:ln w="6350" cap="flat" cmpd="sng" algn="ctr">
                <a:solidFill>
                  <a:sysClr val="windowText" lastClr="000000">
                    <a:lumMod val="75000"/>
                    <a:lumOff val="25000"/>
                  </a:sysClr>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Text" lastClr="000000"/>
                  </a:solidFill>
                  <a:effectLst/>
                  <a:uLnTx/>
                  <a:uFillTx/>
                  <a:cs typeface="Arial" panose="020B0604020202020204" pitchFamily="34" charset="0"/>
                </a:endParaRPr>
              </a:p>
            </p:txBody>
          </p:sp>
          <p:sp>
            <p:nvSpPr>
              <p:cNvPr id="326" name="Isosceles Triangle 325">
                <a:extLst>
                  <a:ext uri="{FF2B5EF4-FFF2-40B4-BE49-F238E27FC236}">
                    <a16:creationId xmlns:a16="http://schemas.microsoft.com/office/drawing/2014/main" id="{96931886-9F51-A737-6902-DC75C3924798}"/>
                  </a:ext>
                </a:extLst>
              </p:cNvPr>
              <p:cNvSpPr/>
              <p:nvPr/>
            </p:nvSpPr>
            <p:spPr>
              <a:xfrm>
                <a:off x="1818496" y="1867500"/>
                <a:ext cx="306009" cy="280081"/>
              </a:xfrm>
              <a:prstGeom prst="triangle">
                <a:avLst/>
              </a:prstGeom>
              <a:solidFill>
                <a:srgbClr val="FF000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tIns="0" bIns="91440" rtlCol="0" anchor="ctr"/>
              <a:lstStyle/>
              <a:p>
                <a:pPr algn="ctr"/>
                <a:r>
                  <a:rPr lang="en-US" dirty="0"/>
                  <a:t>!</a:t>
                </a:r>
              </a:p>
            </p:txBody>
          </p:sp>
        </p:grpSp>
        <p:grpSp>
          <p:nvGrpSpPr>
            <p:cNvPr id="285" name="Group 284">
              <a:extLst>
                <a:ext uri="{FF2B5EF4-FFF2-40B4-BE49-F238E27FC236}">
                  <a16:creationId xmlns:a16="http://schemas.microsoft.com/office/drawing/2014/main" id="{A627C540-105C-6D62-768B-9C9BDFAC0FE5}"/>
                </a:ext>
              </a:extLst>
            </p:cNvPr>
            <p:cNvGrpSpPr/>
            <p:nvPr/>
          </p:nvGrpSpPr>
          <p:grpSpPr>
            <a:xfrm>
              <a:off x="978523" y="1272203"/>
              <a:ext cx="2850617" cy="2845838"/>
              <a:chOff x="6451834" y="1120007"/>
              <a:chExt cx="2850617" cy="2845838"/>
            </a:xfrm>
          </p:grpSpPr>
          <p:sp>
            <p:nvSpPr>
              <p:cNvPr id="297" name="Rectangle 296">
                <a:extLst>
                  <a:ext uri="{FF2B5EF4-FFF2-40B4-BE49-F238E27FC236}">
                    <a16:creationId xmlns:a16="http://schemas.microsoft.com/office/drawing/2014/main" id="{97BCC86F-3E76-4075-C87F-6B401A39041E}"/>
                  </a:ext>
                </a:extLst>
              </p:cNvPr>
              <p:cNvSpPr/>
              <p:nvPr/>
            </p:nvSpPr>
            <p:spPr>
              <a:xfrm>
                <a:off x="6451834" y="1120007"/>
                <a:ext cx="2845838" cy="2845838"/>
              </a:xfrm>
              <a:prstGeom prst="rect">
                <a:avLst/>
              </a:prstGeom>
              <a:solidFill>
                <a:srgbClr val="70AD47">
                  <a:lumMod val="40000"/>
                  <a:lumOff val="60000"/>
                </a:srgbClr>
              </a:solidFill>
              <a:ln w="19050" cap="flat" cmpd="sng" algn="ctr">
                <a:solidFill>
                  <a:srgbClr val="70AD47">
                    <a:lumMod val="50000"/>
                  </a:srgbClr>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Text" lastClr="000000"/>
                  </a:solidFill>
                  <a:effectLst/>
                  <a:uLnTx/>
                  <a:uFillTx/>
                  <a:cs typeface="Arial" panose="020B0604020202020204" pitchFamily="34" charset="0"/>
                </a:endParaRPr>
              </a:p>
            </p:txBody>
          </p:sp>
          <p:sp>
            <p:nvSpPr>
              <p:cNvPr id="298" name="Text Box 136">
                <a:extLst>
                  <a:ext uri="{FF2B5EF4-FFF2-40B4-BE49-F238E27FC236}">
                    <a16:creationId xmlns:a16="http://schemas.microsoft.com/office/drawing/2014/main" id="{532CA927-4955-53C3-6467-6077CB1EE7CF}"/>
                  </a:ext>
                </a:extLst>
              </p:cNvPr>
              <p:cNvSpPr txBox="1"/>
              <p:nvPr/>
            </p:nvSpPr>
            <p:spPr>
              <a:xfrm>
                <a:off x="8165012" y="1132202"/>
                <a:ext cx="1137439" cy="262764"/>
              </a:xfrm>
              <a:prstGeom prst="rect">
                <a:avLst/>
              </a:prstGeom>
              <a:noFill/>
              <a:ln w="6350">
                <a:noFill/>
              </a:ln>
            </p:spPr>
            <p:txBody>
              <a:bodyPr rot="0" spcFirstLastPara="0" vert="horz" wrap="square" lIns="45720" tIns="9144" rIns="45720" bIns="9144" numCol="1" spcCol="0" rtlCol="0" fromWordArt="0" anchor="ctr" anchorCtr="0" forceAA="0" compatLnSpc="1">
                <a:prstTxWarp prst="textNoShape">
                  <a:avLst/>
                </a:prstTxWarp>
                <a:spAutoFit/>
              </a:bodyPr>
              <a:lstStyle/>
              <a:p>
                <a:pPr marL="0" marR="0" lvl="0" indent="0" algn="r" defTabSz="914400" eaLnBrk="1" fontAlgn="auto" latinLnBrk="0" hangingPunct="1">
                  <a:lnSpc>
                    <a:spcPct val="107000"/>
                  </a:lnSpc>
                  <a:spcBef>
                    <a:spcPts val="0"/>
                  </a:spcBef>
                  <a:spcAft>
                    <a:spcPts val="800"/>
                  </a:spcAft>
                  <a:buClrTx/>
                  <a:buSzTx/>
                  <a:buFontTx/>
                  <a:buNone/>
                  <a:tabLst/>
                  <a:defRPr/>
                </a:pPr>
                <a:r>
                  <a:rPr kumimoji="0" lang="en-US" sz="1600" b="1" i="1" u="none" strike="noStrike" kern="0" cap="none" spc="0" normalizeH="0" baseline="0" noProof="0" dirty="0">
                    <a:ln>
                      <a:noFill/>
                    </a:ln>
                    <a:solidFill>
                      <a:srgbClr val="70AD47">
                        <a:lumMod val="50000"/>
                      </a:srgbClr>
                    </a:solidFill>
                    <a:effectLst/>
                    <a:uLnTx/>
                    <a:uFillTx/>
                    <a:ea typeface="Calibri" panose="020F0502020204030204" pitchFamily="34" charset="0"/>
                    <a:cs typeface="Arial" panose="020B0604020202020204" pitchFamily="34" charset="0"/>
                  </a:rPr>
                  <a:t>Scenario 1</a:t>
                </a:r>
                <a:endParaRPr kumimoji="0" lang="en-US" sz="1600" b="1" i="0" u="none" strike="noStrike" kern="0" cap="none" spc="0" normalizeH="0" baseline="0" noProof="0" dirty="0">
                  <a:ln>
                    <a:noFill/>
                  </a:ln>
                  <a:solidFill>
                    <a:srgbClr val="70AD47">
                      <a:lumMod val="50000"/>
                    </a:srgbClr>
                  </a:solidFill>
                  <a:effectLst/>
                  <a:uLnTx/>
                  <a:uFillTx/>
                  <a:ea typeface="Calibri" panose="020F0502020204030204" pitchFamily="34" charset="0"/>
                  <a:cs typeface="Arial" panose="020B0604020202020204" pitchFamily="34" charset="0"/>
                </a:endParaRPr>
              </a:p>
            </p:txBody>
          </p:sp>
          <p:cxnSp>
            <p:nvCxnSpPr>
              <p:cNvPr id="299" name="Straight Arrow Connector 298">
                <a:extLst>
                  <a:ext uri="{FF2B5EF4-FFF2-40B4-BE49-F238E27FC236}">
                    <a16:creationId xmlns:a16="http://schemas.microsoft.com/office/drawing/2014/main" id="{EFE2E5F1-2003-FC1C-816F-B50AA15B2210}"/>
                  </a:ext>
                </a:extLst>
              </p:cNvPr>
              <p:cNvCxnSpPr>
                <a:cxnSpLocks/>
              </p:cNvCxnSpPr>
              <p:nvPr/>
            </p:nvCxnSpPr>
            <p:spPr>
              <a:xfrm>
                <a:off x="6718322" y="2219922"/>
                <a:ext cx="0" cy="1165399"/>
              </a:xfrm>
              <a:prstGeom prst="straightConnector1">
                <a:avLst/>
              </a:prstGeom>
              <a:noFill/>
              <a:ln w="25400" cap="flat" cmpd="sng" algn="ctr">
                <a:solidFill>
                  <a:sysClr val="windowText" lastClr="000000"/>
                </a:solidFill>
                <a:prstDash val="solid"/>
                <a:miter lim="800000"/>
                <a:headEnd type="triangle" w="lg" len="lg"/>
                <a:tailEnd type="triangle" w="lg" len="lg"/>
              </a:ln>
              <a:effectLst/>
            </p:spPr>
          </p:cxnSp>
          <p:sp>
            <p:nvSpPr>
              <p:cNvPr id="300" name="Text Box 272">
                <a:extLst>
                  <a:ext uri="{FF2B5EF4-FFF2-40B4-BE49-F238E27FC236}">
                    <a16:creationId xmlns:a16="http://schemas.microsoft.com/office/drawing/2014/main" id="{E0554540-F5F7-C3F7-E465-C79E3AF1E967}"/>
                  </a:ext>
                </a:extLst>
              </p:cNvPr>
              <p:cNvSpPr txBox="1"/>
              <p:nvPr/>
            </p:nvSpPr>
            <p:spPr>
              <a:xfrm>
                <a:off x="7980541" y="3504637"/>
                <a:ext cx="1317215" cy="443198"/>
              </a:xfrm>
              <a:prstGeom prst="rect">
                <a:avLst/>
              </a:prstGeom>
              <a:noFill/>
              <a:ln w="6350">
                <a:noFill/>
              </a:ln>
            </p:spPr>
            <p:txBody>
              <a:bodyPr rot="0" spcFirstLastPara="0" vert="horz" wrap="square" lIns="45720" tIns="0" rIns="45720" bIns="0" numCol="1" spcCol="0" rtlCol="0" fromWordArt="0" anchor="t" anchorCtr="0" forceAA="0" compatLnSpc="1">
                <a:prstTxWarp prst="textNoShape">
                  <a:avLst/>
                </a:prstTxWarp>
                <a:spAutoFit/>
              </a:bodyPr>
              <a:lstStyle/>
              <a:p>
                <a:pPr marL="0" marR="0" lvl="0" indent="0" algn="ctr" defTabSz="914400" eaLnBrk="1" fontAlgn="auto" latinLnBrk="0" hangingPunct="1">
                  <a:lnSpc>
                    <a:spcPct val="90000"/>
                  </a:lnSpc>
                  <a:spcBef>
                    <a:spcPts val="0"/>
                  </a:spcBef>
                  <a:spcAft>
                    <a:spcPts val="800"/>
                  </a:spcAft>
                  <a:buClrTx/>
                  <a:buSzTx/>
                  <a:buFontTx/>
                  <a:buNone/>
                  <a:tabLst/>
                  <a:defRPr/>
                </a:pPr>
                <a:r>
                  <a:rPr kumimoji="0" lang="en-US" sz="1600" b="1" i="0" u="none" strike="noStrike" kern="0" cap="none" spc="0" normalizeH="0" baseline="0" noProof="0" dirty="0">
                    <a:ln>
                      <a:noFill/>
                    </a:ln>
                    <a:solidFill>
                      <a:sysClr val="windowText" lastClr="000000"/>
                    </a:solidFill>
                    <a:effectLst/>
                    <a:uLnTx/>
                    <a:uFillTx/>
                    <a:ea typeface="Calibri" panose="020F0502020204030204" pitchFamily="34" charset="0"/>
                    <a:cs typeface="Arial" panose="020B0604020202020204" pitchFamily="34" charset="0"/>
                  </a:rPr>
                  <a:t>SSD greater than 50 ft</a:t>
                </a:r>
                <a:endParaRPr kumimoji="0" lang="en-US" sz="1600" b="0" i="0" u="none" strike="noStrike" kern="0" cap="none" spc="0" normalizeH="0" baseline="0" noProof="0" dirty="0">
                  <a:ln>
                    <a:noFill/>
                  </a:ln>
                  <a:solidFill>
                    <a:sysClr val="windowText" lastClr="000000"/>
                  </a:solidFill>
                  <a:effectLst/>
                  <a:uLnTx/>
                  <a:uFillTx/>
                  <a:ea typeface="Calibri" panose="020F0502020204030204" pitchFamily="34" charset="0"/>
                  <a:cs typeface="Arial" panose="020B0604020202020204" pitchFamily="34" charset="0"/>
                </a:endParaRPr>
              </a:p>
            </p:txBody>
          </p:sp>
          <p:grpSp>
            <p:nvGrpSpPr>
              <p:cNvPr id="301" name="Group 300">
                <a:extLst>
                  <a:ext uri="{FF2B5EF4-FFF2-40B4-BE49-F238E27FC236}">
                    <a16:creationId xmlns:a16="http://schemas.microsoft.com/office/drawing/2014/main" id="{52E332BC-2949-F54F-808E-9CE6C114A71B}"/>
                  </a:ext>
                </a:extLst>
              </p:cNvPr>
              <p:cNvGrpSpPr/>
              <p:nvPr/>
            </p:nvGrpSpPr>
            <p:grpSpPr>
              <a:xfrm rot="5400000">
                <a:off x="7818152" y="1165281"/>
                <a:ext cx="695280" cy="1398086"/>
                <a:chOff x="430817" y="2299406"/>
                <a:chExt cx="446803" cy="898442"/>
              </a:xfrm>
            </p:grpSpPr>
            <p:sp>
              <p:nvSpPr>
                <p:cNvPr id="311" name="Rectangle 310">
                  <a:extLst>
                    <a:ext uri="{FF2B5EF4-FFF2-40B4-BE49-F238E27FC236}">
                      <a16:creationId xmlns:a16="http://schemas.microsoft.com/office/drawing/2014/main" id="{5D36C155-5D63-687D-816B-F4871CB197F9}"/>
                    </a:ext>
                  </a:extLst>
                </p:cNvPr>
                <p:cNvSpPr/>
                <p:nvPr/>
              </p:nvSpPr>
              <p:spPr>
                <a:xfrm>
                  <a:off x="430817" y="2305196"/>
                  <a:ext cx="446803" cy="892652"/>
                </a:xfrm>
                <a:prstGeom prst="rect">
                  <a:avLst/>
                </a:prstGeom>
                <a:solidFill>
                  <a:srgbClr val="ED7D31">
                    <a:lumMod val="50000"/>
                  </a:srgbClr>
                </a:solidFill>
                <a:ln w="19050" cap="flat" cmpd="sng" algn="ctr">
                  <a:solidFill>
                    <a:sysClr val="windowText" lastClr="000000"/>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Text" lastClr="000000"/>
                    </a:solidFill>
                    <a:effectLst/>
                    <a:uLnTx/>
                    <a:uFillTx/>
                    <a:cs typeface="Arial" panose="020B0604020202020204" pitchFamily="34" charset="0"/>
                  </a:endParaRPr>
                </a:p>
              </p:txBody>
            </p:sp>
            <p:cxnSp>
              <p:nvCxnSpPr>
                <p:cNvPr id="312" name="Straight Connector 311">
                  <a:extLst>
                    <a:ext uri="{FF2B5EF4-FFF2-40B4-BE49-F238E27FC236}">
                      <a16:creationId xmlns:a16="http://schemas.microsoft.com/office/drawing/2014/main" id="{764F5CC4-C6AE-23F3-D31A-7AC9DA449C87}"/>
                    </a:ext>
                  </a:extLst>
                </p:cNvPr>
                <p:cNvCxnSpPr/>
                <p:nvPr/>
              </p:nvCxnSpPr>
              <p:spPr>
                <a:xfrm flipH="1">
                  <a:off x="648021" y="2299406"/>
                  <a:ext cx="1220" cy="894507"/>
                </a:xfrm>
                <a:prstGeom prst="line">
                  <a:avLst/>
                </a:prstGeom>
                <a:noFill/>
                <a:ln w="19050" cap="flat" cmpd="sng" algn="ctr">
                  <a:solidFill>
                    <a:sysClr val="windowText" lastClr="000000"/>
                  </a:solidFill>
                  <a:prstDash val="solid"/>
                  <a:miter lim="800000"/>
                </a:ln>
                <a:effectLst/>
              </p:spPr>
            </p:cxnSp>
            <p:sp>
              <p:nvSpPr>
                <p:cNvPr id="313" name="TextBox 312">
                  <a:extLst>
                    <a:ext uri="{FF2B5EF4-FFF2-40B4-BE49-F238E27FC236}">
                      <a16:creationId xmlns:a16="http://schemas.microsoft.com/office/drawing/2014/main" id="{E13914D5-3659-23F1-A9AE-1D0833FE8379}"/>
                    </a:ext>
                  </a:extLst>
                </p:cNvPr>
                <p:cNvSpPr txBox="1"/>
                <p:nvPr/>
              </p:nvSpPr>
              <p:spPr>
                <a:xfrm rot="16200000">
                  <a:off x="258884" y="2666757"/>
                  <a:ext cx="583258" cy="178006"/>
                </a:xfrm>
                <a:prstGeom prst="rect">
                  <a:avLst/>
                </a:prstGeom>
                <a:noFill/>
              </p:spPr>
              <p:txBody>
                <a:bodyPr wrap="none" rtlCol="0" anchor="ctr" anchorCtr="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white"/>
                      </a:solidFill>
                      <a:effectLst/>
                      <a:uLnTx/>
                      <a:uFillTx/>
                      <a:cs typeface="Arial" panose="020B0604020202020204" pitchFamily="34" charset="0"/>
                    </a:rPr>
                    <a:t>Residence</a:t>
                  </a:r>
                </a:p>
              </p:txBody>
            </p:sp>
          </p:grpSp>
          <p:cxnSp>
            <p:nvCxnSpPr>
              <p:cNvPr id="302" name="Straight Connector 301">
                <a:extLst>
                  <a:ext uri="{FF2B5EF4-FFF2-40B4-BE49-F238E27FC236}">
                    <a16:creationId xmlns:a16="http://schemas.microsoft.com/office/drawing/2014/main" id="{3467D617-01AA-A47F-CE09-0EAAF15074BE}"/>
                  </a:ext>
                </a:extLst>
              </p:cNvPr>
              <p:cNvCxnSpPr>
                <a:cxnSpLocks/>
              </p:cNvCxnSpPr>
              <p:nvPr/>
            </p:nvCxnSpPr>
            <p:spPr>
              <a:xfrm flipH="1">
                <a:off x="6585667" y="2210011"/>
                <a:ext cx="869792" cy="0"/>
              </a:xfrm>
              <a:prstGeom prst="line">
                <a:avLst/>
              </a:prstGeom>
              <a:noFill/>
              <a:ln w="9525" cap="flat" cmpd="sng" algn="ctr">
                <a:solidFill>
                  <a:sysClr val="windowText" lastClr="000000"/>
                </a:solidFill>
                <a:prstDash val="dash"/>
                <a:miter lim="800000"/>
              </a:ln>
              <a:effectLst/>
            </p:spPr>
          </p:cxnSp>
          <p:cxnSp>
            <p:nvCxnSpPr>
              <p:cNvPr id="303" name="Straight Connector 302">
                <a:extLst>
                  <a:ext uri="{FF2B5EF4-FFF2-40B4-BE49-F238E27FC236}">
                    <a16:creationId xmlns:a16="http://schemas.microsoft.com/office/drawing/2014/main" id="{BF1CD481-5677-275E-3F8D-45FE3CDA91D0}"/>
                  </a:ext>
                </a:extLst>
              </p:cNvPr>
              <p:cNvCxnSpPr>
                <a:cxnSpLocks/>
              </p:cNvCxnSpPr>
              <p:nvPr/>
            </p:nvCxnSpPr>
            <p:spPr>
              <a:xfrm flipH="1">
                <a:off x="6596955" y="3385321"/>
                <a:ext cx="869792" cy="0"/>
              </a:xfrm>
              <a:prstGeom prst="line">
                <a:avLst/>
              </a:prstGeom>
              <a:noFill/>
              <a:ln w="9525" cap="flat" cmpd="sng" algn="ctr">
                <a:solidFill>
                  <a:sysClr val="windowText" lastClr="000000"/>
                </a:solidFill>
                <a:prstDash val="dash"/>
                <a:miter lim="800000"/>
              </a:ln>
              <a:effectLst/>
            </p:spPr>
          </p:cxnSp>
          <p:grpSp>
            <p:nvGrpSpPr>
              <p:cNvPr id="304" name="Group 303">
                <a:extLst>
                  <a:ext uri="{FF2B5EF4-FFF2-40B4-BE49-F238E27FC236}">
                    <a16:creationId xmlns:a16="http://schemas.microsoft.com/office/drawing/2014/main" id="{7E64584C-42B4-4DB0-D191-BE249AA85AE1}"/>
                  </a:ext>
                </a:extLst>
              </p:cNvPr>
              <p:cNvGrpSpPr/>
              <p:nvPr/>
            </p:nvGrpSpPr>
            <p:grpSpPr>
              <a:xfrm>
                <a:off x="7163074" y="3354497"/>
                <a:ext cx="653699" cy="461664"/>
                <a:chOff x="327472" y="3228610"/>
                <a:chExt cx="420082" cy="296676"/>
              </a:xfrm>
            </p:grpSpPr>
            <p:sp>
              <p:nvSpPr>
                <p:cNvPr id="309" name="Rectangle 308">
                  <a:extLst>
                    <a:ext uri="{FF2B5EF4-FFF2-40B4-BE49-F238E27FC236}">
                      <a16:creationId xmlns:a16="http://schemas.microsoft.com/office/drawing/2014/main" id="{852DE614-ED63-C38F-E475-F3D953289C86}"/>
                    </a:ext>
                  </a:extLst>
                </p:cNvPr>
                <p:cNvSpPr/>
                <p:nvPr/>
              </p:nvSpPr>
              <p:spPr>
                <a:xfrm rot="5400000">
                  <a:off x="400173" y="3233357"/>
                  <a:ext cx="269518" cy="299640"/>
                </a:xfrm>
                <a:prstGeom prst="rect">
                  <a:avLst/>
                </a:prstGeom>
                <a:solidFill>
                  <a:srgbClr val="ED7D31">
                    <a:lumMod val="50000"/>
                  </a:srgbClr>
                </a:solidFill>
                <a:ln w="19050" cap="flat" cmpd="sng" algn="ctr">
                  <a:solidFill>
                    <a:sysClr val="windowText" lastClr="000000"/>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Text" lastClr="000000"/>
                    </a:solidFill>
                    <a:effectLst/>
                    <a:uLnTx/>
                    <a:uFillTx/>
                    <a:cs typeface="Arial" panose="020B0604020202020204" pitchFamily="34" charset="0"/>
                  </a:endParaRPr>
                </a:p>
              </p:txBody>
            </p:sp>
            <p:sp>
              <p:nvSpPr>
                <p:cNvPr id="310" name="TextBox 309">
                  <a:extLst>
                    <a:ext uri="{FF2B5EF4-FFF2-40B4-BE49-F238E27FC236}">
                      <a16:creationId xmlns:a16="http://schemas.microsoft.com/office/drawing/2014/main" id="{A0EECA2F-C2F2-86B4-147A-F2977111B314}"/>
                    </a:ext>
                  </a:extLst>
                </p:cNvPr>
                <p:cNvSpPr txBox="1"/>
                <p:nvPr/>
              </p:nvSpPr>
              <p:spPr>
                <a:xfrm>
                  <a:off x="327472" y="3228610"/>
                  <a:ext cx="420082" cy="296676"/>
                </a:xfrm>
                <a:prstGeom prst="rect">
                  <a:avLst/>
                </a:prstGeom>
                <a:noFill/>
              </p:spPr>
              <p:txBody>
                <a:bodyPr wrap="square" rtlCol="0" anchor="ctr" anchorCtr="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white"/>
                      </a:solidFill>
                      <a:effectLst/>
                      <a:uLnTx/>
                      <a:uFillTx/>
                      <a:cs typeface="Arial" panose="020B0604020202020204" pitchFamily="34" charset="0"/>
                    </a:rPr>
                    <a:t>Aux. Str.</a:t>
                  </a:r>
                </a:p>
              </p:txBody>
            </p:sp>
          </p:grpSp>
          <p:pic>
            <p:nvPicPr>
              <p:cNvPr id="305" name="Graphic 304" descr="Fire with solid fill">
                <a:extLst>
                  <a:ext uri="{FF2B5EF4-FFF2-40B4-BE49-F238E27FC236}">
                    <a16:creationId xmlns:a16="http://schemas.microsoft.com/office/drawing/2014/main" id="{AAF2F603-7B6B-E339-8D50-0050A3E77FE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76456" y="2880989"/>
                <a:ext cx="538381" cy="538381"/>
              </a:xfrm>
              <a:prstGeom prst="rect">
                <a:avLst/>
              </a:prstGeom>
            </p:spPr>
          </p:pic>
          <p:sp>
            <p:nvSpPr>
              <p:cNvPr id="306" name="Text Box 272">
                <a:extLst>
                  <a:ext uri="{FF2B5EF4-FFF2-40B4-BE49-F238E27FC236}">
                    <a16:creationId xmlns:a16="http://schemas.microsoft.com/office/drawing/2014/main" id="{0AE93A3B-F203-AAE6-8B7F-ECAC6C27B289}"/>
                  </a:ext>
                </a:extLst>
              </p:cNvPr>
              <p:cNvSpPr txBox="1"/>
              <p:nvPr/>
            </p:nvSpPr>
            <p:spPr>
              <a:xfrm rot="16200000">
                <a:off x="6330769" y="2711789"/>
                <a:ext cx="559322" cy="221600"/>
              </a:xfrm>
              <a:prstGeom prst="rect">
                <a:avLst/>
              </a:prstGeom>
              <a:noFill/>
              <a:ln w="6350">
                <a:noFill/>
              </a:ln>
            </p:spPr>
            <p:txBody>
              <a:bodyPr rot="0" spcFirstLastPara="0" vert="horz" wrap="square" lIns="45720" tIns="0" rIns="45720" bIns="0" numCol="1" spcCol="0" rtlCol="0" fromWordArt="0" anchor="t" anchorCtr="0" forceAA="0" compatLnSpc="1">
                <a:prstTxWarp prst="textNoShape">
                  <a:avLst/>
                </a:prstTxWarp>
                <a:spAutoFit/>
              </a:bodyPr>
              <a:lstStyle/>
              <a:p>
                <a:pPr marL="0" marR="0" lvl="0" indent="0" algn="ctr" defTabSz="914400" eaLnBrk="1" fontAlgn="auto" latinLnBrk="0" hangingPunct="1">
                  <a:lnSpc>
                    <a:spcPct val="90000"/>
                  </a:lnSpc>
                  <a:spcBef>
                    <a:spcPts val="0"/>
                  </a:spcBef>
                  <a:spcAft>
                    <a:spcPts val="800"/>
                  </a:spcAft>
                  <a:buClrTx/>
                  <a:buSzTx/>
                  <a:buFontTx/>
                  <a:buNone/>
                  <a:tabLst/>
                  <a:defRPr/>
                </a:pPr>
                <a:r>
                  <a:rPr kumimoji="0" lang="en-US" sz="1600" b="1" i="0" u="none" strike="noStrike" kern="0" cap="none" spc="0" normalizeH="0" baseline="0" noProof="0" dirty="0">
                    <a:ln>
                      <a:noFill/>
                    </a:ln>
                    <a:solidFill>
                      <a:sysClr val="windowText" lastClr="000000"/>
                    </a:solidFill>
                    <a:effectLst/>
                    <a:uLnTx/>
                    <a:uFillTx/>
                    <a:ea typeface="Calibri" panose="020F0502020204030204" pitchFamily="34" charset="0"/>
                    <a:cs typeface="Arial" panose="020B0604020202020204" pitchFamily="34" charset="0"/>
                  </a:rPr>
                  <a:t>SSD</a:t>
                </a:r>
                <a:endParaRPr kumimoji="0" lang="en-US" sz="1600" b="0" i="0" u="none" strike="noStrike" kern="0" cap="none" spc="0" normalizeH="0" baseline="0" noProof="0" dirty="0">
                  <a:ln>
                    <a:noFill/>
                  </a:ln>
                  <a:solidFill>
                    <a:sysClr val="windowText" lastClr="000000"/>
                  </a:solidFill>
                  <a:effectLst/>
                  <a:uLnTx/>
                  <a:uFillTx/>
                  <a:ea typeface="Calibri" panose="020F0502020204030204" pitchFamily="34" charset="0"/>
                  <a:cs typeface="Arial" panose="020B0604020202020204" pitchFamily="34" charset="0"/>
                </a:endParaRPr>
              </a:p>
            </p:txBody>
          </p:sp>
          <p:sp>
            <p:nvSpPr>
              <p:cNvPr id="307" name="Rectangle 306">
                <a:extLst>
                  <a:ext uri="{FF2B5EF4-FFF2-40B4-BE49-F238E27FC236}">
                    <a16:creationId xmlns:a16="http://schemas.microsoft.com/office/drawing/2014/main" id="{8525F23F-5965-80C0-B5A4-6FF503D54B7D}"/>
                  </a:ext>
                </a:extLst>
              </p:cNvPr>
              <p:cNvSpPr/>
              <p:nvPr/>
            </p:nvSpPr>
            <p:spPr>
              <a:xfrm rot="5400000">
                <a:off x="6611015" y="1417250"/>
                <a:ext cx="1000540" cy="406055"/>
              </a:xfrm>
              <a:prstGeom prst="rect">
                <a:avLst/>
              </a:prstGeom>
              <a:solidFill>
                <a:sysClr val="window" lastClr="FFFFFF">
                  <a:lumMod val="65000"/>
                </a:sysClr>
              </a:solidFill>
              <a:ln w="6350" cap="flat" cmpd="sng" algn="ctr">
                <a:solidFill>
                  <a:sysClr val="windowText" lastClr="000000">
                    <a:lumMod val="75000"/>
                    <a:lumOff val="25000"/>
                  </a:sysClr>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Text" lastClr="000000"/>
                  </a:solidFill>
                  <a:effectLst/>
                  <a:uLnTx/>
                  <a:uFillTx/>
                  <a:cs typeface="Arial" panose="020B0604020202020204" pitchFamily="34" charset="0"/>
                </a:endParaRPr>
              </a:p>
            </p:txBody>
          </p:sp>
          <p:sp>
            <p:nvSpPr>
              <p:cNvPr id="308" name="Rectangle: Rounded Corners 307">
                <a:extLst>
                  <a:ext uri="{FF2B5EF4-FFF2-40B4-BE49-F238E27FC236}">
                    <a16:creationId xmlns:a16="http://schemas.microsoft.com/office/drawing/2014/main" id="{A252F48A-1B7C-C2A8-1656-382BE6DA1E9D}"/>
                  </a:ext>
                </a:extLst>
              </p:cNvPr>
              <p:cNvSpPr/>
              <p:nvPr/>
            </p:nvSpPr>
            <p:spPr>
              <a:xfrm>
                <a:off x="6810975" y="2629072"/>
                <a:ext cx="305419" cy="305419"/>
              </a:xfrm>
              <a:prstGeom prst="roundRect">
                <a:avLst/>
              </a:prstGeom>
              <a:solidFill>
                <a:srgbClr val="7CB342"/>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i="0" dirty="0">
                    <a:solidFill>
                      <a:schemeClr val="bg1"/>
                    </a:solidFill>
                    <a:effectLst/>
                    <a:latin typeface="Roboto" panose="02000000000000000000" pitchFamily="2" charset="0"/>
                  </a:rPr>
                  <a:t>✓</a:t>
                </a:r>
                <a:endParaRPr lang="en-US" b="1" dirty="0">
                  <a:solidFill>
                    <a:schemeClr val="bg1"/>
                  </a:solidFill>
                </a:endParaRPr>
              </a:p>
            </p:txBody>
          </p:sp>
        </p:grpSp>
        <p:grpSp>
          <p:nvGrpSpPr>
            <p:cNvPr id="286" name="Group 285">
              <a:extLst>
                <a:ext uri="{FF2B5EF4-FFF2-40B4-BE49-F238E27FC236}">
                  <a16:creationId xmlns:a16="http://schemas.microsoft.com/office/drawing/2014/main" id="{5F71FCA5-EFE3-F846-10BF-F78D8F0B8E8C}"/>
                </a:ext>
              </a:extLst>
            </p:cNvPr>
            <p:cNvGrpSpPr/>
            <p:nvPr/>
          </p:nvGrpSpPr>
          <p:grpSpPr>
            <a:xfrm>
              <a:off x="5150314" y="4308224"/>
              <a:ext cx="5677363" cy="449977"/>
              <a:chOff x="6171737" y="4478682"/>
              <a:chExt cx="5677363" cy="449977"/>
            </a:xfrm>
          </p:grpSpPr>
          <p:grpSp>
            <p:nvGrpSpPr>
              <p:cNvPr id="287" name="Group 286">
                <a:extLst>
                  <a:ext uri="{FF2B5EF4-FFF2-40B4-BE49-F238E27FC236}">
                    <a16:creationId xmlns:a16="http://schemas.microsoft.com/office/drawing/2014/main" id="{A2C96EA0-C641-85D6-9D33-7260067D1647}"/>
                  </a:ext>
                </a:extLst>
              </p:cNvPr>
              <p:cNvGrpSpPr/>
              <p:nvPr/>
            </p:nvGrpSpPr>
            <p:grpSpPr>
              <a:xfrm>
                <a:off x="6327225" y="4531156"/>
                <a:ext cx="1693641" cy="276999"/>
                <a:chOff x="6327225" y="4531156"/>
                <a:chExt cx="1693641" cy="276999"/>
              </a:xfrm>
            </p:grpSpPr>
            <p:sp>
              <p:nvSpPr>
                <p:cNvPr id="295" name="Rectangle: Rounded Corners 294">
                  <a:extLst>
                    <a:ext uri="{FF2B5EF4-FFF2-40B4-BE49-F238E27FC236}">
                      <a16:creationId xmlns:a16="http://schemas.microsoft.com/office/drawing/2014/main" id="{64D9D6A2-A40E-5359-823C-99EB7D1585D2}"/>
                    </a:ext>
                  </a:extLst>
                </p:cNvPr>
                <p:cNvSpPr/>
                <p:nvPr/>
              </p:nvSpPr>
              <p:spPr>
                <a:xfrm>
                  <a:off x="6327225" y="4559136"/>
                  <a:ext cx="216490" cy="221038"/>
                </a:xfrm>
                <a:prstGeom prst="roundRect">
                  <a:avLst/>
                </a:prstGeom>
                <a:solidFill>
                  <a:srgbClr val="7CB342"/>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i="0" dirty="0">
                      <a:solidFill>
                        <a:schemeClr val="tx1"/>
                      </a:solidFill>
                      <a:effectLst/>
                      <a:latin typeface="Roboto" panose="02000000000000000000" pitchFamily="2" charset="0"/>
                    </a:rPr>
                    <a:t>✓</a:t>
                  </a:r>
                  <a:endParaRPr lang="en-US" sz="1200" b="1" dirty="0">
                    <a:solidFill>
                      <a:schemeClr val="tx1"/>
                    </a:solidFill>
                  </a:endParaRPr>
                </a:p>
              </p:txBody>
            </p:sp>
            <p:sp>
              <p:nvSpPr>
                <p:cNvPr id="296" name="TextBox 295">
                  <a:extLst>
                    <a:ext uri="{FF2B5EF4-FFF2-40B4-BE49-F238E27FC236}">
                      <a16:creationId xmlns:a16="http://schemas.microsoft.com/office/drawing/2014/main" id="{1BC247C9-257F-113D-9F0B-E784701A86C2}"/>
                    </a:ext>
                  </a:extLst>
                </p:cNvPr>
                <p:cNvSpPr txBox="1"/>
                <p:nvPr/>
              </p:nvSpPr>
              <p:spPr>
                <a:xfrm>
                  <a:off x="6557901" y="4531156"/>
                  <a:ext cx="1462965" cy="276999"/>
                </a:xfrm>
                <a:prstGeom prst="rect">
                  <a:avLst/>
                </a:prstGeom>
                <a:noFill/>
              </p:spPr>
              <p:txBody>
                <a:bodyPr wrap="none" rtlCol="0">
                  <a:spAutoFit/>
                </a:bodyPr>
                <a:lstStyle/>
                <a:p>
                  <a:r>
                    <a:rPr lang="en-US" sz="1200" dirty="0"/>
                    <a:t>Low/reduced hazard</a:t>
                  </a:r>
                </a:p>
              </p:txBody>
            </p:sp>
          </p:grpSp>
          <p:sp>
            <p:nvSpPr>
              <p:cNvPr id="288" name="Rectangle 287">
                <a:extLst>
                  <a:ext uri="{FF2B5EF4-FFF2-40B4-BE49-F238E27FC236}">
                    <a16:creationId xmlns:a16="http://schemas.microsoft.com/office/drawing/2014/main" id="{8DCA90AB-B3B7-990F-0B35-9F348DCB34EE}"/>
                  </a:ext>
                </a:extLst>
              </p:cNvPr>
              <p:cNvSpPr/>
              <p:nvPr/>
            </p:nvSpPr>
            <p:spPr>
              <a:xfrm>
                <a:off x="6171737" y="4478682"/>
                <a:ext cx="5664645" cy="449977"/>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9" name="Group 288">
                <a:extLst>
                  <a:ext uri="{FF2B5EF4-FFF2-40B4-BE49-F238E27FC236}">
                    <a16:creationId xmlns:a16="http://schemas.microsoft.com/office/drawing/2014/main" id="{3AEC1FB8-90A2-1431-BA38-E14FEB851DE9}"/>
                  </a:ext>
                </a:extLst>
              </p:cNvPr>
              <p:cNvGrpSpPr/>
              <p:nvPr/>
            </p:nvGrpSpPr>
            <p:grpSpPr>
              <a:xfrm>
                <a:off x="8128222" y="4531156"/>
                <a:ext cx="1738212" cy="276999"/>
                <a:chOff x="8120372" y="4531156"/>
                <a:chExt cx="1738212" cy="276999"/>
              </a:xfrm>
            </p:grpSpPr>
            <p:sp>
              <p:nvSpPr>
                <p:cNvPr id="293" name="Isosceles Triangle 292">
                  <a:extLst>
                    <a:ext uri="{FF2B5EF4-FFF2-40B4-BE49-F238E27FC236}">
                      <a16:creationId xmlns:a16="http://schemas.microsoft.com/office/drawing/2014/main" id="{8C149F3D-299D-AEB4-14FE-6D0C10F102DE}"/>
                    </a:ext>
                  </a:extLst>
                </p:cNvPr>
                <p:cNvSpPr/>
                <p:nvPr/>
              </p:nvSpPr>
              <p:spPr>
                <a:xfrm>
                  <a:off x="8120372" y="4568306"/>
                  <a:ext cx="216908" cy="202699"/>
                </a:xfrm>
                <a:prstGeom prst="triangle">
                  <a:avLst/>
                </a:prstGeom>
                <a:solidFill>
                  <a:srgbClr val="FFFF0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tIns="0" bIns="91440" rtlCol="0" anchor="ctr"/>
                <a:lstStyle/>
                <a:p>
                  <a:pPr algn="ctr"/>
                  <a:r>
                    <a:rPr lang="en-US" sz="1200" dirty="0">
                      <a:solidFill>
                        <a:schemeClr val="tx1"/>
                      </a:solidFill>
                    </a:rPr>
                    <a:t>!</a:t>
                  </a:r>
                </a:p>
              </p:txBody>
            </p:sp>
            <p:sp>
              <p:nvSpPr>
                <p:cNvPr id="294" name="TextBox 293">
                  <a:extLst>
                    <a:ext uri="{FF2B5EF4-FFF2-40B4-BE49-F238E27FC236}">
                      <a16:creationId xmlns:a16="http://schemas.microsoft.com/office/drawing/2014/main" id="{9145BFDA-86D1-983B-574B-55A7FE2386C0}"/>
                    </a:ext>
                  </a:extLst>
                </p:cNvPr>
                <p:cNvSpPr txBox="1"/>
                <p:nvPr/>
              </p:nvSpPr>
              <p:spPr>
                <a:xfrm>
                  <a:off x="8392670" y="4531156"/>
                  <a:ext cx="1465914" cy="276999"/>
                </a:xfrm>
                <a:prstGeom prst="rect">
                  <a:avLst/>
                </a:prstGeom>
                <a:noFill/>
              </p:spPr>
              <p:txBody>
                <a:bodyPr wrap="none" rtlCol="0">
                  <a:spAutoFit/>
                </a:bodyPr>
                <a:lstStyle/>
                <a:p>
                  <a:r>
                    <a:rPr lang="en-US" sz="1200" dirty="0"/>
                    <a:t>Hazardous condition</a:t>
                  </a:r>
                </a:p>
              </p:txBody>
            </p:sp>
          </p:grpSp>
          <p:grpSp>
            <p:nvGrpSpPr>
              <p:cNvPr id="290" name="Group 289">
                <a:extLst>
                  <a:ext uri="{FF2B5EF4-FFF2-40B4-BE49-F238E27FC236}">
                    <a16:creationId xmlns:a16="http://schemas.microsoft.com/office/drawing/2014/main" id="{A1198EB0-F92D-6485-7E47-4A900CDC1B6C}"/>
                  </a:ext>
                </a:extLst>
              </p:cNvPr>
              <p:cNvGrpSpPr/>
              <p:nvPr/>
            </p:nvGrpSpPr>
            <p:grpSpPr>
              <a:xfrm>
                <a:off x="9973790" y="4531156"/>
                <a:ext cx="1875310" cy="276999"/>
                <a:chOff x="9973790" y="4531156"/>
                <a:chExt cx="1875310" cy="276999"/>
              </a:xfrm>
            </p:grpSpPr>
            <p:sp>
              <p:nvSpPr>
                <p:cNvPr id="291" name="Isosceles Triangle 290">
                  <a:extLst>
                    <a:ext uri="{FF2B5EF4-FFF2-40B4-BE49-F238E27FC236}">
                      <a16:creationId xmlns:a16="http://schemas.microsoft.com/office/drawing/2014/main" id="{71C5E526-4BDB-06DC-D2CD-CEB121838F47}"/>
                    </a:ext>
                  </a:extLst>
                </p:cNvPr>
                <p:cNvSpPr/>
                <p:nvPr/>
              </p:nvSpPr>
              <p:spPr>
                <a:xfrm>
                  <a:off x="9973790" y="4568306"/>
                  <a:ext cx="216908" cy="202699"/>
                </a:xfrm>
                <a:prstGeom prst="triangle">
                  <a:avLst/>
                </a:prstGeom>
                <a:solidFill>
                  <a:srgbClr val="FF000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tIns="0" bIns="91440" rtlCol="0" anchor="ctr"/>
                <a:lstStyle/>
                <a:p>
                  <a:pPr algn="ctr"/>
                  <a:r>
                    <a:rPr lang="en-US" sz="1200" dirty="0">
                      <a:solidFill>
                        <a:schemeClr val="tx1"/>
                      </a:solidFill>
                    </a:rPr>
                    <a:t>!</a:t>
                  </a:r>
                </a:p>
              </p:txBody>
            </p:sp>
            <p:sp>
              <p:nvSpPr>
                <p:cNvPr id="292" name="TextBox 291">
                  <a:extLst>
                    <a:ext uri="{FF2B5EF4-FFF2-40B4-BE49-F238E27FC236}">
                      <a16:creationId xmlns:a16="http://schemas.microsoft.com/office/drawing/2014/main" id="{74C78322-62FE-B5A6-4120-8FFDF4CB2E74}"/>
                    </a:ext>
                  </a:extLst>
                </p:cNvPr>
                <p:cNvSpPr txBox="1"/>
                <p:nvPr/>
              </p:nvSpPr>
              <p:spPr>
                <a:xfrm>
                  <a:off x="10186272" y="4531156"/>
                  <a:ext cx="1662828" cy="276999"/>
                </a:xfrm>
                <a:prstGeom prst="rect">
                  <a:avLst/>
                </a:prstGeom>
                <a:noFill/>
              </p:spPr>
              <p:txBody>
                <a:bodyPr wrap="none" rtlCol="0">
                  <a:spAutoFit/>
                </a:bodyPr>
                <a:lstStyle/>
                <a:p>
                  <a:r>
                    <a:rPr lang="en-US" sz="1200" dirty="0"/>
                    <a:t>Likely ignition condition</a:t>
                  </a:r>
                </a:p>
              </p:txBody>
            </p:sp>
          </p:grpSp>
        </p:grpSp>
      </p:grpSp>
      <p:sp>
        <p:nvSpPr>
          <p:cNvPr id="350" name="Title 16">
            <a:extLst>
              <a:ext uri="{FF2B5EF4-FFF2-40B4-BE49-F238E27FC236}">
                <a16:creationId xmlns:a16="http://schemas.microsoft.com/office/drawing/2014/main" id="{0658E056-0962-722C-0A7B-D2F2E9B00905}"/>
              </a:ext>
            </a:extLst>
          </p:cNvPr>
          <p:cNvSpPr txBox="1">
            <a:spLocks/>
          </p:cNvSpPr>
          <p:nvPr/>
        </p:nvSpPr>
        <p:spPr>
          <a:xfrm>
            <a:off x="5280473" y="18551937"/>
            <a:ext cx="8926455" cy="382569"/>
          </a:xfrm>
          <a:prstGeom prst="rect">
            <a:avLst/>
          </a:prstGeom>
        </p:spPr>
        <p:txBody>
          <a:bodyPr vert="horz" lIns="91440" tIns="45720" rIns="91440" bIns="45720" rtlCol="0" anchor="ctr">
            <a:noAutofit/>
          </a:bodyPr>
          <a:lstStyle>
            <a:lvl1pPr algn="l" defTabSz="2743200" rtl="0" eaLnBrk="1" latinLnBrk="0" hangingPunct="1">
              <a:lnSpc>
                <a:spcPct val="90000"/>
              </a:lnSpc>
              <a:spcBef>
                <a:spcPct val="0"/>
              </a:spcBef>
              <a:buNone/>
              <a:defRPr sz="900" kern="1200">
                <a:solidFill>
                  <a:schemeClr val="tx1"/>
                </a:solidFill>
                <a:latin typeface="+mj-lt"/>
                <a:ea typeface="+mj-ea"/>
                <a:cs typeface="+mj-cs"/>
              </a:defRPr>
            </a:lvl1pPr>
          </a:lstStyle>
          <a:p>
            <a:r>
              <a:rPr lang="en-US" sz="1800" b="1" dirty="0"/>
              <a:t>Assessing Fuels Relocation in the Context of Location not Parcel Boundaries</a:t>
            </a:r>
          </a:p>
        </p:txBody>
      </p:sp>
      <p:sp>
        <p:nvSpPr>
          <p:cNvPr id="351" name="TextBox 350">
            <a:extLst>
              <a:ext uri="{FF2B5EF4-FFF2-40B4-BE49-F238E27FC236}">
                <a16:creationId xmlns:a16="http://schemas.microsoft.com/office/drawing/2014/main" id="{C2BC0F2F-17BB-BF7D-0E81-23BF9CAAD28E}"/>
              </a:ext>
            </a:extLst>
          </p:cNvPr>
          <p:cNvSpPr txBox="1"/>
          <p:nvPr/>
        </p:nvSpPr>
        <p:spPr>
          <a:xfrm>
            <a:off x="8705454" y="18996504"/>
            <a:ext cx="5600872" cy="5078313"/>
          </a:xfrm>
          <a:prstGeom prst="rect">
            <a:avLst/>
          </a:prstGeom>
          <a:solidFill>
            <a:schemeClr val="bg2"/>
          </a:solidFill>
          <a:ln>
            <a:solidFill>
              <a:schemeClr val="tx1"/>
            </a:solidFill>
          </a:ln>
        </p:spPr>
        <p:txBody>
          <a:bodyPr wrap="square" rtlCol="0">
            <a:spAutoFit/>
          </a:bodyPr>
          <a:lstStyle/>
          <a:p>
            <a:r>
              <a:rPr lang="en-US" dirty="0"/>
              <a:t>While Scenario 1 looks at first glance to be a good option, it is not. Scenario 1 has solved the problem for one house by creating a problem for the neighboring house (Figure </a:t>
            </a:r>
            <a:r>
              <a:rPr lang="en-US" dirty="0" err="1"/>
              <a:t>yy</a:t>
            </a:r>
            <a:r>
              <a:rPr lang="en-US" dirty="0"/>
              <a:t>). </a:t>
            </a:r>
          </a:p>
          <a:p>
            <a:endParaRPr lang="en-US" dirty="0"/>
          </a:p>
          <a:p>
            <a:r>
              <a:rPr lang="en-US" dirty="0"/>
              <a:t>Combining the information in Figures xx and </a:t>
            </a:r>
            <a:r>
              <a:rPr lang="en-US" dirty="0" err="1"/>
              <a:t>yy</a:t>
            </a:r>
            <a:r>
              <a:rPr lang="en-US" dirty="0"/>
              <a:t>, we can now see two solutions to address the shed fire hazard:</a:t>
            </a:r>
          </a:p>
          <a:p>
            <a:pPr marL="342900" indent="-342900">
              <a:buAutoNum type="alphaLcParenR"/>
            </a:pPr>
            <a:r>
              <a:rPr lang="en-US" dirty="0"/>
              <a:t>Scenario 2 – this outcome requires two sides of the house to be hardened to withstand flames from the shed. This depending on the house construction, may require new siding and new windows. </a:t>
            </a:r>
          </a:p>
          <a:p>
            <a:pPr marL="342900" indent="-342900">
              <a:buAutoNum type="alphaLcParenR"/>
            </a:pPr>
            <a:r>
              <a:rPr lang="en-US" dirty="0"/>
              <a:t>Scenario 4 (not illustrated) – removal of the shed. This is the less expensive solution and “safer” solution as it does not rely on hardening to prevent structure ignition. </a:t>
            </a:r>
          </a:p>
          <a:p>
            <a:pPr marL="342900" indent="-342900">
              <a:buAutoNum type="alphaLcParenR"/>
            </a:pPr>
            <a:endParaRPr lang="en-US" i="1" dirty="0"/>
          </a:p>
          <a:p>
            <a:r>
              <a:rPr lang="en-US" i="1" dirty="0"/>
              <a:t>In smaller parcels, it may be difficult to find areas to place fuels that do not impact surrounding homes.  </a:t>
            </a:r>
          </a:p>
        </p:txBody>
      </p:sp>
      <p:grpSp>
        <p:nvGrpSpPr>
          <p:cNvPr id="353" name="Group 352">
            <a:extLst>
              <a:ext uri="{FF2B5EF4-FFF2-40B4-BE49-F238E27FC236}">
                <a16:creationId xmlns:a16="http://schemas.microsoft.com/office/drawing/2014/main" id="{62983D7E-8F94-2C90-C3D2-1806CE705F97}"/>
              </a:ext>
            </a:extLst>
          </p:cNvPr>
          <p:cNvGrpSpPr/>
          <p:nvPr/>
        </p:nvGrpSpPr>
        <p:grpSpPr>
          <a:xfrm>
            <a:off x="8492424" y="24389954"/>
            <a:ext cx="5953632" cy="533340"/>
            <a:chOff x="2265379" y="6146065"/>
            <a:chExt cx="5953632" cy="533340"/>
          </a:xfrm>
        </p:grpSpPr>
        <p:sp>
          <p:nvSpPr>
            <p:cNvPr id="354" name="Rectangle: Rounded Corners 353">
              <a:extLst>
                <a:ext uri="{FF2B5EF4-FFF2-40B4-BE49-F238E27FC236}">
                  <a16:creationId xmlns:a16="http://schemas.microsoft.com/office/drawing/2014/main" id="{B630CD65-58B0-EA8C-CBD6-1D1D13535A23}"/>
                </a:ext>
              </a:extLst>
            </p:cNvPr>
            <p:cNvSpPr/>
            <p:nvPr/>
          </p:nvSpPr>
          <p:spPr>
            <a:xfrm>
              <a:off x="2871956" y="6146065"/>
              <a:ext cx="5347055" cy="533340"/>
            </a:xfrm>
            <a:prstGeom prst="roundRect">
              <a:avLst/>
            </a:prstGeom>
            <a:solidFill>
              <a:srgbClr val="FF0000"/>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Arial" pitchFamily="34" charset="0"/>
                  <a:ea typeface="MS PGothic" panose="020B0600070205080204" pitchFamily="34" charset="-128"/>
                </a:rPr>
                <a:t>Fuel relocation must consider neighboring parcels</a:t>
              </a:r>
            </a:p>
          </p:txBody>
        </p:sp>
        <p:sp>
          <p:nvSpPr>
            <p:cNvPr id="355" name="Isosceles Triangle 354">
              <a:extLst>
                <a:ext uri="{FF2B5EF4-FFF2-40B4-BE49-F238E27FC236}">
                  <a16:creationId xmlns:a16="http://schemas.microsoft.com/office/drawing/2014/main" id="{6C41A309-F69D-76D3-290B-9AE88D820F58}"/>
                </a:ext>
              </a:extLst>
            </p:cNvPr>
            <p:cNvSpPr/>
            <p:nvPr/>
          </p:nvSpPr>
          <p:spPr>
            <a:xfrm>
              <a:off x="2265379" y="6206544"/>
              <a:ext cx="434788" cy="412381"/>
            </a:xfrm>
            <a:prstGeom prst="triangl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t>
              </a:r>
            </a:p>
          </p:txBody>
        </p:sp>
      </p:grpSp>
      <p:sp>
        <p:nvSpPr>
          <p:cNvPr id="356" name="TextBox 355">
            <a:extLst>
              <a:ext uri="{FF2B5EF4-FFF2-40B4-BE49-F238E27FC236}">
                <a16:creationId xmlns:a16="http://schemas.microsoft.com/office/drawing/2014/main" id="{E02662B8-A13A-F7C6-12CB-F5B5C6160549}"/>
              </a:ext>
            </a:extLst>
          </p:cNvPr>
          <p:cNvSpPr txBox="1"/>
          <p:nvPr/>
        </p:nvSpPr>
        <p:spPr>
          <a:xfrm>
            <a:off x="14682363" y="18996504"/>
            <a:ext cx="3093503" cy="6001643"/>
          </a:xfrm>
          <a:prstGeom prst="rect">
            <a:avLst/>
          </a:prstGeom>
          <a:solidFill>
            <a:schemeClr val="bg2"/>
          </a:solidFill>
          <a:ln>
            <a:solidFill>
              <a:schemeClr val="tx1"/>
            </a:solidFill>
          </a:ln>
        </p:spPr>
        <p:txBody>
          <a:bodyPr wrap="square" rtlCol="0">
            <a:spAutoFit/>
          </a:bodyPr>
          <a:lstStyle/>
          <a:p>
            <a:r>
              <a:rPr lang="en-US" sz="1600" b="1" dirty="0"/>
              <a:t>How to Use Setbacks when Relocating a Fuel?</a:t>
            </a:r>
          </a:p>
          <a:p>
            <a:endParaRPr lang="en-US" sz="1600" b="1" dirty="0"/>
          </a:p>
          <a:p>
            <a:r>
              <a:rPr lang="en-US" sz="1600" dirty="0"/>
              <a:t>In relocating a fuel, use Structure Separation Distance (SSD) to identify possible locations that will not cause exposure issues to fuels on your property or your neighbors. </a:t>
            </a:r>
          </a:p>
          <a:p>
            <a:endParaRPr lang="en-US" sz="1600" dirty="0"/>
          </a:p>
          <a:p>
            <a:r>
              <a:rPr lang="en-US" sz="1600" dirty="0"/>
              <a:t>A simplified approach, is to use the same SSD between the fuel and you house and also between your fuel and your property line.</a:t>
            </a:r>
          </a:p>
          <a:p>
            <a:endParaRPr lang="en-US" sz="1600" dirty="0"/>
          </a:p>
          <a:p>
            <a:r>
              <a:rPr lang="en-US" sz="1600" i="1" dirty="0"/>
              <a:t>Putting this into use:</a:t>
            </a:r>
          </a:p>
          <a:p>
            <a:r>
              <a:rPr lang="en-US" sz="1600" dirty="0"/>
              <a:t>Using Figure </a:t>
            </a:r>
            <a:r>
              <a:rPr lang="en-US" sz="1600" dirty="0" err="1"/>
              <a:t>yy</a:t>
            </a:r>
            <a:r>
              <a:rPr lang="en-US" sz="1600" dirty="0"/>
              <a:t>, you want SSD 1 to be equal or greater that SSD2.</a:t>
            </a:r>
          </a:p>
          <a:p>
            <a:endParaRPr lang="en-US" sz="1600" dirty="0"/>
          </a:p>
          <a:p>
            <a:r>
              <a:rPr lang="en-US" sz="1600" dirty="0">
                <a:highlight>
                  <a:srgbClr val="FFFF00"/>
                </a:highlight>
              </a:rPr>
              <a:t>In the HMM Parcels Checklist  (section 5.2.3) Structure Separation distance is referred by the more generic name </a:t>
            </a:r>
            <a:r>
              <a:rPr lang="en-US" sz="1600" u="sng" dirty="0">
                <a:highlight>
                  <a:srgbClr val="FFFF00"/>
                </a:highlight>
              </a:rPr>
              <a:t>Fuels Separation Distance (FSD)</a:t>
            </a:r>
          </a:p>
        </p:txBody>
      </p:sp>
      <p:grpSp>
        <p:nvGrpSpPr>
          <p:cNvPr id="357" name="Group 356">
            <a:extLst>
              <a:ext uri="{FF2B5EF4-FFF2-40B4-BE49-F238E27FC236}">
                <a16:creationId xmlns:a16="http://schemas.microsoft.com/office/drawing/2014/main" id="{DD6D4ACC-37C5-1CB6-37D0-657F3F958E49}"/>
              </a:ext>
            </a:extLst>
          </p:cNvPr>
          <p:cNvGrpSpPr/>
          <p:nvPr/>
        </p:nvGrpSpPr>
        <p:grpSpPr>
          <a:xfrm>
            <a:off x="5478801" y="18996504"/>
            <a:ext cx="2850617" cy="5800889"/>
            <a:chOff x="264946" y="485085"/>
            <a:chExt cx="2850617" cy="5800889"/>
          </a:xfrm>
        </p:grpSpPr>
        <p:grpSp>
          <p:nvGrpSpPr>
            <p:cNvPr id="358" name="Group 357">
              <a:extLst>
                <a:ext uri="{FF2B5EF4-FFF2-40B4-BE49-F238E27FC236}">
                  <a16:creationId xmlns:a16="http://schemas.microsoft.com/office/drawing/2014/main" id="{09E33C88-4EF9-B64A-7646-59CC97597D43}"/>
                </a:ext>
              </a:extLst>
            </p:cNvPr>
            <p:cNvGrpSpPr/>
            <p:nvPr/>
          </p:nvGrpSpPr>
          <p:grpSpPr>
            <a:xfrm>
              <a:off x="264946" y="485085"/>
              <a:ext cx="2850617" cy="4485009"/>
              <a:chOff x="8391338" y="1603055"/>
              <a:chExt cx="2850617" cy="4485009"/>
            </a:xfrm>
          </p:grpSpPr>
          <p:grpSp>
            <p:nvGrpSpPr>
              <p:cNvPr id="366" name="Group 365">
                <a:extLst>
                  <a:ext uri="{FF2B5EF4-FFF2-40B4-BE49-F238E27FC236}">
                    <a16:creationId xmlns:a16="http://schemas.microsoft.com/office/drawing/2014/main" id="{CEF563CC-CA5B-8A4F-91BE-6D4880345477}"/>
                  </a:ext>
                </a:extLst>
              </p:cNvPr>
              <p:cNvGrpSpPr/>
              <p:nvPr/>
            </p:nvGrpSpPr>
            <p:grpSpPr>
              <a:xfrm>
                <a:off x="8391338" y="4455994"/>
                <a:ext cx="2845838" cy="1632070"/>
                <a:chOff x="8391338" y="4455994"/>
                <a:chExt cx="2845838" cy="1632070"/>
              </a:xfrm>
            </p:grpSpPr>
            <p:sp>
              <p:nvSpPr>
                <p:cNvPr id="391" name="Rectangle 390">
                  <a:extLst>
                    <a:ext uri="{FF2B5EF4-FFF2-40B4-BE49-F238E27FC236}">
                      <a16:creationId xmlns:a16="http://schemas.microsoft.com/office/drawing/2014/main" id="{80669626-4970-73C0-6968-59BADAA2EFE1}"/>
                    </a:ext>
                  </a:extLst>
                </p:cNvPr>
                <p:cNvSpPr/>
                <p:nvPr/>
              </p:nvSpPr>
              <p:spPr>
                <a:xfrm flipH="1" flipV="1">
                  <a:off x="8391338" y="4455994"/>
                  <a:ext cx="2845838" cy="1632070"/>
                </a:xfrm>
                <a:prstGeom prst="rect">
                  <a:avLst/>
                </a:prstGeom>
                <a:solidFill>
                  <a:srgbClr val="70AD47">
                    <a:lumMod val="40000"/>
                    <a:lumOff val="60000"/>
                  </a:srgbClr>
                </a:solidFill>
                <a:ln w="19050" cap="flat" cmpd="sng" algn="ctr">
                  <a:solidFill>
                    <a:srgbClr val="70AD47">
                      <a:lumMod val="50000"/>
                    </a:srgbClr>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Text" lastClr="000000"/>
                    </a:solidFill>
                    <a:effectLst/>
                    <a:uLnTx/>
                    <a:uFillTx/>
                    <a:cs typeface="Arial" panose="020B0604020202020204" pitchFamily="34" charset="0"/>
                  </a:endParaRPr>
                </a:p>
              </p:txBody>
            </p:sp>
            <p:grpSp>
              <p:nvGrpSpPr>
                <p:cNvPr id="392" name="Group 391">
                  <a:extLst>
                    <a:ext uri="{FF2B5EF4-FFF2-40B4-BE49-F238E27FC236}">
                      <a16:creationId xmlns:a16="http://schemas.microsoft.com/office/drawing/2014/main" id="{278A45C6-5C40-A5E5-7251-01A47CF9F0A2}"/>
                    </a:ext>
                  </a:extLst>
                </p:cNvPr>
                <p:cNvGrpSpPr/>
                <p:nvPr/>
              </p:nvGrpSpPr>
              <p:grpSpPr>
                <a:xfrm rot="5400000" flipH="1" flipV="1">
                  <a:off x="9162851" y="4600298"/>
                  <a:ext cx="739851" cy="1398086"/>
                  <a:chOff x="521546" y="2299406"/>
                  <a:chExt cx="475445" cy="898442"/>
                </a:xfrm>
              </p:grpSpPr>
              <p:sp>
                <p:nvSpPr>
                  <p:cNvPr id="399" name="Rectangle 398">
                    <a:extLst>
                      <a:ext uri="{FF2B5EF4-FFF2-40B4-BE49-F238E27FC236}">
                        <a16:creationId xmlns:a16="http://schemas.microsoft.com/office/drawing/2014/main" id="{C0153873-A4A3-3237-C0EE-9210E84D93C6}"/>
                      </a:ext>
                    </a:extLst>
                  </p:cNvPr>
                  <p:cNvSpPr/>
                  <p:nvPr/>
                </p:nvSpPr>
                <p:spPr>
                  <a:xfrm>
                    <a:off x="550188" y="2305196"/>
                    <a:ext cx="446803" cy="892652"/>
                  </a:xfrm>
                  <a:prstGeom prst="rect">
                    <a:avLst/>
                  </a:prstGeom>
                  <a:solidFill>
                    <a:srgbClr val="ED7D31">
                      <a:lumMod val="50000"/>
                    </a:srgbClr>
                  </a:solidFill>
                  <a:ln w="19050" cap="flat" cmpd="sng" algn="ctr">
                    <a:solidFill>
                      <a:sysClr val="windowText" lastClr="000000"/>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Text" lastClr="000000"/>
                      </a:solidFill>
                      <a:effectLst/>
                      <a:uLnTx/>
                      <a:uFillTx/>
                      <a:cs typeface="Arial" panose="020B0604020202020204" pitchFamily="34" charset="0"/>
                    </a:endParaRPr>
                  </a:p>
                </p:txBody>
              </p:sp>
              <p:cxnSp>
                <p:nvCxnSpPr>
                  <p:cNvPr id="400" name="Straight Connector 399">
                    <a:extLst>
                      <a:ext uri="{FF2B5EF4-FFF2-40B4-BE49-F238E27FC236}">
                        <a16:creationId xmlns:a16="http://schemas.microsoft.com/office/drawing/2014/main" id="{468505D9-B252-7C86-A513-68411F1613B5}"/>
                      </a:ext>
                    </a:extLst>
                  </p:cNvPr>
                  <p:cNvCxnSpPr/>
                  <p:nvPr/>
                </p:nvCxnSpPr>
                <p:spPr>
                  <a:xfrm flipH="1">
                    <a:off x="767392" y="2299406"/>
                    <a:ext cx="1220" cy="894507"/>
                  </a:xfrm>
                  <a:prstGeom prst="line">
                    <a:avLst/>
                  </a:prstGeom>
                  <a:noFill/>
                  <a:ln w="19050" cap="flat" cmpd="sng" algn="ctr">
                    <a:solidFill>
                      <a:sysClr val="windowText" lastClr="000000"/>
                    </a:solidFill>
                    <a:prstDash val="solid"/>
                    <a:miter lim="800000"/>
                  </a:ln>
                  <a:effectLst/>
                </p:spPr>
              </p:cxnSp>
              <p:sp>
                <p:nvSpPr>
                  <p:cNvPr id="401" name="TextBox 400">
                    <a:extLst>
                      <a:ext uri="{FF2B5EF4-FFF2-40B4-BE49-F238E27FC236}">
                        <a16:creationId xmlns:a16="http://schemas.microsoft.com/office/drawing/2014/main" id="{2E958807-5206-3B8A-F844-6D84D8359003}"/>
                      </a:ext>
                    </a:extLst>
                  </p:cNvPr>
                  <p:cNvSpPr txBox="1"/>
                  <p:nvPr/>
                </p:nvSpPr>
                <p:spPr>
                  <a:xfrm rot="16200000" flipV="1">
                    <a:off x="345806" y="2607422"/>
                    <a:ext cx="648155" cy="296676"/>
                  </a:xfrm>
                  <a:prstGeom prst="rect">
                    <a:avLst/>
                  </a:prstGeom>
                  <a:noFill/>
                </p:spPr>
                <p:txBody>
                  <a:bodyPr wrap="none" rtlCol="0" anchor="ctr" anchorCtr="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white"/>
                        </a:solidFill>
                        <a:effectLst/>
                        <a:uLnTx/>
                        <a:uFillTx/>
                        <a:cs typeface="Arial" panose="020B0604020202020204" pitchFamily="34" charset="0"/>
                      </a:rPr>
                      <a:t>Neighboring</a:t>
                    </a:r>
                  </a:p>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white"/>
                        </a:solidFill>
                        <a:effectLst/>
                        <a:uLnTx/>
                        <a:uFillTx/>
                        <a:cs typeface="Arial" panose="020B0604020202020204" pitchFamily="34" charset="0"/>
                      </a:rPr>
                      <a:t>Residence</a:t>
                    </a:r>
                  </a:p>
                </p:txBody>
              </p:sp>
            </p:grpSp>
            <p:sp>
              <p:nvSpPr>
                <p:cNvPr id="393" name="Rectangle 392">
                  <a:extLst>
                    <a:ext uri="{FF2B5EF4-FFF2-40B4-BE49-F238E27FC236}">
                      <a16:creationId xmlns:a16="http://schemas.microsoft.com/office/drawing/2014/main" id="{19E01BDB-99FC-8140-F3C0-DF055BF318A5}"/>
                    </a:ext>
                  </a:extLst>
                </p:cNvPr>
                <p:cNvSpPr/>
                <p:nvPr/>
              </p:nvSpPr>
              <p:spPr>
                <a:xfrm rot="5400000" flipH="1" flipV="1">
                  <a:off x="10087013" y="5384766"/>
                  <a:ext cx="1000540" cy="406055"/>
                </a:xfrm>
                <a:prstGeom prst="rect">
                  <a:avLst/>
                </a:prstGeom>
                <a:solidFill>
                  <a:sysClr val="window" lastClr="FFFFFF">
                    <a:lumMod val="65000"/>
                  </a:sysClr>
                </a:solidFill>
                <a:ln w="6350" cap="flat" cmpd="sng" algn="ctr">
                  <a:solidFill>
                    <a:sysClr val="windowText" lastClr="000000">
                      <a:lumMod val="75000"/>
                      <a:lumOff val="25000"/>
                    </a:sysClr>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Text" lastClr="000000"/>
                    </a:solidFill>
                    <a:effectLst/>
                    <a:uLnTx/>
                    <a:uFillTx/>
                    <a:cs typeface="Arial" panose="020B0604020202020204" pitchFamily="34" charset="0"/>
                  </a:endParaRPr>
                </a:p>
              </p:txBody>
            </p:sp>
            <p:sp>
              <p:nvSpPr>
                <p:cNvPr id="394" name="Rectangle 393">
                  <a:extLst>
                    <a:ext uri="{FF2B5EF4-FFF2-40B4-BE49-F238E27FC236}">
                      <a16:creationId xmlns:a16="http://schemas.microsoft.com/office/drawing/2014/main" id="{E1A37F76-CE9C-3911-FA62-C813EBB82B6F}"/>
                    </a:ext>
                  </a:extLst>
                </p:cNvPr>
                <p:cNvSpPr/>
                <p:nvPr/>
              </p:nvSpPr>
              <p:spPr>
                <a:xfrm rot="5400000" flipH="1" flipV="1">
                  <a:off x="9099842" y="4729031"/>
                  <a:ext cx="709677" cy="401719"/>
                </a:xfrm>
                <a:prstGeom prst="rect">
                  <a:avLst/>
                </a:prstGeom>
                <a:solidFill>
                  <a:srgbClr val="ED7D31">
                    <a:lumMod val="50000"/>
                  </a:srgbClr>
                </a:solidFill>
                <a:ln w="19050" cap="flat" cmpd="sng" algn="ctr">
                  <a:solidFill>
                    <a:sysClr val="windowText" lastClr="000000"/>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Text" lastClr="000000"/>
                    </a:solidFill>
                    <a:effectLst/>
                    <a:uLnTx/>
                    <a:uFillTx/>
                    <a:cs typeface="Arial" panose="020B0604020202020204" pitchFamily="34" charset="0"/>
                  </a:endParaRPr>
                </a:p>
              </p:txBody>
            </p:sp>
            <p:sp>
              <p:nvSpPr>
                <p:cNvPr id="395" name="Rectangle 394">
                  <a:extLst>
                    <a:ext uri="{FF2B5EF4-FFF2-40B4-BE49-F238E27FC236}">
                      <a16:creationId xmlns:a16="http://schemas.microsoft.com/office/drawing/2014/main" id="{F6C3B79D-D0F3-3DB4-FE75-EB87C23CB0C6}"/>
                    </a:ext>
                  </a:extLst>
                </p:cNvPr>
                <p:cNvSpPr/>
                <p:nvPr/>
              </p:nvSpPr>
              <p:spPr>
                <a:xfrm rot="5400000" flipH="1" flipV="1">
                  <a:off x="8694117" y="4723681"/>
                  <a:ext cx="708331" cy="411074"/>
                </a:xfrm>
                <a:prstGeom prst="rect">
                  <a:avLst/>
                </a:prstGeom>
                <a:solidFill>
                  <a:srgbClr val="ED7D31">
                    <a:lumMod val="50000"/>
                  </a:srgbClr>
                </a:solidFill>
                <a:ln w="19050" cap="flat" cmpd="sng" algn="ctr">
                  <a:solidFill>
                    <a:sysClr val="windowText" lastClr="000000"/>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Text" lastClr="000000"/>
                    </a:solidFill>
                    <a:effectLst/>
                    <a:uLnTx/>
                    <a:uFillTx/>
                    <a:cs typeface="Arial" panose="020B0604020202020204" pitchFamily="34" charset="0"/>
                  </a:endParaRPr>
                </a:p>
              </p:txBody>
            </p:sp>
            <p:sp>
              <p:nvSpPr>
                <p:cNvPr id="396" name="Rectangle 395">
                  <a:extLst>
                    <a:ext uri="{FF2B5EF4-FFF2-40B4-BE49-F238E27FC236}">
                      <a16:creationId xmlns:a16="http://schemas.microsoft.com/office/drawing/2014/main" id="{0C34EA6B-E6F5-EFE8-71F9-EFE3C0C45BA3}"/>
                    </a:ext>
                  </a:extLst>
                </p:cNvPr>
                <p:cNvSpPr/>
                <p:nvPr/>
              </p:nvSpPr>
              <p:spPr>
                <a:xfrm rot="5400000" flipH="1" flipV="1">
                  <a:off x="9586512" y="4907964"/>
                  <a:ext cx="332294" cy="401719"/>
                </a:xfrm>
                <a:prstGeom prst="rect">
                  <a:avLst/>
                </a:prstGeom>
                <a:solidFill>
                  <a:srgbClr val="ED7D31">
                    <a:lumMod val="50000"/>
                  </a:srgbClr>
                </a:solidFill>
                <a:ln w="19050" cap="flat" cmpd="sng" algn="ctr">
                  <a:no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Text" lastClr="000000"/>
                    </a:solidFill>
                    <a:effectLst/>
                    <a:uLnTx/>
                    <a:uFillTx/>
                    <a:cs typeface="Arial" panose="020B0604020202020204" pitchFamily="34" charset="0"/>
                  </a:endParaRPr>
                </a:p>
              </p:txBody>
            </p:sp>
            <p:cxnSp>
              <p:nvCxnSpPr>
                <p:cNvPr id="397" name="Straight Connector 396">
                  <a:extLst>
                    <a:ext uri="{FF2B5EF4-FFF2-40B4-BE49-F238E27FC236}">
                      <a16:creationId xmlns:a16="http://schemas.microsoft.com/office/drawing/2014/main" id="{1905D3F3-3ED9-3800-2333-143D2516D07A}"/>
                    </a:ext>
                  </a:extLst>
                </p:cNvPr>
                <p:cNvCxnSpPr>
                  <a:cxnSpLocks/>
                  <a:stCxn id="394" idx="2"/>
                </p:cNvCxnSpPr>
                <p:nvPr/>
              </p:nvCxnSpPr>
              <p:spPr>
                <a:xfrm flipH="1">
                  <a:off x="9253817" y="4929890"/>
                  <a:ext cx="401723" cy="353494"/>
                </a:xfrm>
                <a:prstGeom prst="line">
                  <a:avLst/>
                </a:prstGeom>
                <a:solidFill>
                  <a:srgbClr val="ED7D31">
                    <a:lumMod val="50000"/>
                  </a:srgbClr>
                </a:solidFill>
                <a:ln w="19050" cap="flat" cmpd="sng" algn="ctr">
                  <a:solidFill>
                    <a:sysClr val="windowText" lastClr="000000"/>
                  </a:solidFill>
                  <a:prstDash val="solid"/>
                  <a:miter lim="800000"/>
                </a:ln>
                <a:effectLst/>
              </p:spPr>
            </p:cxnSp>
            <p:cxnSp>
              <p:nvCxnSpPr>
                <p:cNvPr id="398" name="Straight Connector 397">
                  <a:extLst>
                    <a:ext uri="{FF2B5EF4-FFF2-40B4-BE49-F238E27FC236}">
                      <a16:creationId xmlns:a16="http://schemas.microsoft.com/office/drawing/2014/main" id="{5B100ED2-3922-C8EE-3A80-6CF04594D231}"/>
                    </a:ext>
                  </a:extLst>
                </p:cNvPr>
                <p:cNvCxnSpPr>
                  <a:cxnSpLocks/>
                  <a:stCxn id="395" idx="0"/>
                </p:cNvCxnSpPr>
                <p:nvPr/>
              </p:nvCxnSpPr>
              <p:spPr>
                <a:xfrm>
                  <a:off x="8842746" y="4929218"/>
                  <a:ext cx="420085" cy="353494"/>
                </a:xfrm>
                <a:prstGeom prst="line">
                  <a:avLst/>
                </a:prstGeom>
                <a:solidFill>
                  <a:srgbClr val="ED7D31">
                    <a:lumMod val="50000"/>
                  </a:srgbClr>
                </a:solidFill>
                <a:ln w="19050" cap="flat" cmpd="sng" algn="ctr">
                  <a:solidFill>
                    <a:sysClr val="windowText" lastClr="000000"/>
                  </a:solidFill>
                  <a:prstDash val="solid"/>
                  <a:miter lim="800000"/>
                </a:ln>
                <a:effectLst/>
              </p:spPr>
            </p:cxnSp>
          </p:grpSp>
          <p:grpSp>
            <p:nvGrpSpPr>
              <p:cNvPr id="367" name="Group 366">
                <a:extLst>
                  <a:ext uri="{FF2B5EF4-FFF2-40B4-BE49-F238E27FC236}">
                    <a16:creationId xmlns:a16="http://schemas.microsoft.com/office/drawing/2014/main" id="{2EC168EC-34F7-36C4-EEAE-9011D0848A4D}"/>
                  </a:ext>
                </a:extLst>
              </p:cNvPr>
              <p:cNvGrpSpPr/>
              <p:nvPr/>
            </p:nvGrpSpPr>
            <p:grpSpPr>
              <a:xfrm>
                <a:off x="8391338" y="1603055"/>
                <a:ext cx="2850617" cy="2845838"/>
                <a:chOff x="8391338" y="1603055"/>
                <a:chExt cx="2850617" cy="2845838"/>
              </a:xfrm>
            </p:grpSpPr>
            <p:sp>
              <p:nvSpPr>
                <p:cNvPr id="375" name="Rectangle 374">
                  <a:extLst>
                    <a:ext uri="{FF2B5EF4-FFF2-40B4-BE49-F238E27FC236}">
                      <a16:creationId xmlns:a16="http://schemas.microsoft.com/office/drawing/2014/main" id="{84F6664D-11F4-1E02-4F56-C332D0CBAC50}"/>
                    </a:ext>
                  </a:extLst>
                </p:cNvPr>
                <p:cNvSpPr/>
                <p:nvPr/>
              </p:nvSpPr>
              <p:spPr>
                <a:xfrm>
                  <a:off x="8391338" y="1603055"/>
                  <a:ext cx="2845838" cy="2845838"/>
                </a:xfrm>
                <a:prstGeom prst="rect">
                  <a:avLst/>
                </a:prstGeom>
                <a:solidFill>
                  <a:srgbClr val="70AD47">
                    <a:lumMod val="40000"/>
                    <a:lumOff val="60000"/>
                  </a:srgbClr>
                </a:solidFill>
                <a:ln w="19050" cap="flat" cmpd="sng" algn="ctr">
                  <a:solidFill>
                    <a:srgbClr val="70AD47">
                      <a:lumMod val="50000"/>
                    </a:srgbClr>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ysClr val="windowText" lastClr="000000"/>
                    </a:solidFill>
                    <a:effectLst/>
                    <a:uLnTx/>
                    <a:uFillTx/>
                    <a:cs typeface="Arial" panose="020B0604020202020204" pitchFamily="34" charset="0"/>
                  </a:endParaRPr>
                </a:p>
              </p:txBody>
            </p:sp>
            <p:sp>
              <p:nvSpPr>
                <p:cNvPr id="376" name="Text Box 136">
                  <a:extLst>
                    <a:ext uri="{FF2B5EF4-FFF2-40B4-BE49-F238E27FC236}">
                      <a16:creationId xmlns:a16="http://schemas.microsoft.com/office/drawing/2014/main" id="{A7BE867A-A45A-14C7-35E1-C633CCD38AC5}"/>
                    </a:ext>
                  </a:extLst>
                </p:cNvPr>
                <p:cNvSpPr txBox="1"/>
                <p:nvPr/>
              </p:nvSpPr>
              <p:spPr>
                <a:xfrm>
                  <a:off x="10104516" y="1615250"/>
                  <a:ext cx="1137439" cy="262764"/>
                </a:xfrm>
                <a:prstGeom prst="rect">
                  <a:avLst/>
                </a:prstGeom>
                <a:noFill/>
                <a:ln w="6350">
                  <a:noFill/>
                </a:ln>
              </p:spPr>
              <p:txBody>
                <a:bodyPr rot="0" spcFirstLastPara="0" vert="horz" wrap="square" lIns="45720" tIns="9144" rIns="45720" bIns="9144" numCol="1" spcCol="0" rtlCol="0" fromWordArt="0" anchor="ctr" anchorCtr="0" forceAA="0" compatLnSpc="1">
                  <a:prstTxWarp prst="textNoShape">
                    <a:avLst/>
                  </a:prstTxWarp>
                  <a:spAutoFit/>
                </a:bodyPr>
                <a:lstStyle/>
                <a:p>
                  <a:pPr marL="0" marR="0" lvl="0" indent="0" algn="r" defTabSz="914400" eaLnBrk="1" fontAlgn="auto" latinLnBrk="0" hangingPunct="1">
                    <a:lnSpc>
                      <a:spcPct val="107000"/>
                    </a:lnSpc>
                    <a:spcBef>
                      <a:spcPts val="0"/>
                    </a:spcBef>
                    <a:spcAft>
                      <a:spcPts val="800"/>
                    </a:spcAft>
                    <a:buClrTx/>
                    <a:buSzTx/>
                    <a:buFontTx/>
                    <a:buNone/>
                    <a:tabLst/>
                    <a:defRPr/>
                  </a:pPr>
                  <a:r>
                    <a:rPr kumimoji="0" lang="en-US" sz="1600" b="1" i="1" u="none" strike="noStrike" kern="0" cap="none" spc="0" normalizeH="0" baseline="0" noProof="0" dirty="0">
                      <a:ln>
                        <a:noFill/>
                      </a:ln>
                      <a:solidFill>
                        <a:srgbClr val="70AD47">
                          <a:lumMod val="50000"/>
                        </a:srgbClr>
                      </a:solidFill>
                      <a:effectLst/>
                      <a:uLnTx/>
                      <a:uFillTx/>
                      <a:ea typeface="Calibri" panose="020F0502020204030204" pitchFamily="34" charset="0"/>
                      <a:cs typeface="Arial" panose="020B0604020202020204" pitchFamily="34" charset="0"/>
                    </a:rPr>
                    <a:t>Scenario 1</a:t>
                  </a:r>
                  <a:endParaRPr kumimoji="0" lang="en-US" sz="1600" b="1" i="0" u="none" strike="noStrike" kern="0" cap="none" spc="0" normalizeH="0" baseline="0" noProof="0" dirty="0">
                    <a:ln>
                      <a:noFill/>
                    </a:ln>
                    <a:solidFill>
                      <a:srgbClr val="70AD47">
                        <a:lumMod val="50000"/>
                      </a:srgbClr>
                    </a:solidFill>
                    <a:effectLst/>
                    <a:uLnTx/>
                    <a:uFillTx/>
                    <a:ea typeface="Calibri" panose="020F0502020204030204" pitchFamily="34" charset="0"/>
                    <a:cs typeface="Arial" panose="020B0604020202020204" pitchFamily="34" charset="0"/>
                  </a:endParaRPr>
                </a:p>
              </p:txBody>
            </p:sp>
            <p:cxnSp>
              <p:nvCxnSpPr>
                <p:cNvPr id="377" name="Straight Arrow Connector 376">
                  <a:extLst>
                    <a:ext uri="{FF2B5EF4-FFF2-40B4-BE49-F238E27FC236}">
                      <a16:creationId xmlns:a16="http://schemas.microsoft.com/office/drawing/2014/main" id="{655760B2-1425-D145-AC3C-BC432CB888A8}"/>
                    </a:ext>
                  </a:extLst>
                </p:cNvPr>
                <p:cNvCxnSpPr>
                  <a:cxnSpLocks/>
                </p:cNvCxnSpPr>
                <p:nvPr/>
              </p:nvCxnSpPr>
              <p:spPr>
                <a:xfrm>
                  <a:off x="9180159" y="2672146"/>
                  <a:ext cx="0" cy="1165399"/>
                </a:xfrm>
                <a:prstGeom prst="straightConnector1">
                  <a:avLst/>
                </a:prstGeom>
                <a:noFill/>
                <a:ln w="25400" cap="flat" cmpd="sng" algn="ctr">
                  <a:solidFill>
                    <a:sysClr val="windowText" lastClr="000000"/>
                  </a:solidFill>
                  <a:prstDash val="solid"/>
                  <a:miter lim="800000"/>
                  <a:headEnd type="triangle" w="lg" len="lg"/>
                  <a:tailEnd type="triangle" w="lg" len="lg"/>
                </a:ln>
                <a:effectLst/>
              </p:spPr>
            </p:cxnSp>
            <p:grpSp>
              <p:nvGrpSpPr>
                <p:cNvPr id="378" name="Group 377">
                  <a:extLst>
                    <a:ext uri="{FF2B5EF4-FFF2-40B4-BE49-F238E27FC236}">
                      <a16:creationId xmlns:a16="http://schemas.microsoft.com/office/drawing/2014/main" id="{D188E031-C224-5EF5-EC94-3D1BA8324F0E}"/>
                    </a:ext>
                  </a:extLst>
                </p:cNvPr>
                <p:cNvGrpSpPr/>
                <p:nvPr/>
              </p:nvGrpSpPr>
              <p:grpSpPr>
                <a:xfrm rot="5400000">
                  <a:off x="9757656" y="1648329"/>
                  <a:ext cx="695280" cy="1398086"/>
                  <a:chOff x="430817" y="2299406"/>
                  <a:chExt cx="446803" cy="898442"/>
                </a:xfrm>
              </p:grpSpPr>
              <p:sp>
                <p:nvSpPr>
                  <p:cNvPr id="388" name="Rectangle 387">
                    <a:extLst>
                      <a:ext uri="{FF2B5EF4-FFF2-40B4-BE49-F238E27FC236}">
                        <a16:creationId xmlns:a16="http://schemas.microsoft.com/office/drawing/2014/main" id="{9B66D8E6-9352-39BA-473A-6D919C8FAC9A}"/>
                      </a:ext>
                    </a:extLst>
                  </p:cNvPr>
                  <p:cNvSpPr/>
                  <p:nvPr/>
                </p:nvSpPr>
                <p:spPr>
                  <a:xfrm>
                    <a:off x="430817" y="2305196"/>
                    <a:ext cx="446803" cy="892652"/>
                  </a:xfrm>
                  <a:prstGeom prst="rect">
                    <a:avLst/>
                  </a:prstGeom>
                  <a:solidFill>
                    <a:srgbClr val="ED7D31">
                      <a:lumMod val="50000"/>
                    </a:srgbClr>
                  </a:solidFill>
                  <a:ln w="19050" cap="flat" cmpd="sng" algn="ctr">
                    <a:solidFill>
                      <a:sysClr val="windowText" lastClr="000000"/>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Text" lastClr="000000"/>
                      </a:solidFill>
                      <a:effectLst/>
                      <a:uLnTx/>
                      <a:uFillTx/>
                      <a:cs typeface="Arial" panose="020B0604020202020204" pitchFamily="34" charset="0"/>
                    </a:endParaRPr>
                  </a:p>
                </p:txBody>
              </p:sp>
              <p:cxnSp>
                <p:nvCxnSpPr>
                  <p:cNvPr id="389" name="Straight Connector 388">
                    <a:extLst>
                      <a:ext uri="{FF2B5EF4-FFF2-40B4-BE49-F238E27FC236}">
                        <a16:creationId xmlns:a16="http://schemas.microsoft.com/office/drawing/2014/main" id="{7AC4377A-B357-8CAE-CEAC-478B3E018AA7}"/>
                      </a:ext>
                    </a:extLst>
                  </p:cNvPr>
                  <p:cNvCxnSpPr/>
                  <p:nvPr/>
                </p:nvCxnSpPr>
                <p:spPr>
                  <a:xfrm flipH="1">
                    <a:off x="648021" y="2299406"/>
                    <a:ext cx="1220" cy="894507"/>
                  </a:xfrm>
                  <a:prstGeom prst="line">
                    <a:avLst/>
                  </a:prstGeom>
                  <a:noFill/>
                  <a:ln w="19050" cap="flat" cmpd="sng" algn="ctr">
                    <a:solidFill>
                      <a:sysClr val="windowText" lastClr="000000"/>
                    </a:solidFill>
                    <a:prstDash val="solid"/>
                    <a:miter lim="800000"/>
                  </a:ln>
                  <a:effectLst/>
                </p:spPr>
              </p:cxnSp>
              <p:sp>
                <p:nvSpPr>
                  <p:cNvPr id="390" name="TextBox 389">
                    <a:extLst>
                      <a:ext uri="{FF2B5EF4-FFF2-40B4-BE49-F238E27FC236}">
                        <a16:creationId xmlns:a16="http://schemas.microsoft.com/office/drawing/2014/main" id="{D984F772-8ED4-6971-2754-655BDD0DB579}"/>
                      </a:ext>
                    </a:extLst>
                  </p:cNvPr>
                  <p:cNvSpPr txBox="1"/>
                  <p:nvPr/>
                </p:nvSpPr>
                <p:spPr>
                  <a:xfrm rot="16200000">
                    <a:off x="258885" y="2666757"/>
                    <a:ext cx="583258" cy="178006"/>
                  </a:xfrm>
                  <a:prstGeom prst="rect">
                    <a:avLst/>
                  </a:prstGeom>
                  <a:noFill/>
                </p:spPr>
                <p:txBody>
                  <a:bodyPr wrap="none" rtlCol="0" anchor="ctr" anchorCtr="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white"/>
                        </a:solidFill>
                        <a:effectLst/>
                        <a:uLnTx/>
                        <a:uFillTx/>
                        <a:cs typeface="Arial" panose="020B0604020202020204" pitchFamily="34" charset="0"/>
                      </a:rPr>
                      <a:t>Residence</a:t>
                    </a:r>
                  </a:p>
                </p:txBody>
              </p:sp>
            </p:grpSp>
            <p:cxnSp>
              <p:nvCxnSpPr>
                <p:cNvPr id="379" name="Straight Connector 378">
                  <a:extLst>
                    <a:ext uri="{FF2B5EF4-FFF2-40B4-BE49-F238E27FC236}">
                      <a16:creationId xmlns:a16="http://schemas.microsoft.com/office/drawing/2014/main" id="{87C88BC6-9033-AE2A-AE9F-F2EB60A357A4}"/>
                    </a:ext>
                  </a:extLst>
                </p:cNvPr>
                <p:cNvCxnSpPr>
                  <a:cxnSpLocks/>
                </p:cNvCxnSpPr>
                <p:nvPr/>
              </p:nvCxnSpPr>
              <p:spPr>
                <a:xfrm flipH="1">
                  <a:off x="8525171" y="2693059"/>
                  <a:ext cx="869792" cy="0"/>
                </a:xfrm>
                <a:prstGeom prst="line">
                  <a:avLst/>
                </a:prstGeom>
                <a:noFill/>
                <a:ln w="9525" cap="flat" cmpd="sng" algn="ctr">
                  <a:solidFill>
                    <a:sysClr val="windowText" lastClr="000000"/>
                  </a:solidFill>
                  <a:prstDash val="dash"/>
                  <a:miter lim="800000"/>
                </a:ln>
                <a:effectLst/>
              </p:spPr>
            </p:cxnSp>
            <p:cxnSp>
              <p:nvCxnSpPr>
                <p:cNvPr id="380" name="Straight Connector 379">
                  <a:extLst>
                    <a:ext uri="{FF2B5EF4-FFF2-40B4-BE49-F238E27FC236}">
                      <a16:creationId xmlns:a16="http://schemas.microsoft.com/office/drawing/2014/main" id="{B209CFA5-59AD-8412-7F93-D0CA48DAC09D}"/>
                    </a:ext>
                  </a:extLst>
                </p:cNvPr>
                <p:cNvCxnSpPr>
                  <a:cxnSpLocks/>
                </p:cNvCxnSpPr>
                <p:nvPr/>
              </p:nvCxnSpPr>
              <p:spPr>
                <a:xfrm flipH="1">
                  <a:off x="8536459" y="3868369"/>
                  <a:ext cx="869792" cy="0"/>
                </a:xfrm>
                <a:prstGeom prst="line">
                  <a:avLst/>
                </a:prstGeom>
                <a:noFill/>
                <a:ln w="9525" cap="flat" cmpd="sng" algn="ctr">
                  <a:solidFill>
                    <a:sysClr val="windowText" lastClr="000000"/>
                  </a:solidFill>
                  <a:prstDash val="dash"/>
                  <a:miter lim="800000"/>
                </a:ln>
                <a:effectLst/>
              </p:spPr>
            </p:cxnSp>
            <p:grpSp>
              <p:nvGrpSpPr>
                <p:cNvPr id="381" name="Group 380">
                  <a:extLst>
                    <a:ext uri="{FF2B5EF4-FFF2-40B4-BE49-F238E27FC236}">
                      <a16:creationId xmlns:a16="http://schemas.microsoft.com/office/drawing/2014/main" id="{1F569775-C0B9-E6EB-9363-7B458C327060}"/>
                    </a:ext>
                  </a:extLst>
                </p:cNvPr>
                <p:cNvGrpSpPr/>
                <p:nvPr/>
              </p:nvGrpSpPr>
              <p:grpSpPr>
                <a:xfrm>
                  <a:off x="9102578" y="3837545"/>
                  <a:ext cx="653699" cy="461664"/>
                  <a:chOff x="327472" y="3228610"/>
                  <a:chExt cx="420082" cy="296676"/>
                </a:xfrm>
              </p:grpSpPr>
              <p:sp>
                <p:nvSpPr>
                  <p:cNvPr id="386" name="Rectangle 385">
                    <a:extLst>
                      <a:ext uri="{FF2B5EF4-FFF2-40B4-BE49-F238E27FC236}">
                        <a16:creationId xmlns:a16="http://schemas.microsoft.com/office/drawing/2014/main" id="{A631D2A2-B4E9-977A-9333-2B2D078C6F42}"/>
                      </a:ext>
                    </a:extLst>
                  </p:cNvPr>
                  <p:cNvSpPr/>
                  <p:nvPr/>
                </p:nvSpPr>
                <p:spPr>
                  <a:xfrm rot="5400000">
                    <a:off x="400173" y="3233357"/>
                    <a:ext cx="269518" cy="299640"/>
                  </a:xfrm>
                  <a:prstGeom prst="rect">
                    <a:avLst/>
                  </a:prstGeom>
                  <a:solidFill>
                    <a:srgbClr val="ED7D31">
                      <a:lumMod val="50000"/>
                    </a:srgbClr>
                  </a:solidFill>
                  <a:ln w="19050" cap="flat" cmpd="sng" algn="ctr">
                    <a:solidFill>
                      <a:sysClr val="windowText" lastClr="000000"/>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Text" lastClr="000000"/>
                      </a:solidFill>
                      <a:effectLst/>
                      <a:uLnTx/>
                      <a:uFillTx/>
                      <a:cs typeface="Arial" panose="020B0604020202020204" pitchFamily="34" charset="0"/>
                    </a:endParaRPr>
                  </a:p>
                </p:txBody>
              </p:sp>
              <p:sp>
                <p:nvSpPr>
                  <p:cNvPr id="387" name="TextBox 386">
                    <a:extLst>
                      <a:ext uri="{FF2B5EF4-FFF2-40B4-BE49-F238E27FC236}">
                        <a16:creationId xmlns:a16="http://schemas.microsoft.com/office/drawing/2014/main" id="{0C05484F-4745-9E08-5644-AD61DEE283CF}"/>
                      </a:ext>
                    </a:extLst>
                  </p:cNvPr>
                  <p:cNvSpPr txBox="1"/>
                  <p:nvPr/>
                </p:nvSpPr>
                <p:spPr>
                  <a:xfrm>
                    <a:off x="327472" y="3228610"/>
                    <a:ext cx="420082" cy="296676"/>
                  </a:xfrm>
                  <a:prstGeom prst="rect">
                    <a:avLst/>
                  </a:prstGeom>
                  <a:noFill/>
                </p:spPr>
                <p:txBody>
                  <a:bodyPr wrap="square" rtlCol="0" anchor="ctr" anchorCtr="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white"/>
                        </a:solidFill>
                        <a:effectLst/>
                        <a:uLnTx/>
                        <a:uFillTx/>
                        <a:cs typeface="Arial" panose="020B0604020202020204" pitchFamily="34" charset="0"/>
                      </a:rPr>
                      <a:t>Aux. Str.</a:t>
                    </a:r>
                  </a:p>
                </p:txBody>
              </p:sp>
            </p:grpSp>
            <p:pic>
              <p:nvPicPr>
                <p:cNvPr id="382" name="Graphic 381" descr="Fire with solid fill">
                  <a:extLst>
                    <a:ext uri="{FF2B5EF4-FFF2-40B4-BE49-F238E27FC236}">
                      <a16:creationId xmlns:a16="http://schemas.microsoft.com/office/drawing/2014/main" id="{B6C6F535-3451-113F-7363-CB64E8C335F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315960" y="3364037"/>
                  <a:ext cx="538381" cy="538381"/>
                </a:xfrm>
                <a:prstGeom prst="rect">
                  <a:avLst/>
                </a:prstGeom>
              </p:spPr>
            </p:pic>
            <p:sp>
              <p:nvSpPr>
                <p:cNvPr id="383" name="Text Box 272">
                  <a:extLst>
                    <a:ext uri="{FF2B5EF4-FFF2-40B4-BE49-F238E27FC236}">
                      <a16:creationId xmlns:a16="http://schemas.microsoft.com/office/drawing/2014/main" id="{D63F4EE6-4156-1149-A4AD-859FABCC36BC}"/>
                    </a:ext>
                  </a:extLst>
                </p:cNvPr>
                <p:cNvSpPr txBox="1"/>
                <p:nvPr/>
              </p:nvSpPr>
              <p:spPr>
                <a:xfrm rot="16200000">
                  <a:off x="8093358" y="3017922"/>
                  <a:ext cx="913152" cy="221599"/>
                </a:xfrm>
                <a:prstGeom prst="rect">
                  <a:avLst/>
                </a:prstGeom>
                <a:noFill/>
                <a:ln w="6350">
                  <a:noFill/>
                </a:ln>
              </p:spPr>
              <p:txBody>
                <a:bodyPr rot="0" spcFirstLastPara="0" vert="horz" wrap="square" lIns="45720" tIns="0" rIns="45720" bIns="0" numCol="1" spcCol="0" rtlCol="0" fromWordArt="0" anchor="t" anchorCtr="0" forceAA="0" compatLnSpc="1">
                  <a:prstTxWarp prst="textNoShape">
                    <a:avLst/>
                  </a:prstTxWarp>
                  <a:spAutoFit/>
                </a:bodyPr>
                <a:lstStyle/>
                <a:p>
                  <a:pPr marL="0" marR="0" lvl="0" indent="0" algn="ctr" defTabSz="914400" eaLnBrk="1" fontAlgn="auto" latinLnBrk="0" hangingPunct="1">
                    <a:lnSpc>
                      <a:spcPct val="90000"/>
                    </a:lnSpc>
                    <a:spcBef>
                      <a:spcPts val="0"/>
                    </a:spcBef>
                    <a:spcAft>
                      <a:spcPts val="800"/>
                    </a:spcAft>
                    <a:buClrTx/>
                    <a:buSzTx/>
                    <a:buFontTx/>
                    <a:buNone/>
                    <a:tabLst/>
                    <a:defRPr/>
                  </a:pPr>
                  <a:r>
                    <a:rPr kumimoji="0" lang="en-US" sz="1600" b="1" i="0" u="none" strike="noStrike" kern="0" cap="none" spc="0" normalizeH="0" baseline="0" noProof="0" dirty="0">
                      <a:ln>
                        <a:noFill/>
                      </a:ln>
                      <a:solidFill>
                        <a:sysClr val="windowText" lastClr="000000"/>
                      </a:solidFill>
                      <a:effectLst/>
                      <a:uLnTx/>
                      <a:uFillTx/>
                      <a:ea typeface="Calibri" panose="020F0502020204030204" pitchFamily="34" charset="0"/>
                      <a:cs typeface="Arial" panose="020B0604020202020204" pitchFamily="34" charset="0"/>
                    </a:rPr>
                    <a:t>SSD 1</a:t>
                  </a:r>
                  <a:endParaRPr kumimoji="0" lang="en-US" sz="1600" b="0" i="0" u="none" strike="noStrike" kern="0" cap="none" spc="0" normalizeH="0" baseline="0" noProof="0" dirty="0">
                    <a:ln>
                      <a:noFill/>
                    </a:ln>
                    <a:solidFill>
                      <a:sysClr val="windowText" lastClr="000000"/>
                    </a:solidFill>
                    <a:effectLst/>
                    <a:uLnTx/>
                    <a:uFillTx/>
                    <a:ea typeface="Calibri" panose="020F0502020204030204" pitchFamily="34" charset="0"/>
                    <a:cs typeface="Arial" panose="020B0604020202020204" pitchFamily="34" charset="0"/>
                  </a:endParaRPr>
                </a:p>
              </p:txBody>
            </p:sp>
            <p:sp>
              <p:nvSpPr>
                <p:cNvPr id="384" name="Rectangle 383">
                  <a:extLst>
                    <a:ext uri="{FF2B5EF4-FFF2-40B4-BE49-F238E27FC236}">
                      <a16:creationId xmlns:a16="http://schemas.microsoft.com/office/drawing/2014/main" id="{852C836D-2389-189B-ED79-83309DD9C274}"/>
                    </a:ext>
                  </a:extLst>
                </p:cNvPr>
                <p:cNvSpPr/>
                <p:nvPr/>
              </p:nvSpPr>
              <p:spPr>
                <a:xfrm rot="5400000">
                  <a:off x="8550519" y="1900298"/>
                  <a:ext cx="1000540" cy="406055"/>
                </a:xfrm>
                <a:prstGeom prst="rect">
                  <a:avLst/>
                </a:prstGeom>
                <a:solidFill>
                  <a:sysClr val="window" lastClr="FFFFFF">
                    <a:lumMod val="65000"/>
                  </a:sysClr>
                </a:solidFill>
                <a:ln w="6350" cap="flat" cmpd="sng" algn="ctr">
                  <a:solidFill>
                    <a:sysClr val="windowText" lastClr="000000">
                      <a:lumMod val="75000"/>
                      <a:lumOff val="25000"/>
                    </a:sysClr>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Text" lastClr="000000"/>
                    </a:solidFill>
                    <a:effectLst/>
                    <a:uLnTx/>
                    <a:uFillTx/>
                    <a:cs typeface="Arial" panose="020B0604020202020204" pitchFamily="34" charset="0"/>
                  </a:endParaRPr>
                </a:p>
              </p:txBody>
            </p:sp>
            <p:sp>
              <p:nvSpPr>
                <p:cNvPr id="385" name="Rectangle: Rounded Corners 384">
                  <a:extLst>
                    <a:ext uri="{FF2B5EF4-FFF2-40B4-BE49-F238E27FC236}">
                      <a16:creationId xmlns:a16="http://schemas.microsoft.com/office/drawing/2014/main" id="{80A8B199-AF86-269E-B1E9-F8CD24A65AEB}"/>
                    </a:ext>
                  </a:extLst>
                </p:cNvPr>
                <p:cNvSpPr/>
                <p:nvPr/>
              </p:nvSpPr>
              <p:spPr>
                <a:xfrm>
                  <a:off x="8750479" y="3112120"/>
                  <a:ext cx="305419" cy="305419"/>
                </a:xfrm>
                <a:prstGeom prst="roundRect">
                  <a:avLst/>
                </a:prstGeom>
                <a:solidFill>
                  <a:srgbClr val="7CB342"/>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i="0" dirty="0">
                      <a:solidFill>
                        <a:schemeClr val="bg1"/>
                      </a:solidFill>
                      <a:effectLst/>
                      <a:latin typeface="Roboto" panose="02000000000000000000" pitchFamily="2" charset="0"/>
                    </a:rPr>
                    <a:t>✓</a:t>
                  </a:r>
                  <a:endParaRPr lang="en-US" b="1" dirty="0">
                    <a:solidFill>
                      <a:schemeClr val="bg1"/>
                    </a:solidFill>
                  </a:endParaRPr>
                </a:p>
              </p:txBody>
            </p:sp>
          </p:grpSp>
          <p:grpSp>
            <p:nvGrpSpPr>
              <p:cNvPr id="368" name="Group 367">
                <a:extLst>
                  <a:ext uri="{FF2B5EF4-FFF2-40B4-BE49-F238E27FC236}">
                    <a16:creationId xmlns:a16="http://schemas.microsoft.com/office/drawing/2014/main" id="{EF991B4D-C7D6-17C5-9FB7-6AB18AB40481}"/>
                  </a:ext>
                </a:extLst>
              </p:cNvPr>
              <p:cNvGrpSpPr/>
              <p:nvPr/>
            </p:nvGrpSpPr>
            <p:grpSpPr>
              <a:xfrm>
                <a:off x="9655541" y="4038737"/>
                <a:ext cx="1444658" cy="790220"/>
                <a:chOff x="9655541" y="4038737"/>
                <a:chExt cx="1444658" cy="790220"/>
              </a:xfrm>
            </p:grpSpPr>
            <p:cxnSp>
              <p:nvCxnSpPr>
                <p:cNvPr id="370" name="Straight Connector 369">
                  <a:extLst>
                    <a:ext uri="{FF2B5EF4-FFF2-40B4-BE49-F238E27FC236}">
                      <a16:creationId xmlns:a16="http://schemas.microsoft.com/office/drawing/2014/main" id="{575CA62C-53D2-306A-6059-FC14B94C5AE7}"/>
                    </a:ext>
                  </a:extLst>
                </p:cNvPr>
                <p:cNvCxnSpPr>
                  <a:cxnSpLocks/>
                </p:cNvCxnSpPr>
                <p:nvPr/>
              </p:nvCxnSpPr>
              <p:spPr>
                <a:xfrm flipH="1">
                  <a:off x="9658550" y="4288711"/>
                  <a:ext cx="928733" cy="0"/>
                </a:xfrm>
                <a:prstGeom prst="line">
                  <a:avLst/>
                </a:prstGeom>
                <a:noFill/>
                <a:ln w="9525" cap="flat" cmpd="sng" algn="ctr">
                  <a:solidFill>
                    <a:sysClr val="windowText" lastClr="000000"/>
                  </a:solidFill>
                  <a:prstDash val="dash"/>
                  <a:miter lim="800000"/>
                </a:ln>
                <a:effectLst/>
              </p:spPr>
            </p:cxnSp>
            <p:cxnSp>
              <p:nvCxnSpPr>
                <p:cNvPr id="371" name="Straight Connector 370">
                  <a:extLst>
                    <a:ext uri="{FF2B5EF4-FFF2-40B4-BE49-F238E27FC236}">
                      <a16:creationId xmlns:a16="http://schemas.microsoft.com/office/drawing/2014/main" id="{4610877F-B9DA-DBA3-E0C6-8F1E591EAB9F}"/>
                    </a:ext>
                  </a:extLst>
                </p:cNvPr>
                <p:cNvCxnSpPr>
                  <a:cxnSpLocks/>
                </p:cNvCxnSpPr>
                <p:nvPr/>
              </p:nvCxnSpPr>
              <p:spPr>
                <a:xfrm flipH="1">
                  <a:off x="9655541" y="4576318"/>
                  <a:ext cx="931742" cy="0"/>
                </a:xfrm>
                <a:prstGeom prst="line">
                  <a:avLst/>
                </a:prstGeom>
                <a:noFill/>
                <a:ln w="9525" cap="flat" cmpd="sng" algn="ctr">
                  <a:solidFill>
                    <a:sysClr val="windowText" lastClr="000000"/>
                  </a:solidFill>
                  <a:prstDash val="dash"/>
                  <a:miter lim="800000"/>
                </a:ln>
                <a:effectLst/>
              </p:spPr>
            </p:cxnSp>
            <p:sp>
              <p:nvSpPr>
                <p:cNvPr id="372" name="Text Box 272">
                  <a:extLst>
                    <a:ext uri="{FF2B5EF4-FFF2-40B4-BE49-F238E27FC236}">
                      <a16:creationId xmlns:a16="http://schemas.microsoft.com/office/drawing/2014/main" id="{524B6999-E954-A531-E16E-5885704BCA8F}"/>
                    </a:ext>
                  </a:extLst>
                </p:cNvPr>
                <p:cNvSpPr txBox="1"/>
                <p:nvPr/>
              </p:nvSpPr>
              <p:spPr>
                <a:xfrm>
                  <a:off x="10420316" y="4065114"/>
                  <a:ext cx="679883" cy="221599"/>
                </a:xfrm>
                <a:prstGeom prst="rect">
                  <a:avLst/>
                </a:prstGeom>
                <a:noFill/>
                <a:ln w="6350">
                  <a:noFill/>
                </a:ln>
              </p:spPr>
              <p:txBody>
                <a:bodyPr rot="0" spcFirstLastPara="0" vert="horz" wrap="square" lIns="45720" tIns="0" rIns="45720" bIns="0" numCol="1" spcCol="0" rtlCol="0" fromWordArt="0" anchor="t" anchorCtr="0" forceAA="0" compatLnSpc="1">
                  <a:prstTxWarp prst="textNoShape">
                    <a:avLst/>
                  </a:prstTxWarp>
                  <a:spAutoFit/>
                </a:bodyPr>
                <a:lstStyle/>
                <a:p>
                  <a:pPr marL="0" marR="0" lvl="0" indent="0" algn="ctr" defTabSz="914400" eaLnBrk="1" fontAlgn="auto" latinLnBrk="0" hangingPunct="1">
                    <a:lnSpc>
                      <a:spcPct val="90000"/>
                    </a:lnSpc>
                    <a:spcBef>
                      <a:spcPts val="0"/>
                    </a:spcBef>
                    <a:spcAft>
                      <a:spcPts val="800"/>
                    </a:spcAft>
                    <a:buClrTx/>
                    <a:buSzTx/>
                    <a:buFontTx/>
                    <a:buNone/>
                    <a:tabLst/>
                    <a:defRPr/>
                  </a:pPr>
                  <a:r>
                    <a:rPr kumimoji="0" lang="en-US" sz="1600" b="1" i="0" u="none" strike="noStrike" kern="0" cap="none" spc="0" normalizeH="0" baseline="0" noProof="0" dirty="0">
                      <a:ln>
                        <a:noFill/>
                      </a:ln>
                      <a:solidFill>
                        <a:sysClr val="windowText" lastClr="000000"/>
                      </a:solidFill>
                      <a:effectLst/>
                      <a:uLnTx/>
                      <a:uFillTx/>
                      <a:ea typeface="Calibri" panose="020F0502020204030204" pitchFamily="34" charset="0"/>
                      <a:cs typeface="Arial" panose="020B0604020202020204" pitchFamily="34" charset="0"/>
                    </a:rPr>
                    <a:t>SSD 2</a:t>
                  </a:r>
                  <a:endParaRPr kumimoji="0" lang="en-US" sz="1600" b="0" i="0" u="none" strike="noStrike" kern="0" cap="none" spc="0" normalizeH="0" baseline="0" noProof="0" dirty="0">
                    <a:ln>
                      <a:noFill/>
                    </a:ln>
                    <a:solidFill>
                      <a:sysClr val="windowText" lastClr="000000"/>
                    </a:solidFill>
                    <a:effectLst/>
                    <a:uLnTx/>
                    <a:uFillTx/>
                    <a:ea typeface="Calibri" panose="020F0502020204030204" pitchFamily="34" charset="0"/>
                    <a:cs typeface="Arial" panose="020B0604020202020204" pitchFamily="34" charset="0"/>
                  </a:endParaRPr>
                </a:p>
              </p:txBody>
            </p:sp>
            <p:cxnSp>
              <p:nvCxnSpPr>
                <p:cNvPr id="373" name="Straight Arrow Connector 372">
                  <a:extLst>
                    <a:ext uri="{FF2B5EF4-FFF2-40B4-BE49-F238E27FC236}">
                      <a16:creationId xmlns:a16="http://schemas.microsoft.com/office/drawing/2014/main" id="{5E3004F5-5BF7-FD75-F1FD-BF35FE7999D0}"/>
                    </a:ext>
                  </a:extLst>
                </p:cNvPr>
                <p:cNvCxnSpPr>
                  <a:cxnSpLocks/>
                </p:cNvCxnSpPr>
                <p:nvPr/>
              </p:nvCxnSpPr>
              <p:spPr>
                <a:xfrm>
                  <a:off x="10377598" y="4038737"/>
                  <a:ext cx="0" cy="249974"/>
                </a:xfrm>
                <a:prstGeom prst="straightConnector1">
                  <a:avLst/>
                </a:prstGeom>
                <a:noFill/>
                <a:ln w="25400" cap="flat" cmpd="sng" algn="ctr">
                  <a:solidFill>
                    <a:sysClr val="windowText" lastClr="000000"/>
                  </a:solidFill>
                  <a:prstDash val="solid"/>
                  <a:miter lim="800000"/>
                  <a:headEnd type="none" w="med" len="med"/>
                  <a:tailEnd type="triangle" w="lg" len="lg"/>
                </a:ln>
                <a:effectLst/>
              </p:spPr>
            </p:cxnSp>
            <p:cxnSp>
              <p:nvCxnSpPr>
                <p:cNvPr id="374" name="Straight Arrow Connector 373">
                  <a:extLst>
                    <a:ext uri="{FF2B5EF4-FFF2-40B4-BE49-F238E27FC236}">
                      <a16:creationId xmlns:a16="http://schemas.microsoft.com/office/drawing/2014/main" id="{9E8E8ED7-64AE-601C-AD61-7B0584039AB4}"/>
                    </a:ext>
                  </a:extLst>
                </p:cNvPr>
                <p:cNvCxnSpPr>
                  <a:cxnSpLocks/>
                </p:cNvCxnSpPr>
                <p:nvPr/>
              </p:nvCxnSpPr>
              <p:spPr>
                <a:xfrm flipV="1">
                  <a:off x="10377598" y="4578983"/>
                  <a:ext cx="0" cy="249974"/>
                </a:xfrm>
                <a:prstGeom prst="straightConnector1">
                  <a:avLst/>
                </a:prstGeom>
                <a:noFill/>
                <a:ln w="25400" cap="flat" cmpd="sng" algn="ctr">
                  <a:solidFill>
                    <a:sysClr val="windowText" lastClr="000000"/>
                  </a:solidFill>
                  <a:prstDash val="solid"/>
                  <a:miter lim="800000"/>
                  <a:headEnd type="none" w="med" len="med"/>
                  <a:tailEnd type="triangle" w="lg" len="lg"/>
                </a:ln>
                <a:effectLst/>
              </p:spPr>
            </p:cxnSp>
          </p:grpSp>
          <p:sp>
            <p:nvSpPr>
              <p:cNvPr id="369" name="Isosceles Triangle 368">
                <a:extLst>
                  <a:ext uri="{FF2B5EF4-FFF2-40B4-BE49-F238E27FC236}">
                    <a16:creationId xmlns:a16="http://schemas.microsoft.com/office/drawing/2014/main" id="{88813896-7372-EA94-3BED-31323E025872}"/>
                  </a:ext>
                </a:extLst>
              </p:cNvPr>
              <p:cNvSpPr/>
              <p:nvPr/>
            </p:nvSpPr>
            <p:spPr>
              <a:xfrm>
                <a:off x="9878130" y="4287772"/>
                <a:ext cx="306009" cy="280081"/>
              </a:xfrm>
              <a:prstGeom prst="triangle">
                <a:avLst/>
              </a:prstGeom>
              <a:solidFill>
                <a:srgbClr val="FF000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tIns="0" bIns="91440" rtlCol="0" anchor="ctr"/>
              <a:lstStyle/>
              <a:p>
                <a:pPr algn="ctr"/>
                <a:r>
                  <a:rPr lang="en-US" dirty="0"/>
                  <a:t>!</a:t>
                </a:r>
              </a:p>
            </p:txBody>
          </p:sp>
        </p:grpSp>
        <p:grpSp>
          <p:nvGrpSpPr>
            <p:cNvPr id="359" name="Group 358">
              <a:extLst>
                <a:ext uri="{FF2B5EF4-FFF2-40B4-BE49-F238E27FC236}">
                  <a16:creationId xmlns:a16="http://schemas.microsoft.com/office/drawing/2014/main" id="{315C2C8B-133E-7991-E8FD-1334281399A4}"/>
                </a:ext>
              </a:extLst>
            </p:cNvPr>
            <p:cNvGrpSpPr/>
            <p:nvPr/>
          </p:nvGrpSpPr>
          <p:grpSpPr>
            <a:xfrm>
              <a:off x="549516" y="5328436"/>
              <a:ext cx="2281477" cy="957538"/>
              <a:chOff x="3957398" y="723900"/>
              <a:chExt cx="2281477" cy="1045226"/>
            </a:xfrm>
          </p:grpSpPr>
          <p:grpSp>
            <p:nvGrpSpPr>
              <p:cNvPr id="361" name="Group 360">
                <a:extLst>
                  <a:ext uri="{FF2B5EF4-FFF2-40B4-BE49-F238E27FC236}">
                    <a16:creationId xmlns:a16="http://schemas.microsoft.com/office/drawing/2014/main" id="{0A12FD69-575C-D8AB-1272-C347591EA0E7}"/>
                  </a:ext>
                </a:extLst>
              </p:cNvPr>
              <p:cNvGrpSpPr/>
              <p:nvPr/>
            </p:nvGrpSpPr>
            <p:grpSpPr>
              <a:xfrm>
                <a:off x="4079670" y="907447"/>
                <a:ext cx="1926842" cy="646331"/>
                <a:chOff x="10204772" y="2727986"/>
                <a:chExt cx="1926842" cy="646331"/>
              </a:xfrm>
            </p:grpSpPr>
            <p:sp>
              <p:nvSpPr>
                <p:cNvPr id="363" name="Rectangle: Rounded Corners 362">
                  <a:extLst>
                    <a:ext uri="{FF2B5EF4-FFF2-40B4-BE49-F238E27FC236}">
                      <a16:creationId xmlns:a16="http://schemas.microsoft.com/office/drawing/2014/main" id="{6B0C55BE-5E7D-F642-11C9-9B7D4F3AF125}"/>
                    </a:ext>
                  </a:extLst>
                </p:cNvPr>
                <p:cNvSpPr/>
                <p:nvPr/>
              </p:nvSpPr>
              <p:spPr>
                <a:xfrm>
                  <a:off x="10204772" y="2752293"/>
                  <a:ext cx="229519" cy="229519"/>
                </a:xfrm>
                <a:prstGeom prst="roundRect">
                  <a:avLst/>
                </a:prstGeom>
                <a:solidFill>
                  <a:srgbClr val="7CB342"/>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i="0" dirty="0">
                      <a:solidFill>
                        <a:schemeClr val="tx1"/>
                      </a:solidFill>
                      <a:effectLst/>
                      <a:latin typeface="Roboto" panose="02000000000000000000" pitchFamily="2" charset="0"/>
                    </a:rPr>
                    <a:t>✓</a:t>
                  </a:r>
                  <a:endParaRPr lang="en-US" sz="1200" b="1" dirty="0">
                    <a:solidFill>
                      <a:schemeClr val="tx1"/>
                    </a:solidFill>
                  </a:endParaRPr>
                </a:p>
              </p:txBody>
            </p:sp>
            <p:sp>
              <p:nvSpPr>
                <p:cNvPr id="364" name="TextBox 363">
                  <a:extLst>
                    <a:ext uri="{FF2B5EF4-FFF2-40B4-BE49-F238E27FC236}">
                      <a16:creationId xmlns:a16="http://schemas.microsoft.com/office/drawing/2014/main" id="{982B306A-5273-C191-1437-A7F1C884D520}"/>
                    </a:ext>
                  </a:extLst>
                </p:cNvPr>
                <p:cNvSpPr txBox="1"/>
                <p:nvPr/>
              </p:nvSpPr>
              <p:spPr>
                <a:xfrm>
                  <a:off x="10468786" y="2727986"/>
                  <a:ext cx="1662828" cy="646331"/>
                </a:xfrm>
                <a:prstGeom prst="rect">
                  <a:avLst/>
                </a:prstGeom>
                <a:noFill/>
              </p:spPr>
              <p:txBody>
                <a:bodyPr wrap="none" rtlCol="0">
                  <a:spAutoFit/>
                </a:bodyPr>
                <a:lstStyle/>
                <a:p>
                  <a:r>
                    <a:rPr lang="en-US" sz="1200" dirty="0"/>
                    <a:t>Low/reduced hazard</a:t>
                  </a:r>
                </a:p>
                <a:p>
                  <a:endParaRPr lang="en-US" sz="1200" dirty="0"/>
                </a:p>
                <a:p>
                  <a:r>
                    <a:rPr lang="en-US" sz="1200" dirty="0"/>
                    <a:t>Likely ignition condition</a:t>
                  </a:r>
                </a:p>
              </p:txBody>
            </p:sp>
            <p:sp>
              <p:nvSpPr>
                <p:cNvPr id="365" name="Isosceles Triangle 364">
                  <a:extLst>
                    <a:ext uri="{FF2B5EF4-FFF2-40B4-BE49-F238E27FC236}">
                      <a16:creationId xmlns:a16="http://schemas.microsoft.com/office/drawing/2014/main" id="{C4610840-A800-A985-3825-9160E48B2895}"/>
                    </a:ext>
                  </a:extLst>
                </p:cNvPr>
                <p:cNvSpPr/>
                <p:nvPr/>
              </p:nvSpPr>
              <p:spPr>
                <a:xfrm>
                  <a:off x="10217024" y="3144913"/>
                  <a:ext cx="229962" cy="210477"/>
                </a:xfrm>
                <a:prstGeom prst="triangle">
                  <a:avLst/>
                </a:prstGeom>
                <a:solidFill>
                  <a:srgbClr val="FF000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tIns="0" bIns="91440" rtlCol="0" anchor="ctr"/>
                <a:lstStyle/>
                <a:p>
                  <a:pPr algn="ctr"/>
                  <a:r>
                    <a:rPr lang="en-US" sz="1200" dirty="0">
                      <a:solidFill>
                        <a:schemeClr val="tx1"/>
                      </a:solidFill>
                    </a:rPr>
                    <a:t>!</a:t>
                  </a:r>
                </a:p>
              </p:txBody>
            </p:sp>
          </p:grpSp>
          <p:sp>
            <p:nvSpPr>
              <p:cNvPr id="362" name="Rectangle 361">
                <a:extLst>
                  <a:ext uri="{FF2B5EF4-FFF2-40B4-BE49-F238E27FC236}">
                    <a16:creationId xmlns:a16="http://schemas.microsoft.com/office/drawing/2014/main" id="{3B8FA1AF-A6A6-4988-C697-B9B78BB44CF4}"/>
                  </a:ext>
                </a:extLst>
              </p:cNvPr>
              <p:cNvSpPr/>
              <p:nvPr/>
            </p:nvSpPr>
            <p:spPr>
              <a:xfrm>
                <a:off x="3957398" y="723900"/>
                <a:ext cx="2281477" cy="1045226"/>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60" name="Rectangle 359">
              <a:extLst>
                <a:ext uri="{FF2B5EF4-FFF2-40B4-BE49-F238E27FC236}">
                  <a16:creationId xmlns:a16="http://schemas.microsoft.com/office/drawing/2014/main" id="{B3A31081-E340-24E2-79FC-552FFC6497C4}"/>
                </a:ext>
              </a:extLst>
            </p:cNvPr>
            <p:cNvSpPr/>
            <p:nvPr/>
          </p:nvSpPr>
          <p:spPr>
            <a:xfrm>
              <a:off x="358255" y="5058576"/>
              <a:ext cx="2663999" cy="215444"/>
            </a:xfrm>
            <a:prstGeom prst="rect">
              <a:avLst/>
            </a:prstGeom>
          </p:spPr>
          <p:txBody>
            <a:bodyPr wrap="none" lIns="0" tIns="0" rIns="0" bIns="0">
              <a:spAutoFit/>
            </a:bodyPr>
            <a:lstStyle/>
            <a:p>
              <a:r>
                <a:rPr lang="en-US" sz="1400" b="1" dirty="0">
                  <a:solidFill>
                    <a:schemeClr val="accent1"/>
                  </a:solidFill>
                  <a:highlight>
                    <a:srgbClr val="00FFFF"/>
                  </a:highlight>
                  <a:latin typeface="Times New Roman" panose="02020603050405020304" pitchFamily="18" charset="0"/>
                  <a:ea typeface="Batang" panose="02030600000101010101" pitchFamily="18" charset="-127"/>
                </a:rPr>
                <a:t>NIST TN 2205 (HMM), Figure 15.</a:t>
              </a:r>
              <a:r>
                <a:rPr lang="en-US" sz="1400" dirty="0">
                  <a:solidFill>
                    <a:schemeClr val="accent1"/>
                  </a:solidFill>
                  <a:highlight>
                    <a:srgbClr val="00FFFF"/>
                  </a:highlight>
                  <a:latin typeface="Times New Roman" panose="02020603050405020304" pitchFamily="18" charset="0"/>
                  <a:ea typeface="Batang" panose="02030600000101010101" pitchFamily="18" charset="-127"/>
                </a:rPr>
                <a:t> </a:t>
              </a:r>
              <a:endParaRPr lang="en-US" sz="1400" dirty="0">
                <a:solidFill>
                  <a:schemeClr val="accent1"/>
                </a:solidFill>
                <a:highlight>
                  <a:srgbClr val="00FFFF"/>
                </a:highlight>
              </a:endParaRPr>
            </a:p>
          </p:txBody>
        </p:sp>
      </p:grpSp>
      <p:sp>
        <p:nvSpPr>
          <p:cNvPr id="2" name="Rectangle: Rounded Corners 1">
            <a:extLst>
              <a:ext uri="{FF2B5EF4-FFF2-40B4-BE49-F238E27FC236}">
                <a16:creationId xmlns:a16="http://schemas.microsoft.com/office/drawing/2014/main" id="{5FE222B3-2C34-F951-4C4B-387F7B0E6AD3}"/>
              </a:ext>
            </a:extLst>
          </p:cNvPr>
          <p:cNvSpPr/>
          <p:nvPr/>
        </p:nvSpPr>
        <p:spPr>
          <a:xfrm>
            <a:off x="8257710" y="900014"/>
            <a:ext cx="2279721" cy="1190171"/>
          </a:xfrm>
          <a:prstGeom prst="roundRect">
            <a:avLst/>
          </a:prstGeom>
          <a:solidFill>
            <a:srgbClr val="FFFF00"/>
          </a:solidFill>
          <a:ln w="381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E13B1373-7BDB-A073-6508-0E43A23457C0}"/>
              </a:ext>
            </a:extLst>
          </p:cNvPr>
          <p:cNvPicPr>
            <a:picLocks noChangeAspect="1"/>
          </p:cNvPicPr>
          <p:nvPr/>
        </p:nvPicPr>
        <p:blipFill>
          <a:blip r:embed="rId5"/>
          <a:stretch>
            <a:fillRect/>
          </a:stretch>
        </p:blipFill>
        <p:spPr>
          <a:xfrm>
            <a:off x="4305733" y="1128840"/>
            <a:ext cx="14249400" cy="790575"/>
          </a:xfrm>
          <a:prstGeom prst="rect">
            <a:avLst/>
          </a:prstGeom>
        </p:spPr>
      </p:pic>
    </p:spTree>
    <p:extLst>
      <p:ext uri="{BB962C8B-B14F-4D97-AF65-F5344CB8AC3E}">
        <p14:creationId xmlns:p14="http://schemas.microsoft.com/office/powerpoint/2010/main" val="34653436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 name="Rectangle 242">
            <a:extLst>
              <a:ext uri="{FF2B5EF4-FFF2-40B4-BE49-F238E27FC236}">
                <a16:creationId xmlns:a16="http://schemas.microsoft.com/office/drawing/2014/main" id="{8A117ED8-0FE5-D5BE-9913-67E2D3E2AD33}"/>
              </a:ext>
            </a:extLst>
          </p:cNvPr>
          <p:cNvSpPr/>
          <p:nvPr/>
        </p:nvSpPr>
        <p:spPr>
          <a:xfrm>
            <a:off x="-13106400" y="-5080000"/>
            <a:ext cx="49784000" cy="40335200"/>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 name="Rectangle: Rounded Corners 2">
            <a:hlinkClick r:id="rId2" action="ppaction://hlinksldjump"/>
            <a:extLst>
              <a:ext uri="{FF2B5EF4-FFF2-40B4-BE49-F238E27FC236}">
                <a16:creationId xmlns:a16="http://schemas.microsoft.com/office/drawing/2014/main" id="{BBA717EC-64F6-AB68-4B50-0D92A7AB6EB2}"/>
              </a:ext>
            </a:extLst>
          </p:cNvPr>
          <p:cNvSpPr/>
          <p:nvPr/>
        </p:nvSpPr>
        <p:spPr>
          <a:xfrm>
            <a:off x="4972050" y="304800"/>
            <a:ext cx="13716000" cy="316524"/>
          </a:xfrm>
          <a:prstGeom prst="roundRect">
            <a:avLst/>
          </a:prstGeom>
          <a:solidFill>
            <a:srgbClr val="FFCCFF"/>
          </a:solidFill>
          <a:ln>
            <a:solidFill>
              <a:schemeClr val="bg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02060"/>
                </a:solidFill>
              </a:rPr>
              <a:t>HMM-N </a:t>
            </a:r>
            <a:r>
              <a:rPr lang="en-US" sz="2800">
                <a:solidFill>
                  <a:srgbClr val="002060"/>
                </a:solidFill>
                <a:sym typeface="Wingdings" panose="05000000000000000000" pitchFamily="2" charset="2"/>
              </a:rPr>
              <a:t></a:t>
            </a:r>
            <a:endParaRPr lang="en-US" sz="2800" dirty="0">
              <a:solidFill>
                <a:srgbClr val="002060"/>
              </a:solidFill>
            </a:endParaRPr>
          </a:p>
        </p:txBody>
      </p:sp>
      <p:sp>
        <p:nvSpPr>
          <p:cNvPr id="7" name="Title 6">
            <a:extLst>
              <a:ext uri="{FF2B5EF4-FFF2-40B4-BE49-F238E27FC236}">
                <a16:creationId xmlns:a16="http://schemas.microsoft.com/office/drawing/2014/main" id="{181F9F74-429D-F1E3-584F-93A91417BD7A}"/>
              </a:ext>
            </a:extLst>
          </p:cNvPr>
          <p:cNvSpPr>
            <a:spLocks noGrp="1"/>
          </p:cNvSpPr>
          <p:nvPr>
            <p:ph type="title"/>
          </p:nvPr>
        </p:nvSpPr>
        <p:spPr/>
        <p:txBody>
          <a:bodyPr>
            <a:normAutofit fontScale="90000"/>
          </a:bodyPr>
          <a:lstStyle/>
          <a:p>
            <a:r>
              <a:rPr lang="en-US"/>
              <a:t>0.0 Escape</a:t>
            </a:r>
            <a:endParaRPr lang="en-US" dirty="0"/>
          </a:p>
        </p:txBody>
      </p:sp>
      <p:sp>
        <p:nvSpPr>
          <p:cNvPr id="258" name="Rectangle: Rounded Corners 257">
            <a:hlinkClick r:id="" action="ppaction://hlinkshowjump?jump=nextslide"/>
            <a:extLst>
              <a:ext uri="{FF2B5EF4-FFF2-40B4-BE49-F238E27FC236}">
                <a16:creationId xmlns:a16="http://schemas.microsoft.com/office/drawing/2014/main" id="{814D4510-18C1-76F8-B66A-8F443558A13B}"/>
              </a:ext>
            </a:extLst>
          </p:cNvPr>
          <p:cNvSpPr/>
          <p:nvPr/>
        </p:nvSpPr>
        <p:spPr>
          <a:xfrm>
            <a:off x="17595850" y="621324"/>
            <a:ext cx="1092200" cy="316524"/>
          </a:xfrm>
          <a:prstGeom prst="roundRect">
            <a:avLst/>
          </a:prstGeom>
          <a:solidFill>
            <a:schemeClr val="accent1">
              <a:lumMod val="75000"/>
            </a:schemeClr>
          </a:solidFill>
          <a:ln>
            <a:solidFill>
              <a:schemeClr val="bg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a:t>next &gt;</a:t>
            </a:r>
            <a:endParaRPr lang="en-US" sz="2000" dirty="0"/>
          </a:p>
        </p:txBody>
      </p:sp>
      <p:sp>
        <p:nvSpPr>
          <p:cNvPr id="259" name="Rectangle: Rounded Corners 258">
            <a:hlinkClick r:id="" action="ppaction://hlinkshowjump?jump=previousslide"/>
            <a:extLst>
              <a:ext uri="{FF2B5EF4-FFF2-40B4-BE49-F238E27FC236}">
                <a16:creationId xmlns:a16="http://schemas.microsoft.com/office/drawing/2014/main" id="{A2062EFB-7695-F7F5-CCF4-CD38CF53C5AA}"/>
              </a:ext>
            </a:extLst>
          </p:cNvPr>
          <p:cNvSpPr/>
          <p:nvPr/>
        </p:nvSpPr>
        <p:spPr>
          <a:xfrm>
            <a:off x="4991100" y="621324"/>
            <a:ext cx="1092200" cy="316524"/>
          </a:xfrm>
          <a:prstGeom prst="roundRect">
            <a:avLst/>
          </a:prstGeom>
          <a:solidFill>
            <a:schemeClr val="accent1">
              <a:lumMod val="75000"/>
            </a:schemeClr>
          </a:solidFill>
          <a:ln>
            <a:solidFill>
              <a:schemeClr val="bg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a:t>&lt; prev</a:t>
            </a:r>
            <a:endParaRPr lang="en-US" sz="2000" dirty="0"/>
          </a:p>
        </p:txBody>
      </p:sp>
      <p:sp>
        <p:nvSpPr>
          <p:cNvPr id="10" name="Rectangle: Rounded Corners 9">
            <a:extLst>
              <a:ext uri="{FF2B5EF4-FFF2-40B4-BE49-F238E27FC236}">
                <a16:creationId xmlns:a16="http://schemas.microsoft.com/office/drawing/2014/main" id="{0A14A8BC-3DCD-F917-DCAD-98921778DB2A}"/>
              </a:ext>
            </a:extLst>
          </p:cNvPr>
          <p:cNvSpPr/>
          <p:nvPr/>
        </p:nvSpPr>
        <p:spPr>
          <a:xfrm>
            <a:off x="446718" y="2985879"/>
            <a:ext cx="4220532" cy="1319422"/>
          </a:xfrm>
          <a:prstGeom prst="roundRect">
            <a:avLst/>
          </a:prstGeom>
          <a:solidFill>
            <a:srgbClr val="FFFF00"/>
          </a:solidFill>
          <a:ln>
            <a:solidFill>
              <a:schemeClr val="bg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b="1" dirty="0">
                <a:solidFill>
                  <a:schemeClr val="tx1"/>
                </a:solidFill>
              </a:rPr>
              <a:t>WEBPAGE 20ofX</a:t>
            </a:r>
          </a:p>
        </p:txBody>
      </p:sp>
      <p:sp>
        <p:nvSpPr>
          <p:cNvPr id="11" name="Content Placeholder 2">
            <a:extLst>
              <a:ext uri="{FF2B5EF4-FFF2-40B4-BE49-F238E27FC236}">
                <a16:creationId xmlns:a16="http://schemas.microsoft.com/office/drawing/2014/main" id="{4E02A6A4-1B0B-C2D4-1D30-5BC0E185A475}"/>
              </a:ext>
            </a:extLst>
          </p:cNvPr>
          <p:cNvSpPr txBox="1">
            <a:spLocks/>
          </p:cNvSpPr>
          <p:nvPr/>
        </p:nvSpPr>
        <p:spPr>
          <a:xfrm>
            <a:off x="6348667" y="10881239"/>
            <a:ext cx="9665922" cy="4643501"/>
          </a:xfrm>
          <a:prstGeom prst="rect">
            <a:avLst/>
          </a:prstGeom>
        </p:spPr>
        <p:txBody>
          <a:bodyPr vert="horz" lIns="91440" tIns="45720" rIns="91440" bIns="45720" rtlCol="0" anchor="t" anchorCtr="0">
            <a:normAutofit/>
          </a:bodyPr>
          <a:lstStyle>
            <a:lvl1pPr marL="0" indent="0" algn="ctr" defTabSz="914400" rtl="0" eaLnBrk="1" latinLnBrk="0" hangingPunct="1">
              <a:lnSpc>
                <a:spcPct val="90000"/>
              </a:lnSpc>
              <a:spcBef>
                <a:spcPts val="1000"/>
              </a:spcBef>
              <a:buClr>
                <a:srgbClr val="FFC54E"/>
              </a:buClr>
              <a:buFont typeface="Arial" panose="020B0604020202020204" pitchFamily="34" charset="0"/>
              <a:buNone/>
              <a:defRPr sz="2400" b="1" i="1" kern="1200">
                <a:solidFill>
                  <a:schemeClr val="bg1"/>
                </a:solidFill>
                <a:latin typeface="+mn-lt"/>
                <a:ea typeface="+mn-ea"/>
                <a:cs typeface="+mn-cs"/>
              </a:defRPr>
            </a:lvl1pPr>
            <a:lvl2pPr marL="457200" indent="0" algn="l" defTabSz="914400" rtl="0" eaLnBrk="1" latinLnBrk="0" hangingPunct="1">
              <a:lnSpc>
                <a:spcPct val="90000"/>
              </a:lnSpc>
              <a:spcBef>
                <a:spcPts val="500"/>
              </a:spcBef>
              <a:buClr>
                <a:srgbClr val="FFC54E"/>
              </a:buClr>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Clr>
                <a:srgbClr val="FFC54E"/>
              </a:buClr>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Clr>
                <a:srgbClr val="FFC54E"/>
              </a:buClr>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Clr>
                <a:srgbClr val="FFC54E"/>
              </a:buClr>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342900" marR="0" lvl="0" indent="-342900" algn="l" defTabSz="914400" rtl="0" eaLnBrk="1" fontAlgn="auto" latinLnBrk="0" hangingPunct="1">
              <a:lnSpc>
                <a:spcPct val="90000"/>
              </a:lnSpc>
              <a:spcBef>
                <a:spcPts val="1000"/>
              </a:spcBef>
              <a:spcAft>
                <a:spcPts val="0"/>
              </a:spcAft>
              <a:buClr>
                <a:srgbClr val="FFC54E"/>
              </a:buClr>
              <a:buSzTx/>
              <a:buFont typeface="Arial" panose="020B0604020202020204" pitchFamily="34" charset="0"/>
              <a:buChar char="•"/>
              <a:tabLst/>
              <a:defRPr/>
            </a:pPr>
            <a:endParaRPr kumimoji="0" lang="en-US" sz="2000" b="0" i="0" u="none" strike="noStrike" kern="1200" cap="none" spc="0" normalizeH="0" baseline="0" noProof="0" dirty="0">
              <a:ln>
                <a:noFill/>
              </a:ln>
              <a:solidFill>
                <a:srgbClr val="FFC54E"/>
              </a:solidFill>
              <a:effectLst/>
              <a:uLnTx/>
              <a:uFillTx/>
              <a:latin typeface="Arial"/>
              <a:ea typeface="+mn-ea"/>
              <a:cs typeface="+mn-cs"/>
            </a:endParaRPr>
          </a:p>
        </p:txBody>
      </p:sp>
      <p:sp>
        <p:nvSpPr>
          <p:cNvPr id="5" name="Content Placeholder 2">
            <a:extLst>
              <a:ext uri="{FF2B5EF4-FFF2-40B4-BE49-F238E27FC236}">
                <a16:creationId xmlns:a16="http://schemas.microsoft.com/office/drawing/2014/main" id="{CE19405E-3779-86C2-6837-8DC9E5FF140A}"/>
              </a:ext>
            </a:extLst>
          </p:cNvPr>
          <p:cNvSpPr txBox="1">
            <a:spLocks/>
          </p:cNvSpPr>
          <p:nvPr/>
        </p:nvSpPr>
        <p:spPr>
          <a:xfrm>
            <a:off x="5437282" y="3120239"/>
            <a:ext cx="12158568" cy="3867781"/>
          </a:xfrm>
          <a:prstGeom prst="rect">
            <a:avLst/>
          </a:prstGeom>
        </p:spPr>
        <p:txBody>
          <a:bodyPr>
            <a:noAutofit/>
          </a:bodyPr>
          <a:lstStyle>
            <a:lvl1pPr marL="685800" indent="-685800" algn="l" defTabSz="2743200" rtl="0" eaLnBrk="1" latinLnBrk="0" hangingPunct="1">
              <a:lnSpc>
                <a:spcPct val="90000"/>
              </a:lnSpc>
              <a:spcBef>
                <a:spcPts val="3000"/>
              </a:spcBef>
              <a:buFont typeface="Arial" panose="020B0604020202020204" pitchFamily="34" charset="0"/>
              <a:buChar char="•"/>
              <a:defRPr sz="8400" kern="1200">
                <a:solidFill>
                  <a:schemeClr val="tx1"/>
                </a:solidFill>
                <a:latin typeface="+mn-lt"/>
                <a:ea typeface="+mn-ea"/>
                <a:cs typeface="+mn-cs"/>
              </a:defRPr>
            </a:lvl1pPr>
            <a:lvl2pPr marL="2057400" indent="-685800" algn="l" defTabSz="2743200" rtl="0" eaLnBrk="1" latinLnBrk="0" hangingPunct="1">
              <a:lnSpc>
                <a:spcPct val="90000"/>
              </a:lnSpc>
              <a:spcBef>
                <a:spcPts val="1500"/>
              </a:spcBef>
              <a:buFont typeface="Arial" panose="020B0604020202020204" pitchFamily="34" charset="0"/>
              <a:buChar char="•"/>
              <a:defRPr sz="7200" kern="1200">
                <a:solidFill>
                  <a:schemeClr val="tx1"/>
                </a:solidFill>
                <a:latin typeface="+mn-lt"/>
                <a:ea typeface="+mn-ea"/>
                <a:cs typeface="+mn-cs"/>
              </a:defRPr>
            </a:lvl2pPr>
            <a:lvl3pPr marL="3429000" indent="-685800" algn="l" defTabSz="2743200" rtl="0" eaLnBrk="1" latinLnBrk="0" hangingPunct="1">
              <a:lnSpc>
                <a:spcPct val="90000"/>
              </a:lnSpc>
              <a:spcBef>
                <a:spcPts val="1500"/>
              </a:spcBef>
              <a:buFont typeface="Arial" panose="020B0604020202020204" pitchFamily="34" charset="0"/>
              <a:buChar char="•"/>
              <a:defRPr sz="6000" kern="1200">
                <a:solidFill>
                  <a:schemeClr val="tx1"/>
                </a:solidFill>
                <a:latin typeface="+mn-lt"/>
                <a:ea typeface="+mn-ea"/>
                <a:cs typeface="+mn-cs"/>
              </a:defRPr>
            </a:lvl3pPr>
            <a:lvl4pPr marL="48006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4pPr>
            <a:lvl5pPr marL="61722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5pPr>
            <a:lvl6pPr marL="75438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6pPr>
            <a:lvl7pPr marL="89154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7pPr>
            <a:lvl8pPr marL="102870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8pPr>
            <a:lvl9pPr marL="116586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9pPr>
          </a:lstStyle>
          <a:p>
            <a:pPr marL="0" indent="0">
              <a:spcBef>
                <a:spcPts val="1800"/>
              </a:spcBef>
              <a:buFont typeface="Arial" panose="020B0604020202020204" pitchFamily="34" charset="0"/>
              <a:buNone/>
            </a:pPr>
            <a:r>
              <a:rPr lang="en-US" sz="1800" dirty="0"/>
              <a:t>This module is designed to show how a community/neighborhood, a parcel and a house all need to work together to reduce WUI fire losses.</a:t>
            </a:r>
          </a:p>
          <a:p>
            <a:pPr marL="0" indent="0">
              <a:spcBef>
                <a:spcPts val="1800"/>
              </a:spcBef>
              <a:buFont typeface="Arial" panose="020B0604020202020204" pitchFamily="34" charset="0"/>
              <a:buNone/>
            </a:pPr>
            <a:r>
              <a:rPr lang="en-US" sz="1800" dirty="0"/>
              <a:t>In the </a:t>
            </a:r>
            <a:r>
              <a:rPr lang="en-US" sz="1800" i="1" dirty="0"/>
              <a:t>NIST Virtual WUI Community </a:t>
            </a:r>
            <a:r>
              <a:rPr lang="en-US" sz="1800" dirty="0"/>
              <a:t>there are four different types of neighborhoods. These neighborhoods represent different types of buildings and building densities. </a:t>
            </a:r>
          </a:p>
          <a:p>
            <a:pPr marL="0" indent="0">
              <a:spcBef>
                <a:spcPts val="1800"/>
              </a:spcBef>
              <a:buFont typeface="Arial" panose="020B0604020202020204" pitchFamily="34" charset="0"/>
              <a:buNone/>
            </a:pPr>
            <a:r>
              <a:rPr lang="en-US" sz="1800" dirty="0"/>
              <a:t>At the neighborhood level, hazards are identified, and solution are provided together with successful best practices.</a:t>
            </a:r>
          </a:p>
          <a:p>
            <a:pPr marL="0" indent="0">
              <a:spcBef>
                <a:spcPts val="1800"/>
              </a:spcBef>
              <a:buFont typeface="Arial" panose="020B0604020202020204" pitchFamily="34" charset="0"/>
              <a:buNone/>
            </a:pPr>
            <a:r>
              <a:rPr lang="en-US" sz="1800" dirty="0"/>
              <a:t>In each neighborhood type a single house is selected to showcase, at the house level hazards and solutions. </a:t>
            </a:r>
          </a:p>
          <a:p>
            <a:pPr marL="0" indent="0">
              <a:spcBef>
                <a:spcPts val="1800"/>
              </a:spcBef>
              <a:buFont typeface="Arial" panose="020B0604020202020204" pitchFamily="34" charset="0"/>
              <a:buNone/>
            </a:pPr>
            <a:r>
              <a:rPr lang="en-US" sz="1800" dirty="0"/>
              <a:t>The examples are designed to illustrate hazards. Additional hazards may be present. In order as not to overwhelm the virtual environment, not all hazards are highlighted. To further help make the virtual environment more user friendly, not all possible hazards are shown in all four community types and all four homes. </a:t>
            </a:r>
          </a:p>
          <a:p>
            <a:pPr marL="0" indent="0">
              <a:spcBef>
                <a:spcPts val="1800"/>
              </a:spcBef>
              <a:buFont typeface="Arial" panose="020B0604020202020204" pitchFamily="34" charset="0"/>
              <a:buNone/>
            </a:pPr>
            <a:r>
              <a:rPr lang="en-US" sz="1800" dirty="0"/>
              <a:t>There are three separate steps to using the NIST Virtual WUI Community: </a:t>
            </a:r>
          </a:p>
          <a:p>
            <a:endParaRPr lang="en-US" sz="1800" dirty="0"/>
          </a:p>
        </p:txBody>
      </p:sp>
      <p:sp>
        <p:nvSpPr>
          <p:cNvPr id="6" name="Rectangle: Rounded Corners 5">
            <a:extLst>
              <a:ext uri="{FF2B5EF4-FFF2-40B4-BE49-F238E27FC236}">
                <a16:creationId xmlns:a16="http://schemas.microsoft.com/office/drawing/2014/main" id="{BE313957-A747-DB7A-F425-E417A53C39D5}"/>
              </a:ext>
            </a:extLst>
          </p:cNvPr>
          <p:cNvSpPr/>
          <p:nvPr/>
        </p:nvSpPr>
        <p:spPr>
          <a:xfrm>
            <a:off x="5437282" y="2453306"/>
            <a:ext cx="6157818" cy="372103"/>
          </a:xfrm>
          <a:prstGeom prst="roundRect">
            <a:avLst/>
          </a:prstGeom>
          <a:solidFill>
            <a:schemeClr val="bg1">
              <a:lumMod val="65000"/>
            </a:schemeClr>
          </a:solidFill>
          <a:ln w="57150"/>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rPr>
              <a:t>4.0	How to Use the NIST HMM Virtual Community</a:t>
            </a:r>
          </a:p>
        </p:txBody>
      </p:sp>
      <p:grpSp>
        <p:nvGrpSpPr>
          <p:cNvPr id="17" name="Group 16">
            <a:extLst>
              <a:ext uri="{FF2B5EF4-FFF2-40B4-BE49-F238E27FC236}">
                <a16:creationId xmlns:a16="http://schemas.microsoft.com/office/drawing/2014/main" id="{0428EFBE-51D0-00AD-F36B-12A6D104EF5B}"/>
              </a:ext>
            </a:extLst>
          </p:cNvPr>
          <p:cNvGrpSpPr/>
          <p:nvPr/>
        </p:nvGrpSpPr>
        <p:grpSpPr>
          <a:xfrm>
            <a:off x="7186977" y="7253884"/>
            <a:ext cx="8659178" cy="1200825"/>
            <a:chOff x="6908095" y="7772639"/>
            <a:chExt cx="8659178" cy="1200825"/>
          </a:xfrm>
        </p:grpSpPr>
        <p:sp>
          <p:nvSpPr>
            <p:cNvPr id="9" name="Rectangle: Rounded Corners 8">
              <a:extLst>
                <a:ext uri="{FF2B5EF4-FFF2-40B4-BE49-F238E27FC236}">
                  <a16:creationId xmlns:a16="http://schemas.microsoft.com/office/drawing/2014/main" id="{F19B7AC5-21A3-D7A6-031D-43D07E35EF75}"/>
                </a:ext>
              </a:extLst>
            </p:cNvPr>
            <p:cNvSpPr/>
            <p:nvPr/>
          </p:nvSpPr>
          <p:spPr>
            <a:xfrm>
              <a:off x="6908095" y="7772640"/>
              <a:ext cx="2102246" cy="1200824"/>
            </a:xfrm>
            <a:prstGeom prst="roundRect">
              <a:avLst/>
            </a:prstGeom>
            <a:solidFill>
              <a:schemeClr val="bg1">
                <a:lumMod val="65000"/>
              </a:schemeClr>
            </a:solidFill>
            <a:ln w="57150"/>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pPr algn="ctr"/>
              <a:r>
                <a:rPr lang="en-US" sz="1600" b="1" dirty="0">
                  <a:solidFill>
                    <a:schemeClr val="tx1"/>
                  </a:solidFill>
                </a:rPr>
                <a:t>Pick your neighborhood type</a:t>
              </a:r>
            </a:p>
          </p:txBody>
        </p:sp>
        <p:sp>
          <p:nvSpPr>
            <p:cNvPr id="13" name="Rectangle: Rounded Corners 12">
              <a:extLst>
                <a:ext uri="{FF2B5EF4-FFF2-40B4-BE49-F238E27FC236}">
                  <a16:creationId xmlns:a16="http://schemas.microsoft.com/office/drawing/2014/main" id="{EE79EC3A-29B9-C153-2E3A-A1E6C45F1E7A}"/>
                </a:ext>
              </a:extLst>
            </p:cNvPr>
            <p:cNvSpPr/>
            <p:nvPr/>
          </p:nvSpPr>
          <p:spPr>
            <a:xfrm>
              <a:off x="10186124" y="7772640"/>
              <a:ext cx="2102246" cy="1200824"/>
            </a:xfrm>
            <a:prstGeom prst="roundRect">
              <a:avLst/>
            </a:prstGeom>
            <a:solidFill>
              <a:schemeClr val="bg1">
                <a:lumMod val="65000"/>
              </a:schemeClr>
            </a:solidFill>
            <a:ln w="57150"/>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pPr algn="ctr"/>
              <a:r>
                <a:rPr lang="en-US" sz="1600" b="1" dirty="0">
                  <a:solidFill>
                    <a:schemeClr val="tx1"/>
                  </a:solidFill>
                </a:rPr>
                <a:t>Learn about fire hazards and solutions in your neighborhood type </a:t>
              </a:r>
            </a:p>
          </p:txBody>
        </p:sp>
        <p:sp>
          <p:nvSpPr>
            <p:cNvPr id="14" name="Rectangle: Rounded Corners 13">
              <a:extLst>
                <a:ext uri="{FF2B5EF4-FFF2-40B4-BE49-F238E27FC236}">
                  <a16:creationId xmlns:a16="http://schemas.microsoft.com/office/drawing/2014/main" id="{CCB2BEFB-54FD-96F6-C6E5-68533BC31E75}"/>
                </a:ext>
              </a:extLst>
            </p:cNvPr>
            <p:cNvSpPr/>
            <p:nvPr/>
          </p:nvSpPr>
          <p:spPr>
            <a:xfrm>
              <a:off x="13464153" y="7772639"/>
              <a:ext cx="2103120" cy="1200824"/>
            </a:xfrm>
            <a:prstGeom prst="roundRect">
              <a:avLst/>
            </a:prstGeom>
            <a:solidFill>
              <a:schemeClr val="bg1">
                <a:lumMod val="65000"/>
              </a:schemeClr>
            </a:solidFill>
            <a:ln w="57150"/>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pPr algn="ctr"/>
              <a:r>
                <a:rPr lang="en-US" sz="1600" b="1" dirty="0">
                  <a:solidFill>
                    <a:schemeClr val="tx1"/>
                  </a:solidFill>
                </a:rPr>
                <a:t>Example of fire hazards and solutions for a house in the neighborhood </a:t>
              </a:r>
            </a:p>
          </p:txBody>
        </p:sp>
      </p:grpSp>
      <p:grpSp>
        <p:nvGrpSpPr>
          <p:cNvPr id="18" name="Group 17">
            <a:extLst>
              <a:ext uri="{FF2B5EF4-FFF2-40B4-BE49-F238E27FC236}">
                <a16:creationId xmlns:a16="http://schemas.microsoft.com/office/drawing/2014/main" id="{4CF317C5-602C-78BC-F79B-13E97657B7EA}"/>
              </a:ext>
            </a:extLst>
          </p:cNvPr>
          <p:cNvGrpSpPr/>
          <p:nvPr/>
        </p:nvGrpSpPr>
        <p:grpSpPr>
          <a:xfrm>
            <a:off x="5460826" y="8982219"/>
            <a:ext cx="12649548" cy="3657600"/>
            <a:chOff x="5375942" y="10321103"/>
            <a:chExt cx="12649548" cy="3657600"/>
          </a:xfrm>
        </p:grpSpPr>
        <p:sp>
          <p:nvSpPr>
            <p:cNvPr id="8" name="Rectangle 7">
              <a:extLst>
                <a:ext uri="{FF2B5EF4-FFF2-40B4-BE49-F238E27FC236}">
                  <a16:creationId xmlns:a16="http://schemas.microsoft.com/office/drawing/2014/main" id="{A435FE08-2B59-19CA-3DBF-03A4E00CAA85}"/>
                </a:ext>
              </a:extLst>
            </p:cNvPr>
            <p:cNvSpPr/>
            <p:nvPr/>
          </p:nvSpPr>
          <p:spPr>
            <a:xfrm>
              <a:off x="5375942" y="10321103"/>
              <a:ext cx="5943600" cy="36576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u="sng" dirty="0"/>
                <a:t>TYPES OF COMMUNITIES:</a:t>
              </a:r>
            </a:p>
            <a:p>
              <a:pPr algn="ctr"/>
              <a:r>
                <a:rPr lang="en-US" dirty="0"/>
                <a:t>LOW-DENSITY</a:t>
              </a:r>
            </a:p>
            <a:p>
              <a:pPr algn="ctr"/>
              <a:r>
                <a:rPr lang="en-US" dirty="0"/>
                <a:t>MEDIUM-DENSITY</a:t>
              </a:r>
            </a:p>
            <a:p>
              <a:pPr algn="ctr"/>
              <a:r>
                <a:rPr lang="en-US" dirty="0"/>
                <a:t>HIGH-DENSITY</a:t>
              </a:r>
            </a:p>
            <a:p>
              <a:pPr algn="ctr"/>
              <a:r>
                <a:rPr lang="en-US" dirty="0"/>
                <a:t>HIGH-DENSITY TOWNHOMES</a:t>
              </a:r>
              <a:br>
                <a:rPr lang="en-US" dirty="0"/>
              </a:br>
              <a:br>
                <a:rPr lang="en-US" dirty="0"/>
              </a:br>
              <a:r>
                <a:rPr lang="en-US" dirty="0"/>
                <a:t>PIX OF Community w/ neighborhoods (Patches)  identified</a:t>
              </a:r>
            </a:p>
          </p:txBody>
        </p:sp>
        <p:sp>
          <p:nvSpPr>
            <p:cNvPr id="16" name="Rectangle 15">
              <a:extLst>
                <a:ext uri="{FF2B5EF4-FFF2-40B4-BE49-F238E27FC236}">
                  <a16:creationId xmlns:a16="http://schemas.microsoft.com/office/drawing/2014/main" id="{CD390DF2-8464-1281-90D7-A574CC252F2E}"/>
                </a:ext>
              </a:extLst>
            </p:cNvPr>
            <p:cNvSpPr/>
            <p:nvPr/>
          </p:nvSpPr>
          <p:spPr>
            <a:xfrm>
              <a:off x="12081890" y="10321103"/>
              <a:ext cx="5943600" cy="36576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u="sng" dirty="0"/>
                <a:t>TYPES OF HOMES:</a:t>
              </a:r>
            </a:p>
            <a:p>
              <a:pPr algn="ctr"/>
              <a:r>
                <a:rPr lang="en-US" dirty="0"/>
                <a:t>TWO-STORY COLONIAL</a:t>
              </a:r>
            </a:p>
            <a:p>
              <a:pPr algn="ctr"/>
              <a:r>
                <a:rPr lang="en-US" dirty="0"/>
                <a:t>ONE-STORY RANCH</a:t>
              </a:r>
            </a:p>
            <a:p>
              <a:pPr algn="ctr"/>
              <a:r>
                <a:rPr lang="en-US" dirty="0"/>
                <a:t>TOWNHOME</a:t>
              </a:r>
            </a:p>
            <a:p>
              <a:pPr algn="ctr"/>
              <a:r>
                <a:rPr lang="en-US" dirty="0"/>
                <a:t>MOBILE HOME</a:t>
              </a:r>
              <a:br>
                <a:rPr lang="en-US" dirty="0"/>
              </a:br>
              <a:endParaRPr lang="en-US" dirty="0"/>
            </a:p>
            <a:p>
              <a:pPr algn="ctr"/>
              <a:r>
                <a:rPr lang="en-US" dirty="0"/>
                <a:t>HIGH-DENSITY TOWNHOMES PIX of Four homes</a:t>
              </a:r>
            </a:p>
          </p:txBody>
        </p:sp>
      </p:grpSp>
      <p:sp>
        <p:nvSpPr>
          <p:cNvPr id="20" name="Rectangle: Rounded Corners 19">
            <a:extLst>
              <a:ext uri="{FF2B5EF4-FFF2-40B4-BE49-F238E27FC236}">
                <a16:creationId xmlns:a16="http://schemas.microsoft.com/office/drawing/2014/main" id="{F03AB13B-4A89-F1F8-4916-44EF6894AA3D}"/>
              </a:ext>
            </a:extLst>
          </p:cNvPr>
          <p:cNvSpPr/>
          <p:nvPr/>
        </p:nvSpPr>
        <p:spPr>
          <a:xfrm>
            <a:off x="5263590" y="13483077"/>
            <a:ext cx="4043415" cy="518768"/>
          </a:xfrm>
          <a:prstGeom prst="roundRect">
            <a:avLst/>
          </a:prstGeom>
          <a:solidFill>
            <a:schemeClr val="bg1">
              <a:lumMod val="65000"/>
            </a:schemeClr>
          </a:solidFill>
          <a:ln w="57150"/>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Pick your neighborhood type</a:t>
            </a:r>
          </a:p>
        </p:txBody>
      </p:sp>
      <p:sp>
        <p:nvSpPr>
          <p:cNvPr id="21" name="TextBox 20">
            <a:extLst>
              <a:ext uri="{FF2B5EF4-FFF2-40B4-BE49-F238E27FC236}">
                <a16:creationId xmlns:a16="http://schemas.microsoft.com/office/drawing/2014/main" id="{D38F070C-496D-66C2-7E39-D81060017F94}"/>
              </a:ext>
            </a:extLst>
          </p:cNvPr>
          <p:cNvSpPr txBox="1"/>
          <p:nvPr/>
        </p:nvSpPr>
        <p:spPr>
          <a:xfrm>
            <a:off x="5263590" y="14214202"/>
            <a:ext cx="6565553" cy="4337480"/>
          </a:xfrm>
          <a:prstGeom prst="rect">
            <a:avLst/>
          </a:prstGeom>
          <a:noFill/>
        </p:spPr>
        <p:txBody>
          <a:bodyPr wrap="square" rtlCol="0">
            <a:noAutofit/>
          </a:bodyPr>
          <a:lstStyle/>
          <a:p>
            <a:r>
              <a:rPr lang="en-US" dirty="0"/>
              <a:t>The goal of selecting the neighborhood that most closely resembles yours is to get to the representative spacing between houses. The spacing also known as Structure Separation Distance (SSD) together with the fuels on your and the neighboring parcels have significant impact on how houses will need to be hardened or protected. </a:t>
            </a:r>
          </a:p>
          <a:p>
            <a:endParaRPr lang="en-US" dirty="0"/>
          </a:p>
          <a:p>
            <a:r>
              <a:rPr lang="en-US" dirty="0"/>
              <a:t>The four types of neighborhoods represented are low density single family, moderate density single family, high density modular or mobile home and a town home development. </a:t>
            </a:r>
          </a:p>
          <a:p>
            <a:endParaRPr lang="en-US" dirty="0"/>
          </a:p>
          <a:p>
            <a:r>
              <a:rPr lang="en-US" dirty="0"/>
              <a:t>All neighborhoods have some similarities in fuels that can be present near houses and also in some house construction details like doors and windows. The density between structures and the construction type affect what actions can be taken to prevent fire losses from WUI fires.</a:t>
            </a:r>
          </a:p>
        </p:txBody>
      </p:sp>
      <p:sp>
        <p:nvSpPr>
          <p:cNvPr id="24" name="Rectangle 23">
            <a:extLst>
              <a:ext uri="{FF2B5EF4-FFF2-40B4-BE49-F238E27FC236}">
                <a16:creationId xmlns:a16="http://schemas.microsoft.com/office/drawing/2014/main" id="{4D018A4D-596E-6535-CCA9-3DE7B12E2FAF}"/>
              </a:ext>
            </a:extLst>
          </p:cNvPr>
          <p:cNvSpPr/>
          <p:nvPr/>
        </p:nvSpPr>
        <p:spPr>
          <a:xfrm>
            <a:off x="12055563" y="13716000"/>
            <a:ext cx="6178376" cy="545687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Images of four neighborhoods</a:t>
            </a:r>
            <a:br>
              <a:rPr lang="en-US" dirty="0"/>
            </a:br>
            <a:r>
              <a:rPr lang="en-US" dirty="0"/>
              <a:t>zoom in of one of them</a:t>
            </a:r>
          </a:p>
        </p:txBody>
      </p:sp>
      <p:sp>
        <p:nvSpPr>
          <p:cNvPr id="27" name="Content Placeholder 2">
            <a:extLst>
              <a:ext uri="{FF2B5EF4-FFF2-40B4-BE49-F238E27FC236}">
                <a16:creationId xmlns:a16="http://schemas.microsoft.com/office/drawing/2014/main" id="{725669B3-12DC-0EA8-3B5A-AC6D82CAF929}"/>
              </a:ext>
            </a:extLst>
          </p:cNvPr>
          <p:cNvSpPr txBox="1">
            <a:spLocks/>
          </p:cNvSpPr>
          <p:nvPr/>
        </p:nvSpPr>
        <p:spPr>
          <a:xfrm>
            <a:off x="5263590" y="20642449"/>
            <a:ext cx="9557310" cy="6484751"/>
          </a:xfrm>
          <a:prstGeom prst="rect">
            <a:avLst/>
          </a:prstGeom>
        </p:spPr>
        <p:txBody>
          <a:bodyPr>
            <a:normAutofit fontScale="25000" lnSpcReduction="20000"/>
          </a:bodyPr>
          <a:lstStyle>
            <a:lvl1pPr marL="685800" indent="-685800" algn="l" defTabSz="2743200" rtl="0" eaLnBrk="1" latinLnBrk="0" hangingPunct="1">
              <a:lnSpc>
                <a:spcPct val="90000"/>
              </a:lnSpc>
              <a:spcBef>
                <a:spcPts val="3000"/>
              </a:spcBef>
              <a:buFont typeface="Arial" panose="020B0604020202020204" pitchFamily="34" charset="0"/>
              <a:buChar char="•"/>
              <a:defRPr sz="8400" kern="1200">
                <a:solidFill>
                  <a:schemeClr val="tx1"/>
                </a:solidFill>
                <a:latin typeface="+mn-lt"/>
                <a:ea typeface="+mn-ea"/>
                <a:cs typeface="+mn-cs"/>
              </a:defRPr>
            </a:lvl1pPr>
            <a:lvl2pPr marL="2057400" indent="-685800" algn="l" defTabSz="2743200" rtl="0" eaLnBrk="1" latinLnBrk="0" hangingPunct="1">
              <a:lnSpc>
                <a:spcPct val="90000"/>
              </a:lnSpc>
              <a:spcBef>
                <a:spcPts val="1500"/>
              </a:spcBef>
              <a:buFont typeface="Arial" panose="020B0604020202020204" pitchFamily="34" charset="0"/>
              <a:buChar char="•"/>
              <a:defRPr sz="7200" kern="1200">
                <a:solidFill>
                  <a:schemeClr val="tx1"/>
                </a:solidFill>
                <a:latin typeface="+mn-lt"/>
                <a:ea typeface="+mn-ea"/>
                <a:cs typeface="+mn-cs"/>
              </a:defRPr>
            </a:lvl2pPr>
            <a:lvl3pPr marL="3429000" indent="-685800" algn="l" defTabSz="2743200" rtl="0" eaLnBrk="1" latinLnBrk="0" hangingPunct="1">
              <a:lnSpc>
                <a:spcPct val="90000"/>
              </a:lnSpc>
              <a:spcBef>
                <a:spcPts val="1500"/>
              </a:spcBef>
              <a:buFont typeface="Arial" panose="020B0604020202020204" pitchFamily="34" charset="0"/>
              <a:buChar char="•"/>
              <a:defRPr sz="6000" kern="1200">
                <a:solidFill>
                  <a:schemeClr val="tx1"/>
                </a:solidFill>
                <a:latin typeface="+mn-lt"/>
                <a:ea typeface="+mn-ea"/>
                <a:cs typeface="+mn-cs"/>
              </a:defRPr>
            </a:lvl3pPr>
            <a:lvl4pPr marL="48006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4pPr>
            <a:lvl5pPr marL="61722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5pPr>
            <a:lvl6pPr marL="75438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6pPr>
            <a:lvl7pPr marL="89154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7pPr>
            <a:lvl8pPr marL="102870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8pPr>
            <a:lvl9pPr marL="116586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9pPr>
          </a:lstStyle>
          <a:p>
            <a:pPr marL="228600" indent="-228600">
              <a:lnSpc>
                <a:spcPct val="120000"/>
              </a:lnSpc>
              <a:spcBef>
                <a:spcPts val="0"/>
              </a:spcBef>
              <a:spcAft>
                <a:spcPts val="1200"/>
              </a:spcAft>
            </a:pPr>
            <a:r>
              <a:rPr lang="en-US" dirty="0"/>
              <a:t>This is the first interactive parts of the HMM website/tool. Once you select your NIST Virtual WUI Neighborhood type you will be able to navigate around by viewing it from various directions by using the arrows located halfway up the image.</a:t>
            </a:r>
          </a:p>
          <a:p>
            <a:pPr marL="228600" indent="-228600">
              <a:lnSpc>
                <a:spcPct val="120000"/>
              </a:lnSpc>
              <a:spcBef>
                <a:spcPts val="0"/>
              </a:spcBef>
              <a:spcAft>
                <a:spcPts val="1200"/>
              </a:spcAft>
            </a:pPr>
            <a:r>
              <a:rPr lang="en-US" dirty="0"/>
              <a:t>The Virtual Neighborhood has hazards identified in </a:t>
            </a:r>
            <a:r>
              <a:rPr lang="en-US" dirty="0">
                <a:solidFill>
                  <a:srgbClr val="FF0000"/>
                </a:solidFill>
              </a:rPr>
              <a:t>Red</a:t>
            </a:r>
            <a:r>
              <a:rPr lang="en-US" dirty="0"/>
              <a:t> and “successes” identified in </a:t>
            </a:r>
            <a:r>
              <a:rPr lang="en-US" dirty="0">
                <a:solidFill>
                  <a:srgbClr val="00B050"/>
                </a:solidFill>
              </a:rPr>
              <a:t>Green</a:t>
            </a:r>
            <a:r>
              <a:rPr lang="en-US" dirty="0"/>
              <a:t> markers. By clicking on the </a:t>
            </a:r>
            <a:r>
              <a:rPr lang="en-US" dirty="0">
                <a:solidFill>
                  <a:srgbClr val="FF0000"/>
                </a:solidFill>
              </a:rPr>
              <a:t>Red, </a:t>
            </a:r>
            <a:r>
              <a:rPr lang="en-US" dirty="0"/>
              <a:t>you can learn about the fire hazards or problems and see what solutions may be available to solve the various problems. By clicking on the </a:t>
            </a:r>
            <a:r>
              <a:rPr lang="en-US" dirty="0">
                <a:solidFill>
                  <a:srgbClr val="00B050"/>
                </a:solidFill>
              </a:rPr>
              <a:t>Green</a:t>
            </a:r>
            <a:r>
              <a:rPr lang="en-US" dirty="0"/>
              <a:t> markers, you can learn more about scenarios that help reduce ignitions and reduce or eliminate hazards.</a:t>
            </a:r>
          </a:p>
          <a:p>
            <a:pPr marL="228600" indent="-228600">
              <a:lnSpc>
                <a:spcPct val="120000"/>
              </a:lnSpc>
              <a:spcBef>
                <a:spcPts val="0"/>
              </a:spcBef>
              <a:spcAft>
                <a:spcPts val="1200"/>
              </a:spcAft>
            </a:pPr>
            <a:r>
              <a:rPr lang="en-US" dirty="0"/>
              <a:t>Explore the Virtual Neighborhood from various angles as some of the </a:t>
            </a:r>
            <a:r>
              <a:rPr lang="en-US" dirty="0">
                <a:solidFill>
                  <a:srgbClr val="FF0000"/>
                </a:solidFill>
              </a:rPr>
              <a:t>Red</a:t>
            </a:r>
            <a:r>
              <a:rPr lang="en-US" dirty="0"/>
              <a:t> and </a:t>
            </a:r>
            <a:r>
              <a:rPr lang="en-US" dirty="0">
                <a:solidFill>
                  <a:srgbClr val="00B050"/>
                </a:solidFill>
              </a:rPr>
              <a:t>Green</a:t>
            </a:r>
            <a:r>
              <a:rPr lang="en-US" dirty="0"/>
              <a:t> markers are hidden in some of the views.</a:t>
            </a:r>
          </a:p>
          <a:p>
            <a:pPr marL="228600" indent="-228600">
              <a:lnSpc>
                <a:spcPct val="120000"/>
              </a:lnSpc>
              <a:spcBef>
                <a:spcPts val="0"/>
              </a:spcBef>
              <a:spcAft>
                <a:spcPts val="1200"/>
              </a:spcAft>
            </a:pPr>
            <a:r>
              <a:rPr lang="en-US" dirty="0"/>
              <a:t>To make the Virtual Neighborhood easier to navigate not all hazards are marked, however, each type of hazard is marked at least once.</a:t>
            </a:r>
          </a:p>
          <a:p>
            <a:pPr marL="228600" indent="-228600">
              <a:lnSpc>
                <a:spcPct val="120000"/>
              </a:lnSpc>
              <a:spcBef>
                <a:spcPts val="0"/>
              </a:spcBef>
              <a:spcAft>
                <a:spcPts val="1200"/>
              </a:spcAft>
            </a:pPr>
            <a:r>
              <a:rPr lang="en-US" dirty="0"/>
              <a:t>Take the time to learn about the different hazards, solutions and “successes” as see how they relate to your neighborhood.</a:t>
            </a:r>
          </a:p>
          <a:p>
            <a:pPr marL="228600" indent="-228600">
              <a:lnSpc>
                <a:spcPct val="120000"/>
              </a:lnSpc>
              <a:spcBef>
                <a:spcPts val="0"/>
              </a:spcBef>
              <a:spcAft>
                <a:spcPts val="1200"/>
              </a:spcAft>
            </a:pPr>
            <a:r>
              <a:rPr lang="en-US" dirty="0"/>
              <a:t>Once you have familiarized yourself with the hazards, solutions and “successes” you can move into the house level where a lot more detail is provided on the actions that are needed to protect the house from both fire and embers.</a:t>
            </a:r>
          </a:p>
        </p:txBody>
      </p:sp>
      <p:sp>
        <p:nvSpPr>
          <p:cNvPr id="28" name="Rectangle: Rounded Corners 27">
            <a:extLst>
              <a:ext uri="{FF2B5EF4-FFF2-40B4-BE49-F238E27FC236}">
                <a16:creationId xmlns:a16="http://schemas.microsoft.com/office/drawing/2014/main" id="{D5C4DBD0-40C4-7826-02F7-7E5F28B6CF85}"/>
              </a:ext>
            </a:extLst>
          </p:cNvPr>
          <p:cNvSpPr/>
          <p:nvPr/>
        </p:nvSpPr>
        <p:spPr>
          <a:xfrm>
            <a:off x="5263590" y="19926301"/>
            <a:ext cx="6668633" cy="503792"/>
          </a:xfrm>
          <a:prstGeom prst="roundRect">
            <a:avLst/>
          </a:prstGeom>
          <a:solidFill>
            <a:schemeClr val="bg1">
              <a:lumMod val="65000"/>
            </a:schemeClr>
          </a:solidFill>
          <a:ln w="57150"/>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Learn about fire hazards and solutions in the neighborhood </a:t>
            </a:r>
          </a:p>
        </p:txBody>
      </p:sp>
      <p:sp>
        <p:nvSpPr>
          <p:cNvPr id="31" name="Rectangle 30">
            <a:extLst>
              <a:ext uri="{FF2B5EF4-FFF2-40B4-BE49-F238E27FC236}">
                <a16:creationId xmlns:a16="http://schemas.microsoft.com/office/drawing/2014/main" id="{F378B11D-EAFA-66B0-2379-685C0A94AA54}"/>
              </a:ext>
            </a:extLst>
          </p:cNvPr>
          <p:cNvSpPr/>
          <p:nvPr/>
        </p:nvSpPr>
        <p:spPr>
          <a:xfrm>
            <a:off x="15108079" y="20279506"/>
            <a:ext cx="3200400" cy="32004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Image of Red Dot with Pop up</a:t>
            </a:r>
          </a:p>
        </p:txBody>
      </p:sp>
      <p:sp>
        <p:nvSpPr>
          <p:cNvPr id="225" name="Rectangle 224">
            <a:extLst>
              <a:ext uri="{FF2B5EF4-FFF2-40B4-BE49-F238E27FC236}">
                <a16:creationId xmlns:a16="http://schemas.microsoft.com/office/drawing/2014/main" id="{FD7391FC-CBEC-BFFE-71F3-35D24BD5714D}"/>
              </a:ext>
            </a:extLst>
          </p:cNvPr>
          <p:cNvSpPr/>
          <p:nvPr/>
        </p:nvSpPr>
        <p:spPr>
          <a:xfrm>
            <a:off x="15108079" y="23817771"/>
            <a:ext cx="3200400" cy="32004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Image of “Success” with Pop up</a:t>
            </a:r>
          </a:p>
        </p:txBody>
      </p:sp>
      <p:sp>
        <p:nvSpPr>
          <p:cNvPr id="227" name="Rectangle: Rounded Corners 226">
            <a:extLst>
              <a:ext uri="{FF2B5EF4-FFF2-40B4-BE49-F238E27FC236}">
                <a16:creationId xmlns:a16="http://schemas.microsoft.com/office/drawing/2014/main" id="{4D6DB156-95B7-8394-DA83-ED199AC2A66B}"/>
              </a:ext>
            </a:extLst>
          </p:cNvPr>
          <p:cNvSpPr/>
          <p:nvPr/>
        </p:nvSpPr>
        <p:spPr>
          <a:xfrm>
            <a:off x="522130" y="24765445"/>
            <a:ext cx="3984940" cy="2183542"/>
          </a:xfrm>
          <a:prstGeom prst="roundRect">
            <a:avLst/>
          </a:prstGeom>
          <a:solidFill>
            <a:srgbClr val="FFFF00"/>
          </a:solidFill>
          <a:ln>
            <a:solidFill>
              <a:schemeClr val="bg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b="1" dirty="0">
                <a:solidFill>
                  <a:schemeClr val="tx1"/>
                </a:solidFill>
              </a:rPr>
              <a:t>WEBPAGE 20ofX</a:t>
            </a:r>
          </a:p>
          <a:p>
            <a:pPr algn="ctr"/>
            <a:r>
              <a:rPr lang="en-US" sz="4000" b="1" dirty="0">
                <a:solidFill>
                  <a:schemeClr val="tx1"/>
                </a:solidFill>
              </a:rPr>
              <a:t>Continues</a:t>
            </a:r>
          </a:p>
          <a:p>
            <a:pPr algn="ctr"/>
            <a:r>
              <a:rPr lang="en-US" sz="4000" b="1" dirty="0">
                <a:solidFill>
                  <a:schemeClr val="tx1"/>
                </a:solidFill>
              </a:rPr>
              <a:t>↓ ↓ ↓ ↓ ↓</a:t>
            </a:r>
          </a:p>
        </p:txBody>
      </p:sp>
      <p:sp>
        <p:nvSpPr>
          <p:cNvPr id="2" name="Rectangle: Rounded Corners 1">
            <a:extLst>
              <a:ext uri="{FF2B5EF4-FFF2-40B4-BE49-F238E27FC236}">
                <a16:creationId xmlns:a16="http://schemas.microsoft.com/office/drawing/2014/main" id="{000534EB-A34C-87E0-8A00-0EE8C8AD3D9A}"/>
              </a:ext>
            </a:extLst>
          </p:cNvPr>
          <p:cNvSpPr/>
          <p:nvPr/>
        </p:nvSpPr>
        <p:spPr>
          <a:xfrm>
            <a:off x="10264565" y="900014"/>
            <a:ext cx="2279721" cy="1190171"/>
          </a:xfrm>
          <a:prstGeom prst="roundRect">
            <a:avLst/>
          </a:prstGeom>
          <a:solidFill>
            <a:srgbClr val="FFFF00"/>
          </a:solidFill>
          <a:ln w="381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4E78C5B8-C438-A892-31F1-BF3769B03A5B}"/>
              </a:ext>
            </a:extLst>
          </p:cNvPr>
          <p:cNvPicPr>
            <a:picLocks noChangeAspect="1"/>
          </p:cNvPicPr>
          <p:nvPr/>
        </p:nvPicPr>
        <p:blipFill>
          <a:blip r:embed="rId3"/>
          <a:stretch>
            <a:fillRect/>
          </a:stretch>
        </p:blipFill>
        <p:spPr>
          <a:xfrm>
            <a:off x="4305733" y="1128840"/>
            <a:ext cx="14249400" cy="790575"/>
          </a:xfrm>
          <a:prstGeom prst="rect">
            <a:avLst/>
          </a:prstGeom>
        </p:spPr>
      </p:pic>
    </p:spTree>
    <p:extLst>
      <p:ext uri="{BB962C8B-B14F-4D97-AF65-F5344CB8AC3E}">
        <p14:creationId xmlns:p14="http://schemas.microsoft.com/office/powerpoint/2010/main" val="374957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 name="Rectangle 242">
            <a:extLst>
              <a:ext uri="{FF2B5EF4-FFF2-40B4-BE49-F238E27FC236}">
                <a16:creationId xmlns:a16="http://schemas.microsoft.com/office/drawing/2014/main" id="{8A117ED8-0FE5-D5BE-9913-67E2D3E2AD33}"/>
              </a:ext>
            </a:extLst>
          </p:cNvPr>
          <p:cNvSpPr/>
          <p:nvPr/>
        </p:nvSpPr>
        <p:spPr>
          <a:xfrm>
            <a:off x="-13106400" y="-5080000"/>
            <a:ext cx="49784000" cy="40335200"/>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 name="Rectangle: Rounded Corners 2">
            <a:hlinkClick r:id="rId2" action="ppaction://hlinksldjump"/>
            <a:extLst>
              <a:ext uri="{FF2B5EF4-FFF2-40B4-BE49-F238E27FC236}">
                <a16:creationId xmlns:a16="http://schemas.microsoft.com/office/drawing/2014/main" id="{BBA717EC-64F6-AB68-4B50-0D92A7AB6EB2}"/>
              </a:ext>
            </a:extLst>
          </p:cNvPr>
          <p:cNvSpPr/>
          <p:nvPr/>
        </p:nvSpPr>
        <p:spPr>
          <a:xfrm>
            <a:off x="4972050" y="304800"/>
            <a:ext cx="13716000" cy="316524"/>
          </a:xfrm>
          <a:prstGeom prst="roundRect">
            <a:avLst/>
          </a:prstGeom>
          <a:solidFill>
            <a:srgbClr val="FFCCFF"/>
          </a:solidFill>
          <a:ln>
            <a:solidFill>
              <a:schemeClr val="bg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02060"/>
                </a:solidFill>
              </a:rPr>
              <a:t>HMM-N </a:t>
            </a:r>
            <a:r>
              <a:rPr lang="en-US" sz="2800">
                <a:solidFill>
                  <a:srgbClr val="002060"/>
                </a:solidFill>
                <a:sym typeface="Wingdings" panose="05000000000000000000" pitchFamily="2" charset="2"/>
              </a:rPr>
              <a:t></a:t>
            </a:r>
            <a:endParaRPr lang="en-US" sz="2800" dirty="0">
              <a:solidFill>
                <a:srgbClr val="002060"/>
              </a:solidFill>
            </a:endParaRPr>
          </a:p>
        </p:txBody>
      </p:sp>
      <p:sp>
        <p:nvSpPr>
          <p:cNvPr id="7" name="Title 6">
            <a:extLst>
              <a:ext uri="{FF2B5EF4-FFF2-40B4-BE49-F238E27FC236}">
                <a16:creationId xmlns:a16="http://schemas.microsoft.com/office/drawing/2014/main" id="{181F9F74-429D-F1E3-584F-93A91417BD7A}"/>
              </a:ext>
            </a:extLst>
          </p:cNvPr>
          <p:cNvSpPr>
            <a:spLocks noGrp="1"/>
          </p:cNvSpPr>
          <p:nvPr>
            <p:ph type="title"/>
          </p:nvPr>
        </p:nvSpPr>
        <p:spPr/>
        <p:txBody>
          <a:bodyPr>
            <a:normAutofit fontScale="90000"/>
          </a:bodyPr>
          <a:lstStyle/>
          <a:p>
            <a:r>
              <a:rPr lang="en-US"/>
              <a:t>0.0 Escape</a:t>
            </a:r>
            <a:endParaRPr lang="en-US" dirty="0"/>
          </a:p>
        </p:txBody>
      </p:sp>
      <p:sp>
        <p:nvSpPr>
          <p:cNvPr id="258" name="Rectangle: Rounded Corners 257">
            <a:hlinkClick r:id="" action="ppaction://hlinkshowjump?jump=nextslide"/>
            <a:extLst>
              <a:ext uri="{FF2B5EF4-FFF2-40B4-BE49-F238E27FC236}">
                <a16:creationId xmlns:a16="http://schemas.microsoft.com/office/drawing/2014/main" id="{814D4510-18C1-76F8-B66A-8F443558A13B}"/>
              </a:ext>
            </a:extLst>
          </p:cNvPr>
          <p:cNvSpPr/>
          <p:nvPr/>
        </p:nvSpPr>
        <p:spPr>
          <a:xfrm>
            <a:off x="17595850" y="621324"/>
            <a:ext cx="1092200" cy="316524"/>
          </a:xfrm>
          <a:prstGeom prst="roundRect">
            <a:avLst/>
          </a:prstGeom>
          <a:solidFill>
            <a:schemeClr val="accent1">
              <a:lumMod val="75000"/>
            </a:schemeClr>
          </a:solidFill>
          <a:ln>
            <a:solidFill>
              <a:schemeClr val="bg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a:t>next &gt;</a:t>
            </a:r>
            <a:endParaRPr lang="en-US" sz="2000" dirty="0"/>
          </a:p>
        </p:txBody>
      </p:sp>
      <p:sp>
        <p:nvSpPr>
          <p:cNvPr id="259" name="Rectangle: Rounded Corners 258">
            <a:hlinkClick r:id="" action="ppaction://hlinkshowjump?jump=previousslide"/>
            <a:extLst>
              <a:ext uri="{FF2B5EF4-FFF2-40B4-BE49-F238E27FC236}">
                <a16:creationId xmlns:a16="http://schemas.microsoft.com/office/drawing/2014/main" id="{A2062EFB-7695-F7F5-CCF4-CD38CF53C5AA}"/>
              </a:ext>
            </a:extLst>
          </p:cNvPr>
          <p:cNvSpPr/>
          <p:nvPr/>
        </p:nvSpPr>
        <p:spPr>
          <a:xfrm>
            <a:off x="4991100" y="621324"/>
            <a:ext cx="1092200" cy="316524"/>
          </a:xfrm>
          <a:prstGeom prst="roundRect">
            <a:avLst/>
          </a:prstGeom>
          <a:solidFill>
            <a:schemeClr val="accent1">
              <a:lumMod val="75000"/>
            </a:schemeClr>
          </a:solidFill>
          <a:ln>
            <a:solidFill>
              <a:schemeClr val="bg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a:t>&lt; prev</a:t>
            </a:r>
            <a:endParaRPr lang="en-US" sz="2000" dirty="0"/>
          </a:p>
        </p:txBody>
      </p:sp>
      <p:sp>
        <p:nvSpPr>
          <p:cNvPr id="10" name="Rectangle: Rounded Corners 9">
            <a:extLst>
              <a:ext uri="{FF2B5EF4-FFF2-40B4-BE49-F238E27FC236}">
                <a16:creationId xmlns:a16="http://schemas.microsoft.com/office/drawing/2014/main" id="{0A14A8BC-3DCD-F917-DCAD-98921778DB2A}"/>
              </a:ext>
            </a:extLst>
          </p:cNvPr>
          <p:cNvSpPr/>
          <p:nvPr/>
        </p:nvSpPr>
        <p:spPr>
          <a:xfrm>
            <a:off x="446718" y="2985879"/>
            <a:ext cx="4220532" cy="1319422"/>
          </a:xfrm>
          <a:prstGeom prst="roundRect">
            <a:avLst/>
          </a:prstGeom>
          <a:solidFill>
            <a:srgbClr val="FFFF00"/>
          </a:solidFill>
          <a:ln>
            <a:solidFill>
              <a:schemeClr val="bg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b="1" dirty="0">
                <a:solidFill>
                  <a:schemeClr val="tx1"/>
                </a:solidFill>
              </a:rPr>
              <a:t>WEBPAGE 20ofX</a:t>
            </a:r>
          </a:p>
          <a:p>
            <a:pPr algn="ctr"/>
            <a:r>
              <a:rPr lang="en-US" sz="4000" b="1" dirty="0">
                <a:solidFill>
                  <a:schemeClr val="tx1"/>
                </a:solidFill>
              </a:rPr>
              <a:t>continued</a:t>
            </a:r>
          </a:p>
        </p:txBody>
      </p:sp>
      <p:sp>
        <p:nvSpPr>
          <p:cNvPr id="4" name="Rectangle: Rounded Corners 3">
            <a:extLst>
              <a:ext uri="{FF2B5EF4-FFF2-40B4-BE49-F238E27FC236}">
                <a16:creationId xmlns:a16="http://schemas.microsoft.com/office/drawing/2014/main" id="{FE686909-A677-F73F-06A1-C96708697695}"/>
              </a:ext>
            </a:extLst>
          </p:cNvPr>
          <p:cNvSpPr/>
          <p:nvPr/>
        </p:nvSpPr>
        <p:spPr>
          <a:xfrm>
            <a:off x="5173663" y="2683862"/>
            <a:ext cx="7272337" cy="479659"/>
          </a:xfrm>
          <a:prstGeom prst="roundRect">
            <a:avLst/>
          </a:prstGeom>
          <a:solidFill>
            <a:schemeClr val="bg1">
              <a:lumMod val="65000"/>
            </a:schemeClr>
          </a:solidFill>
          <a:ln w="57150"/>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rPr>
              <a:t>Example of fire hazards and solutions for a house in the neighborhood</a:t>
            </a:r>
          </a:p>
        </p:txBody>
      </p:sp>
      <p:sp>
        <p:nvSpPr>
          <p:cNvPr id="12" name="Title 6">
            <a:extLst>
              <a:ext uri="{FF2B5EF4-FFF2-40B4-BE49-F238E27FC236}">
                <a16:creationId xmlns:a16="http://schemas.microsoft.com/office/drawing/2014/main" id="{990EB088-DB00-A73C-F528-62B2C736548B}"/>
              </a:ext>
            </a:extLst>
          </p:cNvPr>
          <p:cNvSpPr txBox="1">
            <a:spLocks/>
          </p:cNvSpPr>
          <p:nvPr/>
        </p:nvSpPr>
        <p:spPr>
          <a:xfrm>
            <a:off x="5173663" y="3395135"/>
            <a:ext cx="12570665" cy="3453930"/>
          </a:xfrm>
          <a:prstGeom prst="rect">
            <a:avLst/>
          </a:prstGeom>
        </p:spPr>
        <p:txBody>
          <a:bodyPr vert="horz" lIns="91440" tIns="45720" rIns="91440" bIns="45720" rtlCol="0" anchor="t">
            <a:normAutofit/>
          </a:bodyPr>
          <a:lstStyle>
            <a:lvl1pPr algn="l" defTabSz="2743200" rtl="0" eaLnBrk="1" latinLnBrk="0" hangingPunct="1">
              <a:lnSpc>
                <a:spcPct val="90000"/>
              </a:lnSpc>
              <a:spcBef>
                <a:spcPct val="0"/>
              </a:spcBef>
              <a:buNone/>
              <a:defRPr sz="900" kern="1200">
                <a:solidFill>
                  <a:schemeClr val="tx1"/>
                </a:solidFill>
                <a:latin typeface="+mj-lt"/>
                <a:ea typeface="+mj-ea"/>
                <a:cs typeface="+mj-cs"/>
              </a:defRPr>
            </a:lvl1pPr>
          </a:lstStyle>
          <a:p>
            <a:r>
              <a:rPr lang="en-US" sz="2000" dirty="0">
                <a:latin typeface="+mn-lt"/>
              </a:rPr>
              <a:t>After exploring and learning in your NIST Virtual WUI Neighborhood, the next step is to look in more detail at what needs to be done at the house and </a:t>
            </a:r>
            <a:r>
              <a:rPr lang="en-US" sz="2000" u="sng" dirty="0">
                <a:latin typeface="+mn-lt"/>
              </a:rPr>
              <a:t>attached fuels</a:t>
            </a:r>
            <a:r>
              <a:rPr lang="en-US" sz="2000" dirty="0">
                <a:latin typeface="+mn-lt"/>
              </a:rPr>
              <a:t>. </a:t>
            </a:r>
            <a:br>
              <a:rPr lang="en-US" sz="2000" dirty="0">
                <a:latin typeface="+mn-lt"/>
              </a:rPr>
            </a:br>
            <a:br>
              <a:rPr lang="en-US" sz="2000" dirty="0">
                <a:latin typeface="+mn-lt"/>
              </a:rPr>
            </a:br>
            <a:r>
              <a:rPr lang="en-US" sz="2000" dirty="0">
                <a:latin typeface="+mn-lt"/>
              </a:rPr>
              <a:t>The house/parcel/neighborhood are all interconnected so the hazards and “successes” you learned when exploring the neighborhood are still critical.</a:t>
            </a:r>
            <a:br>
              <a:rPr lang="en-US" sz="2000" dirty="0">
                <a:latin typeface="+mn-lt"/>
              </a:rPr>
            </a:br>
            <a:br>
              <a:rPr lang="en-US" sz="2000" dirty="0">
                <a:latin typeface="+mn-lt"/>
              </a:rPr>
            </a:br>
            <a:r>
              <a:rPr lang="en-US" sz="2000" dirty="0">
                <a:latin typeface="+mn-lt"/>
              </a:rPr>
              <a:t>To provide variety and highlight some construction specific features, each neighborhood has a single type of house that is highlighted.  You can use Table xx to also get directly to your house type highlighted if your neighborhood type does not match your home.</a:t>
            </a:r>
            <a:br>
              <a:rPr lang="en-US" sz="2000" dirty="0">
                <a:latin typeface="+mn-lt"/>
              </a:rPr>
            </a:br>
            <a:br>
              <a:rPr lang="en-US" sz="2000" dirty="0">
                <a:latin typeface="+mn-lt"/>
              </a:rPr>
            </a:br>
            <a:r>
              <a:rPr lang="en-US" sz="2000" dirty="0">
                <a:latin typeface="+mn-lt"/>
              </a:rPr>
              <a:t>Like in the Virtual WUI Neighborhood, you can click on the </a:t>
            </a:r>
            <a:r>
              <a:rPr lang="en-US" sz="2000" dirty="0">
                <a:solidFill>
                  <a:srgbClr val="FF0000"/>
                </a:solidFill>
                <a:latin typeface="+mn-lt"/>
              </a:rPr>
              <a:t>Red</a:t>
            </a:r>
            <a:r>
              <a:rPr lang="en-US" sz="2000" dirty="0">
                <a:latin typeface="+mn-lt"/>
              </a:rPr>
              <a:t> and </a:t>
            </a:r>
            <a:r>
              <a:rPr lang="en-US" sz="2000" dirty="0">
                <a:solidFill>
                  <a:srgbClr val="00B050"/>
                </a:solidFill>
                <a:latin typeface="+mn-lt"/>
              </a:rPr>
              <a:t>Green</a:t>
            </a:r>
            <a:r>
              <a:rPr lang="en-US" sz="2000" dirty="0">
                <a:latin typeface="+mn-lt"/>
              </a:rPr>
              <a:t> markers to learn about the problems and solutions as well as the “successes” at and around the house.</a:t>
            </a:r>
          </a:p>
        </p:txBody>
      </p:sp>
      <p:sp>
        <p:nvSpPr>
          <p:cNvPr id="15" name="TextBox 14">
            <a:extLst>
              <a:ext uri="{FF2B5EF4-FFF2-40B4-BE49-F238E27FC236}">
                <a16:creationId xmlns:a16="http://schemas.microsoft.com/office/drawing/2014/main" id="{5F21EA4F-C149-91B1-D175-0C15CEA7D3C8}"/>
              </a:ext>
            </a:extLst>
          </p:cNvPr>
          <p:cNvSpPr txBox="1"/>
          <p:nvPr/>
        </p:nvSpPr>
        <p:spPr>
          <a:xfrm>
            <a:off x="11785600" y="7179959"/>
            <a:ext cx="5717240" cy="2339102"/>
          </a:xfrm>
          <a:prstGeom prst="rect">
            <a:avLst/>
          </a:prstGeom>
          <a:noFill/>
          <a:ln>
            <a:solidFill>
              <a:schemeClr val="accent1"/>
            </a:solidFill>
          </a:ln>
        </p:spPr>
        <p:txBody>
          <a:bodyPr wrap="square">
            <a:spAutoFit/>
          </a:bodyPr>
          <a:lstStyle/>
          <a:p>
            <a:pPr>
              <a:spcAft>
                <a:spcPts val="600"/>
              </a:spcAft>
            </a:pPr>
            <a:r>
              <a:rPr lang="en-US" sz="1400" b="1" dirty="0"/>
              <a:t>Key messages to remember when exploring the Virtual Homes:</a:t>
            </a:r>
            <a:endParaRPr lang="en-US" sz="1400" dirty="0"/>
          </a:p>
          <a:p>
            <a:pPr marL="342900" indent="-342900">
              <a:spcAft>
                <a:spcPts val="600"/>
              </a:spcAft>
              <a:buFont typeface="+mj-lt"/>
              <a:buAutoNum type="arabicPeriod"/>
            </a:pPr>
            <a:r>
              <a:rPr lang="en-US" sz="1400" dirty="0"/>
              <a:t>You must address with all the ember ignition problem areas on your house</a:t>
            </a:r>
          </a:p>
          <a:p>
            <a:pPr marL="342900" indent="-342900">
              <a:spcAft>
                <a:spcPts val="600"/>
              </a:spcAft>
              <a:buFont typeface="+mj-lt"/>
              <a:buAutoNum type="arabicPeriod"/>
            </a:pPr>
            <a:r>
              <a:rPr lang="en-US" sz="1400" dirty="0"/>
              <a:t>In some cases, you may not have to harden a wall (and windows) by removing, relocating or reducing the fuel source that is causing the exposure. This can potentially save a lot of money.</a:t>
            </a:r>
          </a:p>
          <a:p>
            <a:pPr marL="342900" indent="-342900">
              <a:spcAft>
                <a:spcPts val="600"/>
              </a:spcAft>
              <a:buFont typeface="+mj-lt"/>
              <a:buAutoNum type="arabicPeriod"/>
            </a:pPr>
            <a:r>
              <a:rPr lang="en-US" sz="1400" dirty="0"/>
              <a:t>Do not just push fuels to the edge of your property</a:t>
            </a:r>
          </a:p>
          <a:p>
            <a:pPr marL="342900" indent="-342900">
              <a:spcAft>
                <a:spcPts val="600"/>
              </a:spcAft>
              <a:buFont typeface="+mj-lt"/>
              <a:buAutoNum type="arabicPeriod"/>
            </a:pPr>
            <a:r>
              <a:rPr lang="en-US" sz="1400" dirty="0"/>
              <a:t>Remember that an exposure may come from a neighboring parcel, the same way one of your fuels maybe a problem for your neighbors.</a:t>
            </a:r>
          </a:p>
        </p:txBody>
      </p:sp>
      <p:grpSp>
        <p:nvGrpSpPr>
          <p:cNvPr id="23" name="Group 22">
            <a:extLst>
              <a:ext uri="{FF2B5EF4-FFF2-40B4-BE49-F238E27FC236}">
                <a16:creationId xmlns:a16="http://schemas.microsoft.com/office/drawing/2014/main" id="{611DD664-3D0E-1001-6B4A-24FA9D4D1B82}"/>
              </a:ext>
            </a:extLst>
          </p:cNvPr>
          <p:cNvGrpSpPr/>
          <p:nvPr/>
        </p:nvGrpSpPr>
        <p:grpSpPr>
          <a:xfrm>
            <a:off x="5537200" y="7295529"/>
            <a:ext cx="5401234" cy="2223532"/>
            <a:chOff x="5784104" y="6483243"/>
            <a:chExt cx="5401234" cy="2223532"/>
          </a:xfrm>
        </p:grpSpPr>
        <p:graphicFrame>
          <p:nvGraphicFramePr>
            <p:cNvPr id="2" name="Content Placeholder 3">
              <a:extLst>
                <a:ext uri="{FF2B5EF4-FFF2-40B4-BE49-F238E27FC236}">
                  <a16:creationId xmlns:a16="http://schemas.microsoft.com/office/drawing/2014/main" id="{D6874C66-7944-0BDD-5D6F-2C469BCBCF57}"/>
                </a:ext>
              </a:extLst>
            </p:cNvPr>
            <p:cNvGraphicFramePr>
              <a:graphicFrameLocks/>
            </p:cNvGraphicFramePr>
            <p:nvPr>
              <p:extLst>
                <p:ext uri="{D42A27DB-BD31-4B8C-83A1-F6EECF244321}">
                  <p14:modId xmlns:p14="http://schemas.microsoft.com/office/powerpoint/2010/main" val="3430908663"/>
                </p:ext>
              </p:extLst>
            </p:nvPr>
          </p:nvGraphicFramePr>
          <p:xfrm>
            <a:off x="5784104" y="6852575"/>
            <a:ext cx="5401234" cy="1854200"/>
          </p:xfrm>
          <a:graphic>
            <a:graphicData uri="http://schemas.openxmlformats.org/drawingml/2006/table">
              <a:tbl>
                <a:tblPr firstRow="1" bandRow="1">
                  <a:tableStyleId>{5C22544A-7EE6-4342-B048-85BDC9FD1C3A}</a:tableStyleId>
                </a:tblPr>
                <a:tblGrid>
                  <a:gridCol w="2700617">
                    <a:extLst>
                      <a:ext uri="{9D8B030D-6E8A-4147-A177-3AD203B41FA5}">
                        <a16:colId xmlns:a16="http://schemas.microsoft.com/office/drawing/2014/main" val="145850944"/>
                      </a:ext>
                    </a:extLst>
                  </a:gridCol>
                  <a:gridCol w="2700617">
                    <a:extLst>
                      <a:ext uri="{9D8B030D-6E8A-4147-A177-3AD203B41FA5}">
                        <a16:colId xmlns:a16="http://schemas.microsoft.com/office/drawing/2014/main" val="3662900234"/>
                      </a:ext>
                    </a:extLst>
                  </a:gridCol>
                </a:tblGrid>
                <a:tr h="370840">
                  <a:tc>
                    <a:txBody>
                      <a:bodyPr/>
                      <a:lstStyle/>
                      <a:p>
                        <a:pPr algn="ctr"/>
                        <a:r>
                          <a:rPr lang="en-US" sz="1800" dirty="0"/>
                          <a:t>Neighborhood Type</a:t>
                        </a:r>
                      </a:p>
                    </a:txBody>
                    <a:tcPr/>
                  </a:tc>
                  <a:tc>
                    <a:txBody>
                      <a:bodyPr/>
                      <a:lstStyle/>
                      <a:p>
                        <a:pPr algn="ctr"/>
                        <a:r>
                          <a:rPr lang="en-US" sz="1800" dirty="0"/>
                          <a:t>Home Type</a:t>
                        </a:r>
                      </a:p>
                    </a:txBody>
                    <a:tcPr/>
                  </a:tc>
                  <a:extLst>
                    <a:ext uri="{0D108BD9-81ED-4DB2-BD59-A6C34878D82A}">
                      <a16:rowId xmlns:a16="http://schemas.microsoft.com/office/drawing/2014/main" val="1189005449"/>
                    </a:ext>
                  </a:extLst>
                </a:tr>
                <a:tr h="370840">
                  <a:tc>
                    <a:txBody>
                      <a:bodyPr/>
                      <a:lstStyle/>
                      <a:p>
                        <a:pPr algn="ctr"/>
                        <a:r>
                          <a:rPr lang="en-US" sz="1800" dirty="0"/>
                          <a:t>Low Density </a:t>
                        </a:r>
                      </a:p>
                    </a:txBody>
                    <a:tcPr/>
                  </a:tc>
                  <a:tc>
                    <a:txBody>
                      <a:bodyPr/>
                      <a:lstStyle/>
                      <a:p>
                        <a:pPr algn="ctr"/>
                        <a:r>
                          <a:rPr lang="en-US" sz="1800" dirty="0"/>
                          <a:t>Single Story Ranch </a:t>
                        </a:r>
                      </a:p>
                    </a:txBody>
                    <a:tcPr/>
                  </a:tc>
                  <a:extLst>
                    <a:ext uri="{0D108BD9-81ED-4DB2-BD59-A6C34878D82A}">
                      <a16:rowId xmlns:a16="http://schemas.microsoft.com/office/drawing/2014/main" val="1907565903"/>
                    </a:ext>
                  </a:extLst>
                </a:tr>
                <a:tr h="370840">
                  <a:tc>
                    <a:txBody>
                      <a:bodyPr/>
                      <a:lstStyle/>
                      <a:p>
                        <a:pPr algn="ctr"/>
                        <a:r>
                          <a:rPr lang="en-US" sz="1800" dirty="0"/>
                          <a:t>Moderate Density </a:t>
                        </a:r>
                      </a:p>
                    </a:txBody>
                    <a:tcPr/>
                  </a:tc>
                  <a:tc>
                    <a:txBody>
                      <a:bodyPr/>
                      <a:lstStyle/>
                      <a:p>
                        <a:pPr algn="ctr"/>
                        <a:r>
                          <a:rPr lang="en-US" sz="1800" dirty="0"/>
                          <a:t>Two Story Colonial</a:t>
                        </a:r>
                      </a:p>
                    </a:txBody>
                    <a:tcPr/>
                  </a:tc>
                  <a:extLst>
                    <a:ext uri="{0D108BD9-81ED-4DB2-BD59-A6C34878D82A}">
                      <a16:rowId xmlns:a16="http://schemas.microsoft.com/office/drawing/2014/main" val="1300681484"/>
                    </a:ext>
                  </a:extLst>
                </a:tr>
                <a:tr h="370840">
                  <a:tc>
                    <a:txBody>
                      <a:bodyPr/>
                      <a:lstStyle/>
                      <a:p>
                        <a:pPr algn="ctr"/>
                        <a:r>
                          <a:rPr lang="en-US" sz="1800" dirty="0"/>
                          <a:t>High Density </a:t>
                        </a:r>
                      </a:p>
                    </a:txBody>
                    <a:tcPr/>
                  </a:tc>
                  <a:tc>
                    <a:txBody>
                      <a:bodyPr/>
                      <a:lstStyle/>
                      <a:p>
                        <a:pPr algn="ctr"/>
                        <a:r>
                          <a:rPr lang="en-US" sz="1800" dirty="0"/>
                          <a:t>Mobile Home</a:t>
                        </a:r>
                      </a:p>
                    </a:txBody>
                    <a:tcPr/>
                  </a:tc>
                  <a:extLst>
                    <a:ext uri="{0D108BD9-81ED-4DB2-BD59-A6C34878D82A}">
                      <a16:rowId xmlns:a16="http://schemas.microsoft.com/office/drawing/2014/main" val="1639285931"/>
                    </a:ext>
                  </a:extLst>
                </a:tr>
                <a:tr h="370840">
                  <a:tc>
                    <a:txBody>
                      <a:bodyPr/>
                      <a:lstStyle/>
                      <a:p>
                        <a:pPr algn="ctr"/>
                        <a:r>
                          <a:rPr lang="en-US" sz="1800" dirty="0"/>
                          <a:t>Town Home</a:t>
                        </a:r>
                      </a:p>
                    </a:txBody>
                    <a:tcPr/>
                  </a:tc>
                  <a:tc>
                    <a:txBody>
                      <a:bodyPr/>
                      <a:lstStyle/>
                      <a:p>
                        <a:pPr algn="ctr"/>
                        <a:r>
                          <a:rPr lang="en-US" sz="1800" dirty="0"/>
                          <a:t>Town Home</a:t>
                        </a:r>
                      </a:p>
                    </a:txBody>
                    <a:tcPr/>
                  </a:tc>
                  <a:extLst>
                    <a:ext uri="{0D108BD9-81ED-4DB2-BD59-A6C34878D82A}">
                      <a16:rowId xmlns:a16="http://schemas.microsoft.com/office/drawing/2014/main" val="176633726"/>
                    </a:ext>
                  </a:extLst>
                </a:tr>
              </a:tbl>
            </a:graphicData>
          </a:graphic>
        </p:graphicFrame>
        <p:sp>
          <p:nvSpPr>
            <p:cNvPr id="22" name="TextBox 21">
              <a:extLst>
                <a:ext uri="{FF2B5EF4-FFF2-40B4-BE49-F238E27FC236}">
                  <a16:creationId xmlns:a16="http://schemas.microsoft.com/office/drawing/2014/main" id="{7516E4D2-2838-001F-82B2-D22304ECE8AC}"/>
                </a:ext>
              </a:extLst>
            </p:cNvPr>
            <p:cNvSpPr txBox="1"/>
            <p:nvPr/>
          </p:nvSpPr>
          <p:spPr>
            <a:xfrm>
              <a:off x="5855821" y="6483243"/>
              <a:ext cx="5257800" cy="369332"/>
            </a:xfrm>
            <a:prstGeom prst="rect">
              <a:avLst/>
            </a:prstGeom>
            <a:noFill/>
          </p:spPr>
          <p:txBody>
            <a:bodyPr wrap="square" rtlCol="0">
              <a:spAutoFit/>
            </a:bodyPr>
            <a:lstStyle/>
            <a:p>
              <a:r>
                <a:rPr lang="en-US" b="1" dirty="0"/>
                <a:t>Neighborhood and Selected Home Type </a:t>
              </a:r>
            </a:p>
          </p:txBody>
        </p:sp>
      </p:grpSp>
      <p:sp>
        <p:nvSpPr>
          <p:cNvPr id="231" name="Rectangle: Rounded Corners 230">
            <a:extLst>
              <a:ext uri="{FF2B5EF4-FFF2-40B4-BE49-F238E27FC236}">
                <a16:creationId xmlns:a16="http://schemas.microsoft.com/office/drawing/2014/main" id="{00CE7491-07C6-EEF2-B6AD-A42404385003}"/>
              </a:ext>
            </a:extLst>
          </p:cNvPr>
          <p:cNvSpPr/>
          <p:nvPr/>
        </p:nvSpPr>
        <p:spPr>
          <a:xfrm>
            <a:off x="4244883" y="900014"/>
            <a:ext cx="2279721" cy="1190171"/>
          </a:xfrm>
          <a:prstGeom prst="roundRect">
            <a:avLst/>
          </a:prstGeom>
          <a:solidFill>
            <a:srgbClr val="FFFF00"/>
          </a:solidFill>
          <a:ln w="381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2" name="Picture 231">
            <a:extLst>
              <a:ext uri="{FF2B5EF4-FFF2-40B4-BE49-F238E27FC236}">
                <a16:creationId xmlns:a16="http://schemas.microsoft.com/office/drawing/2014/main" id="{B43B1953-8080-23AE-88D5-0C4C1E985508}"/>
              </a:ext>
            </a:extLst>
          </p:cNvPr>
          <p:cNvPicPr>
            <a:picLocks noChangeAspect="1"/>
          </p:cNvPicPr>
          <p:nvPr/>
        </p:nvPicPr>
        <p:blipFill>
          <a:blip r:embed="rId3"/>
          <a:stretch>
            <a:fillRect/>
          </a:stretch>
        </p:blipFill>
        <p:spPr>
          <a:xfrm>
            <a:off x="4305733" y="1128840"/>
            <a:ext cx="14249400" cy="790575"/>
          </a:xfrm>
          <a:prstGeom prst="rect">
            <a:avLst/>
          </a:prstGeom>
        </p:spPr>
      </p:pic>
    </p:spTree>
    <p:extLst>
      <p:ext uri="{BB962C8B-B14F-4D97-AF65-F5344CB8AC3E}">
        <p14:creationId xmlns:p14="http://schemas.microsoft.com/office/powerpoint/2010/main" val="26926781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 name="Rectangle 242">
            <a:extLst>
              <a:ext uri="{FF2B5EF4-FFF2-40B4-BE49-F238E27FC236}">
                <a16:creationId xmlns:a16="http://schemas.microsoft.com/office/drawing/2014/main" id="{8A117ED8-0FE5-D5BE-9913-67E2D3E2AD33}"/>
              </a:ext>
            </a:extLst>
          </p:cNvPr>
          <p:cNvSpPr/>
          <p:nvPr/>
        </p:nvSpPr>
        <p:spPr>
          <a:xfrm>
            <a:off x="-13106400" y="-5080000"/>
            <a:ext cx="49784000" cy="40335200"/>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 name="Rectangle: Rounded Corners 2">
            <a:hlinkClick r:id="rId2" action="ppaction://hlinksldjump"/>
            <a:extLst>
              <a:ext uri="{FF2B5EF4-FFF2-40B4-BE49-F238E27FC236}">
                <a16:creationId xmlns:a16="http://schemas.microsoft.com/office/drawing/2014/main" id="{BBA717EC-64F6-AB68-4B50-0D92A7AB6EB2}"/>
              </a:ext>
            </a:extLst>
          </p:cNvPr>
          <p:cNvSpPr/>
          <p:nvPr/>
        </p:nvSpPr>
        <p:spPr>
          <a:xfrm>
            <a:off x="4972050" y="304800"/>
            <a:ext cx="13716000" cy="316524"/>
          </a:xfrm>
          <a:prstGeom prst="roundRect">
            <a:avLst/>
          </a:prstGeom>
          <a:solidFill>
            <a:srgbClr val="FFCCFF"/>
          </a:solidFill>
          <a:ln>
            <a:solidFill>
              <a:schemeClr val="bg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02060"/>
                </a:solidFill>
              </a:rPr>
              <a:t>HMM-N </a:t>
            </a:r>
            <a:r>
              <a:rPr lang="en-US" sz="2800">
                <a:solidFill>
                  <a:srgbClr val="002060"/>
                </a:solidFill>
                <a:sym typeface="Wingdings" panose="05000000000000000000" pitchFamily="2" charset="2"/>
              </a:rPr>
              <a:t></a:t>
            </a:r>
            <a:endParaRPr lang="en-US" sz="2800" dirty="0">
              <a:solidFill>
                <a:srgbClr val="002060"/>
              </a:solidFill>
            </a:endParaRPr>
          </a:p>
        </p:txBody>
      </p:sp>
      <p:sp>
        <p:nvSpPr>
          <p:cNvPr id="7" name="Title 6">
            <a:extLst>
              <a:ext uri="{FF2B5EF4-FFF2-40B4-BE49-F238E27FC236}">
                <a16:creationId xmlns:a16="http://schemas.microsoft.com/office/drawing/2014/main" id="{181F9F74-429D-F1E3-584F-93A91417BD7A}"/>
              </a:ext>
            </a:extLst>
          </p:cNvPr>
          <p:cNvSpPr>
            <a:spLocks noGrp="1"/>
          </p:cNvSpPr>
          <p:nvPr>
            <p:ph type="title"/>
          </p:nvPr>
        </p:nvSpPr>
        <p:spPr/>
        <p:txBody>
          <a:bodyPr>
            <a:normAutofit fontScale="90000"/>
          </a:bodyPr>
          <a:lstStyle/>
          <a:p>
            <a:r>
              <a:rPr lang="en-US"/>
              <a:t>0.0 Escape</a:t>
            </a:r>
            <a:endParaRPr lang="en-US" dirty="0"/>
          </a:p>
        </p:txBody>
      </p:sp>
      <p:sp>
        <p:nvSpPr>
          <p:cNvPr id="258" name="Rectangle: Rounded Corners 257">
            <a:hlinkClick r:id="" action="ppaction://hlinkshowjump?jump=nextslide"/>
            <a:extLst>
              <a:ext uri="{FF2B5EF4-FFF2-40B4-BE49-F238E27FC236}">
                <a16:creationId xmlns:a16="http://schemas.microsoft.com/office/drawing/2014/main" id="{814D4510-18C1-76F8-B66A-8F443558A13B}"/>
              </a:ext>
            </a:extLst>
          </p:cNvPr>
          <p:cNvSpPr/>
          <p:nvPr/>
        </p:nvSpPr>
        <p:spPr>
          <a:xfrm>
            <a:off x="17595850" y="621324"/>
            <a:ext cx="1092200" cy="316524"/>
          </a:xfrm>
          <a:prstGeom prst="roundRect">
            <a:avLst/>
          </a:prstGeom>
          <a:solidFill>
            <a:schemeClr val="accent1">
              <a:lumMod val="75000"/>
            </a:schemeClr>
          </a:solidFill>
          <a:ln>
            <a:solidFill>
              <a:schemeClr val="bg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a:t>next &gt;</a:t>
            </a:r>
            <a:endParaRPr lang="en-US" sz="2000" dirty="0"/>
          </a:p>
        </p:txBody>
      </p:sp>
      <p:sp>
        <p:nvSpPr>
          <p:cNvPr id="259" name="Rectangle: Rounded Corners 258">
            <a:hlinkClick r:id="" action="ppaction://hlinkshowjump?jump=previousslide"/>
            <a:extLst>
              <a:ext uri="{FF2B5EF4-FFF2-40B4-BE49-F238E27FC236}">
                <a16:creationId xmlns:a16="http://schemas.microsoft.com/office/drawing/2014/main" id="{A2062EFB-7695-F7F5-CCF4-CD38CF53C5AA}"/>
              </a:ext>
            </a:extLst>
          </p:cNvPr>
          <p:cNvSpPr/>
          <p:nvPr/>
        </p:nvSpPr>
        <p:spPr>
          <a:xfrm>
            <a:off x="4991100" y="621324"/>
            <a:ext cx="1092200" cy="316524"/>
          </a:xfrm>
          <a:prstGeom prst="roundRect">
            <a:avLst/>
          </a:prstGeom>
          <a:solidFill>
            <a:schemeClr val="accent1">
              <a:lumMod val="75000"/>
            </a:schemeClr>
          </a:solidFill>
          <a:ln>
            <a:solidFill>
              <a:schemeClr val="bg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a:t>&lt; prev</a:t>
            </a:r>
            <a:endParaRPr lang="en-US" sz="2000" dirty="0"/>
          </a:p>
        </p:txBody>
      </p:sp>
      <p:sp>
        <p:nvSpPr>
          <p:cNvPr id="10" name="Rectangle: Rounded Corners 9">
            <a:extLst>
              <a:ext uri="{FF2B5EF4-FFF2-40B4-BE49-F238E27FC236}">
                <a16:creationId xmlns:a16="http://schemas.microsoft.com/office/drawing/2014/main" id="{0A14A8BC-3DCD-F917-DCAD-98921778DB2A}"/>
              </a:ext>
            </a:extLst>
          </p:cNvPr>
          <p:cNvSpPr/>
          <p:nvPr/>
        </p:nvSpPr>
        <p:spPr>
          <a:xfrm>
            <a:off x="446718" y="2985879"/>
            <a:ext cx="4220532" cy="1319422"/>
          </a:xfrm>
          <a:prstGeom prst="roundRect">
            <a:avLst/>
          </a:prstGeom>
          <a:solidFill>
            <a:srgbClr val="FFFF00"/>
          </a:solidFill>
          <a:ln>
            <a:solidFill>
              <a:schemeClr val="bg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b="1" dirty="0">
                <a:solidFill>
                  <a:schemeClr val="tx1"/>
                </a:solidFill>
              </a:rPr>
              <a:t>WEBPAGE 21ofX</a:t>
            </a:r>
          </a:p>
        </p:txBody>
      </p:sp>
      <p:sp>
        <p:nvSpPr>
          <p:cNvPr id="4" name="Rectangle: Rounded Corners 3">
            <a:extLst>
              <a:ext uri="{FF2B5EF4-FFF2-40B4-BE49-F238E27FC236}">
                <a16:creationId xmlns:a16="http://schemas.microsoft.com/office/drawing/2014/main" id="{FE686909-A677-F73F-06A1-C96708697695}"/>
              </a:ext>
            </a:extLst>
          </p:cNvPr>
          <p:cNvSpPr/>
          <p:nvPr/>
        </p:nvSpPr>
        <p:spPr>
          <a:xfrm>
            <a:off x="5173663" y="2985879"/>
            <a:ext cx="7272337" cy="479659"/>
          </a:xfrm>
          <a:prstGeom prst="roundRect">
            <a:avLst/>
          </a:prstGeom>
          <a:solidFill>
            <a:srgbClr val="00B0F0"/>
          </a:solidFill>
          <a:ln w="57150"/>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rPr>
              <a:t>5.0 The NIST Virtual WUI Community</a:t>
            </a:r>
          </a:p>
        </p:txBody>
      </p:sp>
      <p:sp>
        <p:nvSpPr>
          <p:cNvPr id="12" name="Title 6">
            <a:extLst>
              <a:ext uri="{FF2B5EF4-FFF2-40B4-BE49-F238E27FC236}">
                <a16:creationId xmlns:a16="http://schemas.microsoft.com/office/drawing/2014/main" id="{990EB088-DB00-A73C-F528-62B2C736548B}"/>
              </a:ext>
            </a:extLst>
          </p:cNvPr>
          <p:cNvSpPr txBox="1">
            <a:spLocks/>
          </p:cNvSpPr>
          <p:nvPr/>
        </p:nvSpPr>
        <p:spPr>
          <a:xfrm>
            <a:off x="5173663" y="3834871"/>
            <a:ext cx="12570665" cy="754617"/>
          </a:xfrm>
          <a:prstGeom prst="rect">
            <a:avLst/>
          </a:prstGeom>
        </p:spPr>
        <p:txBody>
          <a:bodyPr vert="horz" lIns="91440" tIns="45720" rIns="91440" bIns="45720" rtlCol="0" anchor="t">
            <a:normAutofit/>
          </a:bodyPr>
          <a:lstStyle>
            <a:lvl1pPr algn="l" defTabSz="2743200" rtl="0" eaLnBrk="1" latinLnBrk="0" hangingPunct="1">
              <a:lnSpc>
                <a:spcPct val="90000"/>
              </a:lnSpc>
              <a:spcBef>
                <a:spcPct val="0"/>
              </a:spcBef>
              <a:buNone/>
              <a:defRPr sz="900" kern="1200">
                <a:solidFill>
                  <a:schemeClr val="tx1"/>
                </a:solidFill>
                <a:latin typeface="+mj-lt"/>
                <a:ea typeface="+mj-ea"/>
                <a:cs typeface="+mj-cs"/>
              </a:defRPr>
            </a:lvl1pPr>
          </a:lstStyle>
          <a:p>
            <a:r>
              <a:rPr lang="en-US" sz="2000" dirty="0">
                <a:latin typeface="+mn-lt"/>
              </a:rPr>
              <a:t>Community, patch, and parcel/house (launch pad?)</a:t>
            </a:r>
          </a:p>
        </p:txBody>
      </p:sp>
      <p:sp>
        <p:nvSpPr>
          <p:cNvPr id="2" name="Rectangle: Rounded Corners 1">
            <a:extLst>
              <a:ext uri="{FF2B5EF4-FFF2-40B4-BE49-F238E27FC236}">
                <a16:creationId xmlns:a16="http://schemas.microsoft.com/office/drawing/2014/main" id="{6B23A8DC-761C-C8CD-B878-F9DFDD36BD5B}"/>
              </a:ext>
            </a:extLst>
          </p:cNvPr>
          <p:cNvSpPr/>
          <p:nvPr/>
        </p:nvSpPr>
        <p:spPr>
          <a:xfrm>
            <a:off x="12341133" y="900014"/>
            <a:ext cx="2279721" cy="1190171"/>
          </a:xfrm>
          <a:prstGeom prst="roundRect">
            <a:avLst/>
          </a:prstGeom>
          <a:solidFill>
            <a:srgbClr val="FFFF00"/>
          </a:solidFill>
          <a:ln w="381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5C6F2481-810B-9590-080A-98F7D29E0D29}"/>
              </a:ext>
            </a:extLst>
          </p:cNvPr>
          <p:cNvPicPr>
            <a:picLocks noChangeAspect="1"/>
          </p:cNvPicPr>
          <p:nvPr/>
        </p:nvPicPr>
        <p:blipFill>
          <a:blip r:embed="rId3"/>
          <a:stretch>
            <a:fillRect/>
          </a:stretch>
        </p:blipFill>
        <p:spPr>
          <a:xfrm>
            <a:off x="4305733" y="1128840"/>
            <a:ext cx="14249400" cy="790575"/>
          </a:xfrm>
          <a:prstGeom prst="rect">
            <a:avLst/>
          </a:prstGeom>
        </p:spPr>
      </p:pic>
    </p:spTree>
    <p:extLst>
      <p:ext uri="{BB962C8B-B14F-4D97-AF65-F5344CB8AC3E}">
        <p14:creationId xmlns:p14="http://schemas.microsoft.com/office/powerpoint/2010/main" val="17686062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 name="Rectangle 242">
            <a:extLst>
              <a:ext uri="{FF2B5EF4-FFF2-40B4-BE49-F238E27FC236}">
                <a16:creationId xmlns:a16="http://schemas.microsoft.com/office/drawing/2014/main" id="{8A117ED8-0FE5-D5BE-9913-67E2D3E2AD33}"/>
              </a:ext>
            </a:extLst>
          </p:cNvPr>
          <p:cNvSpPr/>
          <p:nvPr/>
        </p:nvSpPr>
        <p:spPr>
          <a:xfrm>
            <a:off x="-13106400" y="-5080000"/>
            <a:ext cx="49784000" cy="40335200"/>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 name="Rectangle: Rounded Corners 2">
            <a:hlinkClick r:id="rId2" action="ppaction://hlinksldjump"/>
            <a:extLst>
              <a:ext uri="{FF2B5EF4-FFF2-40B4-BE49-F238E27FC236}">
                <a16:creationId xmlns:a16="http://schemas.microsoft.com/office/drawing/2014/main" id="{BBA717EC-64F6-AB68-4B50-0D92A7AB6EB2}"/>
              </a:ext>
            </a:extLst>
          </p:cNvPr>
          <p:cNvSpPr/>
          <p:nvPr/>
        </p:nvSpPr>
        <p:spPr>
          <a:xfrm>
            <a:off x="4972050" y="304800"/>
            <a:ext cx="13716000" cy="316524"/>
          </a:xfrm>
          <a:prstGeom prst="roundRect">
            <a:avLst/>
          </a:prstGeom>
          <a:solidFill>
            <a:srgbClr val="FFCCFF"/>
          </a:solidFill>
          <a:ln>
            <a:solidFill>
              <a:schemeClr val="bg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02060"/>
                </a:solidFill>
              </a:rPr>
              <a:t>HMM-N </a:t>
            </a:r>
            <a:r>
              <a:rPr lang="en-US" sz="2800">
                <a:solidFill>
                  <a:srgbClr val="002060"/>
                </a:solidFill>
                <a:sym typeface="Wingdings" panose="05000000000000000000" pitchFamily="2" charset="2"/>
              </a:rPr>
              <a:t></a:t>
            </a:r>
            <a:endParaRPr lang="en-US" sz="2800" dirty="0">
              <a:solidFill>
                <a:srgbClr val="002060"/>
              </a:solidFill>
            </a:endParaRPr>
          </a:p>
        </p:txBody>
      </p:sp>
      <p:sp>
        <p:nvSpPr>
          <p:cNvPr id="7" name="Title 6">
            <a:extLst>
              <a:ext uri="{FF2B5EF4-FFF2-40B4-BE49-F238E27FC236}">
                <a16:creationId xmlns:a16="http://schemas.microsoft.com/office/drawing/2014/main" id="{181F9F74-429D-F1E3-584F-93A91417BD7A}"/>
              </a:ext>
            </a:extLst>
          </p:cNvPr>
          <p:cNvSpPr>
            <a:spLocks noGrp="1"/>
          </p:cNvSpPr>
          <p:nvPr>
            <p:ph type="title"/>
          </p:nvPr>
        </p:nvSpPr>
        <p:spPr/>
        <p:txBody>
          <a:bodyPr>
            <a:normAutofit fontScale="90000"/>
          </a:bodyPr>
          <a:lstStyle/>
          <a:p>
            <a:r>
              <a:rPr lang="en-US"/>
              <a:t>0.0 Escape</a:t>
            </a:r>
            <a:endParaRPr lang="en-US" dirty="0"/>
          </a:p>
        </p:txBody>
      </p:sp>
      <p:sp>
        <p:nvSpPr>
          <p:cNvPr id="258" name="Rectangle: Rounded Corners 257">
            <a:hlinkClick r:id="" action="ppaction://hlinkshowjump?jump=nextslide"/>
            <a:extLst>
              <a:ext uri="{FF2B5EF4-FFF2-40B4-BE49-F238E27FC236}">
                <a16:creationId xmlns:a16="http://schemas.microsoft.com/office/drawing/2014/main" id="{814D4510-18C1-76F8-B66A-8F443558A13B}"/>
              </a:ext>
            </a:extLst>
          </p:cNvPr>
          <p:cNvSpPr/>
          <p:nvPr/>
        </p:nvSpPr>
        <p:spPr>
          <a:xfrm>
            <a:off x="17595850" y="1509010"/>
            <a:ext cx="1092200" cy="316524"/>
          </a:xfrm>
          <a:prstGeom prst="roundRect">
            <a:avLst/>
          </a:prstGeom>
          <a:solidFill>
            <a:schemeClr val="accent1">
              <a:lumMod val="75000"/>
            </a:schemeClr>
          </a:solidFill>
          <a:ln>
            <a:solidFill>
              <a:schemeClr val="bg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a:t>next &gt;</a:t>
            </a:r>
            <a:endParaRPr lang="en-US" sz="2000" dirty="0"/>
          </a:p>
        </p:txBody>
      </p:sp>
      <p:sp>
        <p:nvSpPr>
          <p:cNvPr id="259" name="Rectangle: Rounded Corners 258">
            <a:hlinkClick r:id="" action="ppaction://hlinkshowjump?jump=previousslide"/>
            <a:extLst>
              <a:ext uri="{FF2B5EF4-FFF2-40B4-BE49-F238E27FC236}">
                <a16:creationId xmlns:a16="http://schemas.microsoft.com/office/drawing/2014/main" id="{A2062EFB-7695-F7F5-CCF4-CD38CF53C5AA}"/>
              </a:ext>
            </a:extLst>
          </p:cNvPr>
          <p:cNvSpPr/>
          <p:nvPr/>
        </p:nvSpPr>
        <p:spPr>
          <a:xfrm>
            <a:off x="4991100" y="621324"/>
            <a:ext cx="1092200" cy="316524"/>
          </a:xfrm>
          <a:prstGeom prst="roundRect">
            <a:avLst/>
          </a:prstGeom>
          <a:solidFill>
            <a:schemeClr val="accent1">
              <a:lumMod val="75000"/>
            </a:schemeClr>
          </a:solidFill>
          <a:ln>
            <a:solidFill>
              <a:schemeClr val="bg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a:t>&lt; prev</a:t>
            </a:r>
            <a:endParaRPr lang="en-US" sz="2000" dirty="0"/>
          </a:p>
        </p:txBody>
      </p:sp>
      <p:sp>
        <p:nvSpPr>
          <p:cNvPr id="10" name="Rectangle: Rounded Corners 9">
            <a:extLst>
              <a:ext uri="{FF2B5EF4-FFF2-40B4-BE49-F238E27FC236}">
                <a16:creationId xmlns:a16="http://schemas.microsoft.com/office/drawing/2014/main" id="{0A14A8BC-3DCD-F917-DCAD-98921778DB2A}"/>
              </a:ext>
            </a:extLst>
          </p:cNvPr>
          <p:cNvSpPr/>
          <p:nvPr/>
        </p:nvSpPr>
        <p:spPr>
          <a:xfrm>
            <a:off x="446718" y="2985879"/>
            <a:ext cx="4220532" cy="1319422"/>
          </a:xfrm>
          <a:prstGeom prst="roundRect">
            <a:avLst/>
          </a:prstGeom>
          <a:solidFill>
            <a:srgbClr val="FFFF00"/>
          </a:solidFill>
          <a:ln>
            <a:solidFill>
              <a:schemeClr val="bg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b="1" dirty="0">
                <a:solidFill>
                  <a:schemeClr val="tx1"/>
                </a:solidFill>
              </a:rPr>
              <a:t>WEBPAGE 22ofX</a:t>
            </a:r>
          </a:p>
        </p:txBody>
      </p:sp>
      <p:sp>
        <p:nvSpPr>
          <p:cNvPr id="4" name="Rectangle: Rounded Corners 3">
            <a:extLst>
              <a:ext uri="{FF2B5EF4-FFF2-40B4-BE49-F238E27FC236}">
                <a16:creationId xmlns:a16="http://schemas.microsoft.com/office/drawing/2014/main" id="{FE686909-A677-F73F-06A1-C96708697695}"/>
              </a:ext>
            </a:extLst>
          </p:cNvPr>
          <p:cNvSpPr/>
          <p:nvPr/>
        </p:nvSpPr>
        <p:spPr>
          <a:xfrm>
            <a:off x="5537200" y="7581247"/>
            <a:ext cx="7272337" cy="479659"/>
          </a:xfrm>
          <a:prstGeom prst="roundRect">
            <a:avLst/>
          </a:prstGeom>
          <a:solidFill>
            <a:schemeClr val="bg2"/>
          </a:solidFill>
          <a:ln w="57150"/>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rPr>
              <a:t>How to get started and what you will need</a:t>
            </a:r>
          </a:p>
        </p:txBody>
      </p:sp>
      <p:sp>
        <p:nvSpPr>
          <p:cNvPr id="2" name="Rectangle: Rounded Corners 1">
            <a:extLst>
              <a:ext uri="{FF2B5EF4-FFF2-40B4-BE49-F238E27FC236}">
                <a16:creationId xmlns:a16="http://schemas.microsoft.com/office/drawing/2014/main" id="{7B741631-9BFC-577C-2ADB-55FCA4E9EB4D}"/>
              </a:ext>
            </a:extLst>
          </p:cNvPr>
          <p:cNvSpPr/>
          <p:nvPr/>
        </p:nvSpPr>
        <p:spPr>
          <a:xfrm>
            <a:off x="9925923" y="2426930"/>
            <a:ext cx="3209365" cy="1647363"/>
          </a:xfrm>
          <a:prstGeom prst="roundRect">
            <a:avLst/>
          </a:prstGeom>
          <a:solidFill>
            <a:schemeClr val="bg2"/>
          </a:solidFill>
          <a:ln w="57150"/>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6.0</a:t>
            </a:r>
          </a:p>
          <a:p>
            <a:pPr algn="ctr"/>
            <a:r>
              <a:rPr lang="en-US" sz="2400" b="1" dirty="0">
                <a:solidFill>
                  <a:schemeClr val="tx1"/>
                </a:solidFill>
              </a:rPr>
              <a:t>How to Implement HMM in your Neighborhood?</a:t>
            </a:r>
          </a:p>
        </p:txBody>
      </p:sp>
      <p:sp>
        <p:nvSpPr>
          <p:cNvPr id="5" name="Rectangle: Rounded Corners 4">
            <a:extLst>
              <a:ext uri="{FF2B5EF4-FFF2-40B4-BE49-F238E27FC236}">
                <a16:creationId xmlns:a16="http://schemas.microsoft.com/office/drawing/2014/main" id="{4ECAD89B-8CB6-FB4C-BD1C-38E02F0B41CC}"/>
              </a:ext>
            </a:extLst>
          </p:cNvPr>
          <p:cNvSpPr/>
          <p:nvPr/>
        </p:nvSpPr>
        <p:spPr>
          <a:xfrm>
            <a:off x="5465364" y="4383852"/>
            <a:ext cx="2123508" cy="1909762"/>
          </a:xfrm>
          <a:prstGeom prst="roundRect">
            <a:avLst/>
          </a:prstGeom>
          <a:solidFill>
            <a:srgbClr val="FFFF00"/>
          </a:solidFill>
          <a:ln w="57150"/>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b="1" dirty="0">
                <a:solidFill>
                  <a:schemeClr val="tx1"/>
                </a:solidFill>
              </a:rPr>
              <a:t>6.1</a:t>
            </a:r>
          </a:p>
          <a:p>
            <a:pPr algn="ctr"/>
            <a:r>
              <a:rPr lang="en-US" b="1" dirty="0">
                <a:solidFill>
                  <a:schemeClr val="tx1"/>
                </a:solidFill>
              </a:rPr>
              <a:t>How to get started and what you will need</a:t>
            </a:r>
          </a:p>
        </p:txBody>
      </p:sp>
      <p:sp>
        <p:nvSpPr>
          <p:cNvPr id="6" name="Rectangle: Rounded Corners 5">
            <a:extLst>
              <a:ext uri="{FF2B5EF4-FFF2-40B4-BE49-F238E27FC236}">
                <a16:creationId xmlns:a16="http://schemas.microsoft.com/office/drawing/2014/main" id="{A7A0D027-C7E7-6DE7-93C6-AFBD71B9520C}"/>
              </a:ext>
            </a:extLst>
          </p:cNvPr>
          <p:cNvSpPr/>
          <p:nvPr/>
        </p:nvSpPr>
        <p:spPr>
          <a:xfrm>
            <a:off x="7967108" y="4383852"/>
            <a:ext cx="2123508" cy="1909762"/>
          </a:xfrm>
          <a:prstGeom prst="roundRect">
            <a:avLst/>
          </a:prstGeom>
          <a:solidFill>
            <a:schemeClr val="bg2"/>
          </a:solidFill>
          <a:ln w="57150"/>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pPr algn="ctr"/>
            <a:r>
              <a:rPr lang="en-US" b="1" dirty="0">
                <a:solidFill>
                  <a:schemeClr val="tx1"/>
                </a:solidFill>
              </a:rPr>
              <a:t>6.2</a:t>
            </a:r>
          </a:p>
          <a:p>
            <a:pPr algn="ctr"/>
            <a:r>
              <a:rPr lang="en-US" b="1" dirty="0">
                <a:solidFill>
                  <a:schemeClr val="tx1"/>
                </a:solidFill>
              </a:rPr>
              <a:t>HMM Implementation Fact Sheet, Checklists and Drawings</a:t>
            </a:r>
          </a:p>
        </p:txBody>
      </p:sp>
      <p:sp>
        <p:nvSpPr>
          <p:cNvPr id="8" name="Rectangle: Rounded Corners 7">
            <a:extLst>
              <a:ext uri="{FF2B5EF4-FFF2-40B4-BE49-F238E27FC236}">
                <a16:creationId xmlns:a16="http://schemas.microsoft.com/office/drawing/2014/main" id="{4D7AB692-1767-647D-38D9-3B720F8D7332}"/>
              </a:ext>
            </a:extLst>
          </p:cNvPr>
          <p:cNvSpPr/>
          <p:nvPr/>
        </p:nvSpPr>
        <p:spPr>
          <a:xfrm>
            <a:off x="10468852" y="4383852"/>
            <a:ext cx="2123508" cy="1909762"/>
          </a:xfrm>
          <a:prstGeom prst="roundRect">
            <a:avLst/>
          </a:prstGeom>
          <a:solidFill>
            <a:schemeClr val="bg2"/>
          </a:solidFill>
          <a:ln w="57150"/>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pPr algn="ctr"/>
            <a:r>
              <a:rPr lang="en-US" b="1" dirty="0">
                <a:solidFill>
                  <a:schemeClr val="tx1"/>
                </a:solidFill>
              </a:rPr>
              <a:t>6.3</a:t>
            </a:r>
          </a:p>
          <a:p>
            <a:pPr algn="ctr"/>
            <a:r>
              <a:rPr lang="en-US" b="1" dirty="0">
                <a:solidFill>
                  <a:schemeClr val="tx1"/>
                </a:solidFill>
              </a:rPr>
              <a:t>HMM Implementation Limitations  </a:t>
            </a:r>
          </a:p>
        </p:txBody>
      </p:sp>
      <p:sp>
        <p:nvSpPr>
          <p:cNvPr id="9" name="Rectangle: Rounded Corners 8">
            <a:extLst>
              <a:ext uri="{FF2B5EF4-FFF2-40B4-BE49-F238E27FC236}">
                <a16:creationId xmlns:a16="http://schemas.microsoft.com/office/drawing/2014/main" id="{8D0D0BE0-6486-D2D6-21B9-AEF8B618B984}"/>
              </a:ext>
            </a:extLst>
          </p:cNvPr>
          <p:cNvSpPr/>
          <p:nvPr/>
        </p:nvSpPr>
        <p:spPr>
          <a:xfrm>
            <a:off x="12970596" y="4383852"/>
            <a:ext cx="2123508" cy="1909762"/>
          </a:xfrm>
          <a:prstGeom prst="roundRect">
            <a:avLst/>
          </a:prstGeom>
          <a:solidFill>
            <a:schemeClr val="bg2"/>
          </a:solidFill>
          <a:ln w="57150"/>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pPr algn="ctr"/>
            <a:r>
              <a:rPr lang="en-US" b="1" dirty="0">
                <a:solidFill>
                  <a:schemeClr val="tx1"/>
                </a:solidFill>
              </a:rPr>
              <a:t>6.4</a:t>
            </a:r>
          </a:p>
          <a:p>
            <a:pPr algn="ctr"/>
            <a:r>
              <a:rPr lang="en-US" b="1" dirty="0">
                <a:solidFill>
                  <a:schemeClr val="tx1"/>
                </a:solidFill>
              </a:rPr>
              <a:t>HMM Implementation Costs</a:t>
            </a:r>
          </a:p>
        </p:txBody>
      </p:sp>
      <p:sp>
        <p:nvSpPr>
          <p:cNvPr id="11" name="Rectangle: Rounded Corners 10">
            <a:extLst>
              <a:ext uri="{FF2B5EF4-FFF2-40B4-BE49-F238E27FC236}">
                <a16:creationId xmlns:a16="http://schemas.microsoft.com/office/drawing/2014/main" id="{EFC93C8B-428E-7EDF-CCCA-75F101449C27}"/>
              </a:ext>
            </a:extLst>
          </p:cNvPr>
          <p:cNvSpPr/>
          <p:nvPr/>
        </p:nvSpPr>
        <p:spPr>
          <a:xfrm>
            <a:off x="15472342" y="4383852"/>
            <a:ext cx="2123508" cy="1909762"/>
          </a:xfrm>
          <a:prstGeom prst="roundRect">
            <a:avLst/>
          </a:prstGeom>
          <a:solidFill>
            <a:schemeClr val="bg2"/>
          </a:solidFill>
          <a:ln w="57150"/>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pPr algn="ctr"/>
            <a:r>
              <a:rPr lang="en-US" b="1" dirty="0">
                <a:solidFill>
                  <a:schemeClr val="tx1"/>
                </a:solidFill>
              </a:rPr>
              <a:t>6.5</a:t>
            </a:r>
          </a:p>
          <a:p>
            <a:pPr algn="ctr"/>
            <a:r>
              <a:rPr lang="en-US" b="1" dirty="0">
                <a:solidFill>
                  <a:schemeClr val="tx1"/>
                </a:solidFill>
              </a:rPr>
              <a:t>The Critical Importance of HMM Maintenance </a:t>
            </a:r>
          </a:p>
        </p:txBody>
      </p:sp>
      <p:sp>
        <p:nvSpPr>
          <p:cNvPr id="13" name="Rectangle: Rounded Corners 12">
            <a:extLst>
              <a:ext uri="{FF2B5EF4-FFF2-40B4-BE49-F238E27FC236}">
                <a16:creationId xmlns:a16="http://schemas.microsoft.com/office/drawing/2014/main" id="{C86DD081-0B2A-AAB4-00DB-2626AF8B01EF}"/>
              </a:ext>
            </a:extLst>
          </p:cNvPr>
          <p:cNvSpPr/>
          <p:nvPr/>
        </p:nvSpPr>
        <p:spPr>
          <a:xfrm>
            <a:off x="5261852" y="6762590"/>
            <a:ext cx="8454148" cy="479659"/>
          </a:xfrm>
          <a:prstGeom prst="roundRect">
            <a:avLst/>
          </a:prstGeom>
          <a:solidFill>
            <a:schemeClr val="bg2"/>
          </a:solidFill>
          <a:ln w="57150"/>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400" b="1" dirty="0">
                <a:solidFill>
                  <a:schemeClr val="tx1"/>
                </a:solidFill>
              </a:rPr>
              <a:t>6.0	How to Implement HMM in your Neighborhood?</a:t>
            </a:r>
          </a:p>
        </p:txBody>
      </p:sp>
      <p:sp>
        <p:nvSpPr>
          <p:cNvPr id="14" name="Content Placeholder 2">
            <a:extLst>
              <a:ext uri="{FF2B5EF4-FFF2-40B4-BE49-F238E27FC236}">
                <a16:creationId xmlns:a16="http://schemas.microsoft.com/office/drawing/2014/main" id="{A94F52C9-0C75-9A58-9550-E70AFFCB4009}"/>
              </a:ext>
            </a:extLst>
          </p:cNvPr>
          <p:cNvSpPr txBox="1">
            <a:spLocks/>
          </p:cNvSpPr>
          <p:nvPr/>
        </p:nvSpPr>
        <p:spPr>
          <a:xfrm>
            <a:off x="5465364" y="8336859"/>
            <a:ext cx="12058650" cy="13608741"/>
          </a:xfrm>
          <a:prstGeom prst="rect">
            <a:avLst/>
          </a:prstGeom>
        </p:spPr>
        <p:txBody>
          <a:bodyPr>
            <a:noAutofit/>
          </a:bodyPr>
          <a:lstStyle>
            <a:lvl1pPr marL="685800" indent="-685800" algn="l" defTabSz="2743200" rtl="0" eaLnBrk="1" latinLnBrk="0" hangingPunct="1">
              <a:lnSpc>
                <a:spcPct val="90000"/>
              </a:lnSpc>
              <a:spcBef>
                <a:spcPts val="3000"/>
              </a:spcBef>
              <a:buFont typeface="Arial" panose="020B0604020202020204" pitchFamily="34" charset="0"/>
              <a:buChar char="•"/>
              <a:defRPr sz="8400" kern="1200">
                <a:solidFill>
                  <a:schemeClr val="tx1"/>
                </a:solidFill>
                <a:latin typeface="+mn-lt"/>
                <a:ea typeface="+mn-ea"/>
                <a:cs typeface="+mn-cs"/>
              </a:defRPr>
            </a:lvl1pPr>
            <a:lvl2pPr marL="2057400" indent="-685800" algn="l" defTabSz="2743200" rtl="0" eaLnBrk="1" latinLnBrk="0" hangingPunct="1">
              <a:lnSpc>
                <a:spcPct val="90000"/>
              </a:lnSpc>
              <a:spcBef>
                <a:spcPts val="1500"/>
              </a:spcBef>
              <a:buFont typeface="Arial" panose="020B0604020202020204" pitchFamily="34" charset="0"/>
              <a:buChar char="•"/>
              <a:defRPr sz="7200" kern="1200">
                <a:solidFill>
                  <a:schemeClr val="tx1"/>
                </a:solidFill>
                <a:latin typeface="+mn-lt"/>
                <a:ea typeface="+mn-ea"/>
                <a:cs typeface="+mn-cs"/>
              </a:defRPr>
            </a:lvl2pPr>
            <a:lvl3pPr marL="3429000" indent="-685800" algn="l" defTabSz="2743200" rtl="0" eaLnBrk="1" latinLnBrk="0" hangingPunct="1">
              <a:lnSpc>
                <a:spcPct val="90000"/>
              </a:lnSpc>
              <a:spcBef>
                <a:spcPts val="1500"/>
              </a:spcBef>
              <a:buFont typeface="Arial" panose="020B0604020202020204" pitchFamily="34" charset="0"/>
              <a:buChar char="•"/>
              <a:defRPr sz="6000" kern="1200">
                <a:solidFill>
                  <a:schemeClr val="tx1"/>
                </a:solidFill>
                <a:latin typeface="+mn-lt"/>
                <a:ea typeface="+mn-ea"/>
                <a:cs typeface="+mn-cs"/>
              </a:defRPr>
            </a:lvl3pPr>
            <a:lvl4pPr marL="48006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4pPr>
            <a:lvl5pPr marL="61722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5pPr>
            <a:lvl6pPr marL="75438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6pPr>
            <a:lvl7pPr marL="89154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7pPr>
            <a:lvl8pPr marL="102870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8pPr>
            <a:lvl9pPr marL="116586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9pPr>
          </a:lstStyle>
          <a:p>
            <a:pPr marL="0" indent="0">
              <a:lnSpc>
                <a:spcPct val="100000"/>
              </a:lnSpc>
              <a:spcBef>
                <a:spcPts val="0"/>
              </a:spcBef>
              <a:spcAft>
                <a:spcPts val="1200"/>
              </a:spcAft>
              <a:buFont typeface="Arial" panose="020B0604020202020204" pitchFamily="34" charset="0"/>
              <a:buNone/>
            </a:pPr>
            <a:r>
              <a:rPr lang="en-US" sz="1800" b="1" dirty="0"/>
              <a:t>How to get started</a:t>
            </a:r>
          </a:p>
          <a:p>
            <a:pPr marL="0" indent="0">
              <a:lnSpc>
                <a:spcPct val="100000"/>
              </a:lnSpc>
              <a:spcBef>
                <a:spcPts val="0"/>
              </a:spcBef>
              <a:spcAft>
                <a:spcPts val="1200"/>
              </a:spcAft>
              <a:buFont typeface="Arial" panose="020B0604020202020204" pitchFamily="34" charset="0"/>
              <a:buNone/>
            </a:pPr>
            <a:r>
              <a:rPr lang="en-US" sz="1800" dirty="0"/>
              <a:t>To apply HMM to your structure/parcel and neighborhood will take time, effort and resources. An </a:t>
            </a:r>
            <a:r>
              <a:rPr lang="en-US" sz="1800" dirty="0">
                <a:solidFill>
                  <a:schemeClr val="accent1"/>
                </a:solidFill>
              </a:rPr>
              <a:t>HMM Implementation Workflow</a:t>
            </a:r>
            <a:r>
              <a:rPr lang="en-US" sz="1800" dirty="0"/>
              <a:t> has been developed to specifically help you with tackling your neighborhood WUI fire hazard mitigation. </a:t>
            </a:r>
          </a:p>
          <a:p>
            <a:pPr marL="0" indent="0">
              <a:lnSpc>
                <a:spcPct val="100000"/>
              </a:lnSpc>
              <a:spcBef>
                <a:spcPts val="0"/>
              </a:spcBef>
              <a:spcAft>
                <a:spcPts val="1200"/>
              </a:spcAft>
              <a:buFont typeface="Arial" panose="020B0604020202020204" pitchFamily="34" charset="0"/>
              <a:buNone/>
            </a:pPr>
            <a:r>
              <a:rPr lang="en-US" sz="1800" b="1" dirty="0"/>
              <a:t>What will you need</a:t>
            </a:r>
          </a:p>
          <a:p>
            <a:pPr marL="0" indent="0">
              <a:lnSpc>
                <a:spcPct val="100000"/>
              </a:lnSpc>
              <a:spcBef>
                <a:spcPts val="0"/>
              </a:spcBef>
              <a:spcAft>
                <a:spcPts val="600"/>
              </a:spcAft>
              <a:buFont typeface="Arial" panose="020B0604020202020204" pitchFamily="34" charset="0"/>
              <a:buNone/>
            </a:pPr>
            <a:r>
              <a:rPr lang="en-US" sz="1800" dirty="0"/>
              <a:t>To successfully implement HMM in your neighborhood you will need:</a:t>
            </a:r>
          </a:p>
          <a:p>
            <a:pPr marL="457200" indent="-457200">
              <a:lnSpc>
                <a:spcPct val="100000"/>
              </a:lnSpc>
              <a:spcBef>
                <a:spcPts val="1200"/>
              </a:spcBef>
              <a:spcAft>
                <a:spcPts val="600"/>
              </a:spcAft>
              <a:buFont typeface="Arial" panose="020B0604020202020204" pitchFamily="34" charset="0"/>
              <a:buAutoNum type="arabicPeriod"/>
            </a:pPr>
            <a:r>
              <a:rPr lang="en-US" sz="1800" dirty="0"/>
              <a:t>An understanding of how fire spreads, how homes ignite and how to prepare your home, parcel and surroundings. </a:t>
            </a:r>
          </a:p>
          <a:p>
            <a:pPr marL="457200" indent="-457200">
              <a:lnSpc>
                <a:spcPct val="100000"/>
              </a:lnSpc>
              <a:spcBef>
                <a:spcPts val="1200"/>
              </a:spcBef>
              <a:spcAft>
                <a:spcPts val="600"/>
              </a:spcAft>
              <a:buFont typeface="Arial" panose="020B0604020202020204" pitchFamily="34" charset="0"/>
              <a:buAutoNum type="arabicPeriod"/>
            </a:pPr>
            <a:r>
              <a:rPr lang="en-US" sz="1800" dirty="0"/>
              <a:t>Engagement and participation from your neighbors</a:t>
            </a:r>
            <a:br>
              <a:rPr lang="en-US" sz="1800" dirty="0"/>
            </a:br>
            <a:br>
              <a:rPr lang="en-US" sz="1800" dirty="0"/>
            </a:br>
            <a:r>
              <a:rPr lang="en-US" sz="1800" dirty="0"/>
              <a:t>To engage your neighbors, printout and use the </a:t>
            </a:r>
            <a:r>
              <a:rPr lang="en-US" sz="1800" dirty="0">
                <a:solidFill>
                  <a:schemeClr val="accent1"/>
                </a:solidFill>
              </a:rPr>
              <a:t>HMM Fact Sheet</a:t>
            </a:r>
            <a:r>
              <a:rPr lang="en-US" sz="1800" dirty="0"/>
              <a:t>. This will get them acquainted with HMM and directed to this website to learn more about what is HMM and your neighborhood can work together to prepare for WUI fires.</a:t>
            </a:r>
          </a:p>
          <a:p>
            <a:pPr marL="342900" indent="-342900">
              <a:lnSpc>
                <a:spcPct val="100000"/>
              </a:lnSpc>
              <a:spcBef>
                <a:spcPts val="1200"/>
              </a:spcBef>
              <a:spcAft>
                <a:spcPts val="600"/>
              </a:spcAft>
              <a:buFont typeface="+mj-lt"/>
              <a:buAutoNum type="arabicPeriod"/>
            </a:pPr>
            <a:r>
              <a:rPr lang="en-US" sz="1800" dirty="0"/>
              <a:t>Supply materials and funds</a:t>
            </a:r>
            <a:br>
              <a:rPr lang="en-US" sz="1800" dirty="0"/>
            </a:br>
            <a:br>
              <a:rPr lang="en-US" sz="1800" dirty="0"/>
            </a:br>
            <a:r>
              <a:rPr lang="en-US" sz="1800" dirty="0"/>
              <a:t>HMM activities fall into two different categories: </a:t>
            </a:r>
          </a:p>
          <a:p>
            <a:pPr>
              <a:lnSpc>
                <a:spcPct val="100000"/>
              </a:lnSpc>
              <a:spcBef>
                <a:spcPts val="0"/>
              </a:spcBef>
              <a:spcAft>
                <a:spcPts val="600"/>
              </a:spcAft>
            </a:pPr>
            <a:r>
              <a:rPr lang="en-US" sz="1800" dirty="0"/>
              <a:t>Parcel level activities – on your parcel or neighboring parcels) and </a:t>
            </a:r>
          </a:p>
          <a:p>
            <a:pPr>
              <a:lnSpc>
                <a:spcPct val="100000"/>
              </a:lnSpc>
              <a:spcBef>
                <a:spcPts val="0"/>
              </a:spcBef>
              <a:spcAft>
                <a:spcPts val="600"/>
              </a:spcAft>
            </a:pPr>
            <a:r>
              <a:rPr lang="en-US" sz="1800" dirty="0"/>
              <a:t>Activities on your residence.</a:t>
            </a:r>
            <a:br>
              <a:rPr lang="en-US" sz="1800" dirty="0"/>
            </a:br>
            <a:br>
              <a:rPr lang="en-US" sz="1800" dirty="0"/>
            </a:br>
            <a:r>
              <a:rPr lang="en-US" sz="1800" dirty="0"/>
              <a:t>To learn more about how your community may be able an apply for federal funding see section </a:t>
            </a:r>
            <a:r>
              <a:rPr lang="en-US" sz="1800" dirty="0" err="1">
                <a:solidFill>
                  <a:schemeClr val="accent1"/>
                </a:solidFill>
              </a:rPr>
              <a:t>Section</a:t>
            </a:r>
            <a:r>
              <a:rPr lang="en-US" sz="1800" dirty="0">
                <a:solidFill>
                  <a:schemeClr val="accent1"/>
                </a:solidFill>
              </a:rPr>
              <a:t> 6.0 HMM Resources. </a:t>
            </a:r>
          </a:p>
          <a:p>
            <a:pPr marL="320040" indent="-320040">
              <a:lnSpc>
                <a:spcPct val="100000"/>
              </a:lnSpc>
              <a:spcBef>
                <a:spcPts val="1200"/>
              </a:spcBef>
              <a:spcAft>
                <a:spcPts val="1200"/>
              </a:spcAft>
              <a:buFont typeface="+mj-lt"/>
              <a:buAutoNum type="arabicPeriod" startAt="4"/>
            </a:pPr>
            <a:r>
              <a:rPr lang="en-US" sz="1800" dirty="0"/>
              <a:t>Any necessary permits for specific activities that are required in your jurisdiction. Check local ordinances and HOA regulations as necessary to ensure compliance with local regulations for any activities that may require permitting.</a:t>
            </a:r>
          </a:p>
          <a:p>
            <a:pPr marL="320040" indent="-320040">
              <a:spcBef>
                <a:spcPts val="1200"/>
              </a:spcBef>
              <a:spcAft>
                <a:spcPts val="1200"/>
              </a:spcAft>
              <a:buFont typeface="+mj-lt"/>
              <a:buAutoNum type="arabicPeriod" startAt="5"/>
            </a:pPr>
            <a:r>
              <a:rPr lang="en-US" sz="1800" dirty="0"/>
              <a:t>Tools to implement HMM</a:t>
            </a:r>
          </a:p>
          <a:p>
            <a:pPr marL="320040" indent="-319088">
              <a:spcBef>
                <a:spcPts val="0"/>
              </a:spcBef>
              <a:spcAft>
                <a:spcPts val="1200"/>
              </a:spcAft>
              <a:buNone/>
            </a:pPr>
            <a:r>
              <a:rPr lang="en-US" sz="1800" dirty="0"/>
              <a:t>In addition to the HMM Fact sheet and HMM Implementation workflow, three more tools are provided:</a:t>
            </a:r>
          </a:p>
          <a:p>
            <a:pPr>
              <a:spcBef>
                <a:spcPts val="0"/>
              </a:spcBef>
              <a:spcAft>
                <a:spcPts val="1200"/>
              </a:spcAft>
            </a:pPr>
            <a:r>
              <a:rPr lang="en-US" sz="1800" dirty="0">
                <a:solidFill>
                  <a:schemeClr val="accent1"/>
                </a:solidFill>
              </a:rPr>
              <a:t>HMM Parcels Checklist </a:t>
            </a:r>
            <a:r>
              <a:rPr lang="en-US" sz="1800" dirty="0"/>
              <a:t>– this will help you identify any possible fire exposure hazards on your and on neighboring parcels</a:t>
            </a:r>
          </a:p>
          <a:p>
            <a:pPr>
              <a:spcBef>
                <a:spcPts val="0"/>
              </a:spcBef>
              <a:spcAft>
                <a:spcPts val="1200"/>
              </a:spcAft>
            </a:pPr>
            <a:r>
              <a:rPr lang="en-US" sz="1800" dirty="0">
                <a:solidFill>
                  <a:schemeClr val="accent1"/>
                </a:solidFill>
              </a:rPr>
              <a:t>HMM Structure Ember Hardening Checklist </a:t>
            </a:r>
            <a:r>
              <a:rPr lang="en-US" sz="1800" dirty="0"/>
              <a:t>– this will help you identify all the vulnerabilities on your home</a:t>
            </a:r>
          </a:p>
          <a:p>
            <a:pPr>
              <a:spcBef>
                <a:spcPts val="0"/>
              </a:spcBef>
              <a:spcAft>
                <a:spcPts val="1200"/>
              </a:spcAft>
            </a:pPr>
            <a:r>
              <a:rPr lang="en-US" sz="1800" dirty="0">
                <a:solidFill>
                  <a:schemeClr val="accent1"/>
                </a:solidFill>
              </a:rPr>
              <a:t>HMM Implementation Drawings </a:t>
            </a:r>
            <a:r>
              <a:rPr lang="en-US" sz="1800" dirty="0"/>
              <a:t>– these can be used by contractors to implement specific structure changes.</a:t>
            </a:r>
          </a:p>
          <a:p>
            <a:pPr marL="342900" indent="-342900">
              <a:spcBef>
                <a:spcPts val="1200"/>
              </a:spcBef>
              <a:spcAft>
                <a:spcPts val="1200"/>
              </a:spcAft>
              <a:buFont typeface="+mj-lt"/>
              <a:buAutoNum type="arabicPeriod" startAt="6"/>
            </a:pPr>
            <a:r>
              <a:rPr lang="en-US" sz="1800" dirty="0"/>
              <a:t>How to tackle the long list of actions?</a:t>
            </a:r>
          </a:p>
          <a:p>
            <a:pPr marL="320040" indent="0">
              <a:spcBef>
                <a:spcPts val="0"/>
              </a:spcBef>
              <a:spcAft>
                <a:spcPts val="1200"/>
              </a:spcAft>
              <a:buNone/>
            </a:pPr>
            <a:r>
              <a:rPr lang="en-US" sz="1800" dirty="0"/>
              <a:t>Depending on the specifics of your home, parcel and neighborhood it may take very little or a lot to implement HMM in your neighborhood. </a:t>
            </a:r>
          </a:p>
          <a:p>
            <a:pPr marL="320040" indent="0">
              <a:spcBef>
                <a:spcPts val="0"/>
              </a:spcBef>
              <a:spcAft>
                <a:spcPts val="1200"/>
              </a:spcAft>
              <a:buNone/>
            </a:pPr>
            <a:r>
              <a:rPr lang="en-US" sz="1800" dirty="0"/>
              <a:t>While any action you take will “add value” HMM is designed to work as a system and </a:t>
            </a:r>
            <a:r>
              <a:rPr lang="en-US" sz="1800" i="1" dirty="0"/>
              <a:t>ALL</a:t>
            </a:r>
            <a:r>
              <a:rPr lang="en-US" sz="1800" dirty="0"/>
              <a:t> the identified hazards need to be addressed.</a:t>
            </a:r>
          </a:p>
          <a:p>
            <a:pPr marL="320040" indent="0">
              <a:spcBef>
                <a:spcPts val="0"/>
              </a:spcBef>
              <a:spcAft>
                <a:spcPts val="1200"/>
              </a:spcAft>
              <a:buNone/>
            </a:pPr>
            <a:r>
              <a:rPr lang="en-US" sz="1800" dirty="0"/>
              <a:t>To implement HMM work with your neighbors. Implementing HMM at the community level may allow your community to gain access to Federal funding (see Section 6.0 HMM Resources).</a:t>
            </a:r>
          </a:p>
          <a:p>
            <a:pPr marL="342900" indent="-342900">
              <a:spcBef>
                <a:spcPts val="1200"/>
              </a:spcBef>
              <a:spcAft>
                <a:spcPts val="1200"/>
              </a:spcAft>
              <a:buFont typeface="+mj-lt"/>
              <a:buAutoNum type="arabicPeriod" startAt="7"/>
            </a:pPr>
            <a:r>
              <a:rPr lang="en-US" sz="1800" dirty="0"/>
              <a:t>How fast do you need to do everything?</a:t>
            </a:r>
          </a:p>
          <a:p>
            <a:pPr marL="0" indent="0">
              <a:spcBef>
                <a:spcPts val="0"/>
              </a:spcBef>
              <a:spcAft>
                <a:spcPts val="1200"/>
              </a:spcAft>
              <a:buNone/>
            </a:pPr>
            <a:r>
              <a:rPr lang="en-US" sz="1800" dirty="0"/>
              <a:t>While HMM level protection will not be achieved until all the hazards are addressed, it will take time to implement HMM. The key here is to develop a realistic plan to get your neighborhood to fully implement HMM. The faster you can take all the actions, the sooner your will significantly increase the ignition resistance of the homes in your neighborhood.</a:t>
            </a:r>
            <a:endParaRPr lang="en-US" sz="1800" dirty="0">
              <a:solidFill>
                <a:schemeClr val="accent1"/>
              </a:solidFill>
            </a:endParaRPr>
          </a:p>
        </p:txBody>
      </p:sp>
      <p:sp>
        <p:nvSpPr>
          <p:cNvPr id="12" name="Rectangle: Rounded Corners 11">
            <a:extLst>
              <a:ext uri="{FF2B5EF4-FFF2-40B4-BE49-F238E27FC236}">
                <a16:creationId xmlns:a16="http://schemas.microsoft.com/office/drawing/2014/main" id="{A649A402-8825-2BB2-AC19-3A580901A187}"/>
              </a:ext>
            </a:extLst>
          </p:cNvPr>
          <p:cNvSpPr/>
          <p:nvPr/>
        </p:nvSpPr>
        <p:spPr>
          <a:xfrm>
            <a:off x="14349625" y="937848"/>
            <a:ext cx="2279721" cy="1190171"/>
          </a:xfrm>
          <a:prstGeom prst="roundRect">
            <a:avLst/>
          </a:prstGeom>
          <a:solidFill>
            <a:srgbClr val="FFFF00"/>
          </a:solidFill>
          <a:ln w="381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6DC96F91-0397-A7DB-D135-E666524C291C}"/>
              </a:ext>
            </a:extLst>
          </p:cNvPr>
          <p:cNvPicPr>
            <a:picLocks noChangeAspect="1"/>
          </p:cNvPicPr>
          <p:nvPr/>
        </p:nvPicPr>
        <p:blipFill>
          <a:blip r:embed="rId3"/>
          <a:stretch>
            <a:fillRect/>
          </a:stretch>
        </p:blipFill>
        <p:spPr>
          <a:xfrm>
            <a:off x="4305733" y="1128840"/>
            <a:ext cx="14249400" cy="790575"/>
          </a:xfrm>
          <a:prstGeom prst="rect">
            <a:avLst/>
          </a:prstGeom>
        </p:spPr>
      </p:pic>
    </p:spTree>
    <p:extLst>
      <p:ext uri="{BB962C8B-B14F-4D97-AF65-F5344CB8AC3E}">
        <p14:creationId xmlns:p14="http://schemas.microsoft.com/office/powerpoint/2010/main" val="31776427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 name="Rectangle 242">
            <a:extLst>
              <a:ext uri="{FF2B5EF4-FFF2-40B4-BE49-F238E27FC236}">
                <a16:creationId xmlns:a16="http://schemas.microsoft.com/office/drawing/2014/main" id="{8A117ED8-0FE5-D5BE-9913-67E2D3E2AD33}"/>
              </a:ext>
            </a:extLst>
          </p:cNvPr>
          <p:cNvSpPr/>
          <p:nvPr/>
        </p:nvSpPr>
        <p:spPr>
          <a:xfrm>
            <a:off x="-13106400" y="-5080000"/>
            <a:ext cx="49784000" cy="40335200"/>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 name="Rectangle: Rounded Corners 2">
            <a:hlinkClick r:id="rId2" action="ppaction://hlinksldjump"/>
            <a:extLst>
              <a:ext uri="{FF2B5EF4-FFF2-40B4-BE49-F238E27FC236}">
                <a16:creationId xmlns:a16="http://schemas.microsoft.com/office/drawing/2014/main" id="{BBA717EC-64F6-AB68-4B50-0D92A7AB6EB2}"/>
              </a:ext>
            </a:extLst>
          </p:cNvPr>
          <p:cNvSpPr/>
          <p:nvPr/>
        </p:nvSpPr>
        <p:spPr>
          <a:xfrm>
            <a:off x="4972050" y="304800"/>
            <a:ext cx="13716000" cy="316524"/>
          </a:xfrm>
          <a:prstGeom prst="roundRect">
            <a:avLst/>
          </a:prstGeom>
          <a:solidFill>
            <a:srgbClr val="FFCCFF"/>
          </a:solidFill>
          <a:ln>
            <a:solidFill>
              <a:schemeClr val="bg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02060"/>
                </a:solidFill>
              </a:rPr>
              <a:t>HMM-N </a:t>
            </a:r>
            <a:r>
              <a:rPr lang="en-US" sz="2800">
                <a:solidFill>
                  <a:srgbClr val="002060"/>
                </a:solidFill>
                <a:sym typeface="Wingdings" panose="05000000000000000000" pitchFamily="2" charset="2"/>
              </a:rPr>
              <a:t></a:t>
            </a:r>
            <a:endParaRPr lang="en-US" sz="2800" dirty="0">
              <a:solidFill>
                <a:srgbClr val="002060"/>
              </a:solidFill>
            </a:endParaRPr>
          </a:p>
        </p:txBody>
      </p:sp>
      <p:sp>
        <p:nvSpPr>
          <p:cNvPr id="7" name="Title 6">
            <a:extLst>
              <a:ext uri="{FF2B5EF4-FFF2-40B4-BE49-F238E27FC236}">
                <a16:creationId xmlns:a16="http://schemas.microsoft.com/office/drawing/2014/main" id="{181F9F74-429D-F1E3-584F-93A91417BD7A}"/>
              </a:ext>
            </a:extLst>
          </p:cNvPr>
          <p:cNvSpPr>
            <a:spLocks noGrp="1"/>
          </p:cNvSpPr>
          <p:nvPr>
            <p:ph type="title"/>
          </p:nvPr>
        </p:nvSpPr>
        <p:spPr/>
        <p:txBody>
          <a:bodyPr>
            <a:normAutofit fontScale="90000"/>
          </a:bodyPr>
          <a:lstStyle/>
          <a:p>
            <a:r>
              <a:rPr lang="en-US"/>
              <a:t>0.0 Escape</a:t>
            </a:r>
            <a:endParaRPr lang="en-US" dirty="0"/>
          </a:p>
        </p:txBody>
      </p:sp>
      <p:sp>
        <p:nvSpPr>
          <p:cNvPr id="258" name="Rectangle: Rounded Corners 257">
            <a:hlinkClick r:id="" action="ppaction://hlinkshowjump?jump=nextslide"/>
            <a:extLst>
              <a:ext uri="{FF2B5EF4-FFF2-40B4-BE49-F238E27FC236}">
                <a16:creationId xmlns:a16="http://schemas.microsoft.com/office/drawing/2014/main" id="{814D4510-18C1-76F8-B66A-8F443558A13B}"/>
              </a:ext>
            </a:extLst>
          </p:cNvPr>
          <p:cNvSpPr/>
          <p:nvPr/>
        </p:nvSpPr>
        <p:spPr>
          <a:xfrm>
            <a:off x="17595850" y="1509010"/>
            <a:ext cx="1092200" cy="316524"/>
          </a:xfrm>
          <a:prstGeom prst="roundRect">
            <a:avLst/>
          </a:prstGeom>
          <a:solidFill>
            <a:schemeClr val="accent1">
              <a:lumMod val="75000"/>
            </a:schemeClr>
          </a:solidFill>
          <a:ln>
            <a:solidFill>
              <a:schemeClr val="bg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a:t>next &gt;</a:t>
            </a:r>
            <a:endParaRPr lang="en-US" sz="2000" dirty="0"/>
          </a:p>
        </p:txBody>
      </p:sp>
      <p:sp>
        <p:nvSpPr>
          <p:cNvPr id="259" name="Rectangle: Rounded Corners 258">
            <a:hlinkClick r:id="" action="ppaction://hlinkshowjump?jump=previousslide"/>
            <a:extLst>
              <a:ext uri="{FF2B5EF4-FFF2-40B4-BE49-F238E27FC236}">
                <a16:creationId xmlns:a16="http://schemas.microsoft.com/office/drawing/2014/main" id="{A2062EFB-7695-F7F5-CCF4-CD38CF53C5AA}"/>
              </a:ext>
            </a:extLst>
          </p:cNvPr>
          <p:cNvSpPr/>
          <p:nvPr/>
        </p:nvSpPr>
        <p:spPr>
          <a:xfrm>
            <a:off x="4991100" y="621324"/>
            <a:ext cx="1092200" cy="316524"/>
          </a:xfrm>
          <a:prstGeom prst="roundRect">
            <a:avLst/>
          </a:prstGeom>
          <a:solidFill>
            <a:schemeClr val="accent1">
              <a:lumMod val="75000"/>
            </a:schemeClr>
          </a:solidFill>
          <a:ln>
            <a:solidFill>
              <a:schemeClr val="bg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a:t>&lt; prev</a:t>
            </a:r>
            <a:endParaRPr lang="en-US" sz="2000" dirty="0"/>
          </a:p>
        </p:txBody>
      </p:sp>
      <p:sp>
        <p:nvSpPr>
          <p:cNvPr id="10" name="Rectangle: Rounded Corners 9">
            <a:extLst>
              <a:ext uri="{FF2B5EF4-FFF2-40B4-BE49-F238E27FC236}">
                <a16:creationId xmlns:a16="http://schemas.microsoft.com/office/drawing/2014/main" id="{0A14A8BC-3DCD-F917-DCAD-98921778DB2A}"/>
              </a:ext>
            </a:extLst>
          </p:cNvPr>
          <p:cNvSpPr/>
          <p:nvPr/>
        </p:nvSpPr>
        <p:spPr>
          <a:xfrm>
            <a:off x="446718" y="2985879"/>
            <a:ext cx="4220532" cy="1319422"/>
          </a:xfrm>
          <a:prstGeom prst="roundRect">
            <a:avLst/>
          </a:prstGeom>
          <a:solidFill>
            <a:srgbClr val="FFFF00"/>
          </a:solidFill>
          <a:ln>
            <a:solidFill>
              <a:schemeClr val="bg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b="1" dirty="0">
                <a:solidFill>
                  <a:schemeClr val="tx1"/>
                </a:solidFill>
              </a:rPr>
              <a:t>WEBPAGE 23ofX</a:t>
            </a:r>
          </a:p>
        </p:txBody>
      </p:sp>
      <p:sp>
        <p:nvSpPr>
          <p:cNvPr id="2" name="Rectangle: Rounded Corners 1">
            <a:extLst>
              <a:ext uri="{FF2B5EF4-FFF2-40B4-BE49-F238E27FC236}">
                <a16:creationId xmlns:a16="http://schemas.microsoft.com/office/drawing/2014/main" id="{7B741631-9BFC-577C-2ADB-55FCA4E9EB4D}"/>
              </a:ext>
            </a:extLst>
          </p:cNvPr>
          <p:cNvSpPr/>
          <p:nvPr/>
        </p:nvSpPr>
        <p:spPr>
          <a:xfrm>
            <a:off x="9925923" y="2426930"/>
            <a:ext cx="3209365" cy="1647363"/>
          </a:xfrm>
          <a:prstGeom prst="roundRect">
            <a:avLst/>
          </a:prstGeom>
          <a:solidFill>
            <a:schemeClr val="bg2"/>
          </a:solidFill>
          <a:ln w="57150"/>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6.0</a:t>
            </a:r>
          </a:p>
          <a:p>
            <a:pPr algn="ctr"/>
            <a:r>
              <a:rPr lang="en-US" sz="2400" b="1" dirty="0">
                <a:solidFill>
                  <a:schemeClr val="tx1"/>
                </a:solidFill>
              </a:rPr>
              <a:t>How to Implement HMM in your Neighborhood?</a:t>
            </a:r>
          </a:p>
        </p:txBody>
      </p:sp>
      <p:sp>
        <p:nvSpPr>
          <p:cNvPr id="5" name="Rectangle: Rounded Corners 4">
            <a:extLst>
              <a:ext uri="{FF2B5EF4-FFF2-40B4-BE49-F238E27FC236}">
                <a16:creationId xmlns:a16="http://schemas.microsoft.com/office/drawing/2014/main" id="{4ECAD89B-8CB6-FB4C-BD1C-38E02F0B41CC}"/>
              </a:ext>
            </a:extLst>
          </p:cNvPr>
          <p:cNvSpPr/>
          <p:nvPr/>
        </p:nvSpPr>
        <p:spPr>
          <a:xfrm>
            <a:off x="5465364" y="4383852"/>
            <a:ext cx="2123508" cy="1909762"/>
          </a:xfrm>
          <a:prstGeom prst="roundRect">
            <a:avLst/>
          </a:prstGeom>
          <a:solidFill>
            <a:schemeClr val="bg2"/>
          </a:solidFill>
          <a:ln w="57150"/>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pPr algn="ctr"/>
            <a:r>
              <a:rPr lang="en-US" b="1" dirty="0">
                <a:solidFill>
                  <a:schemeClr val="tx1"/>
                </a:solidFill>
              </a:rPr>
              <a:t>6.1</a:t>
            </a:r>
          </a:p>
          <a:p>
            <a:pPr algn="ctr"/>
            <a:r>
              <a:rPr lang="en-US" b="1" dirty="0">
                <a:solidFill>
                  <a:schemeClr val="tx1"/>
                </a:solidFill>
              </a:rPr>
              <a:t>How to get started and what you will need</a:t>
            </a:r>
          </a:p>
        </p:txBody>
      </p:sp>
      <p:sp>
        <p:nvSpPr>
          <p:cNvPr id="6" name="Rectangle: Rounded Corners 5">
            <a:extLst>
              <a:ext uri="{FF2B5EF4-FFF2-40B4-BE49-F238E27FC236}">
                <a16:creationId xmlns:a16="http://schemas.microsoft.com/office/drawing/2014/main" id="{A7A0D027-C7E7-6DE7-93C6-AFBD71B9520C}"/>
              </a:ext>
            </a:extLst>
          </p:cNvPr>
          <p:cNvSpPr/>
          <p:nvPr/>
        </p:nvSpPr>
        <p:spPr>
          <a:xfrm>
            <a:off x="7967108" y="4383852"/>
            <a:ext cx="2123508" cy="1909762"/>
          </a:xfrm>
          <a:prstGeom prst="roundRect">
            <a:avLst/>
          </a:prstGeom>
          <a:solidFill>
            <a:srgbClr val="FFFF00"/>
          </a:solidFill>
          <a:ln w="57150"/>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b="1" dirty="0">
                <a:solidFill>
                  <a:schemeClr val="tx1"/>
                </a:solidFill>
              </a:rPr>
              <a:t>6.2</a:t>
            </a:r>
          </a:p>
          <a:p>
            <a:pPr algn="ctr"/>
            <a:r>
              <a:rPr lang="en-US" b="1" dirty="0">
                <a:solidFill>
                  <a:schemeClr val="tx1"/>
                </a:solidFill>
              </a:rPr>
              <a:t>HMM Implementation Fact Sheet, Checklists and Drawings</a:t>
            </a:r>
          </a:p>
        </p:txBody>
      </p:sp>
      <p:sp>
        <p:nvSpPr>
          <p:cNvPr id="8" name="Rectangle: Rounded Corners 7">
            <a:extLst>
              <a:ext uri="{FF2B5EF4-FFF2-40B4-BE49-F238E27FC236}">
                <a16:creationId xmlns:a16="http://schemas.microsoft.com/office/drawing/2014/main" id="{4D7AB692-1767-647D-38D9-3B720F8D7332}"/>
              </a:ext>
            </a:extLst>
          </p:cNvPr>
          <p:cNvSpPr/>
          <p:nvPr/>
        </p:nvSpPr>
        <p:spPr>
          <a:xfrm>
            <a:off x="10468852" y="4383852"/>
            <a:ext cx="2123508" cy="1909762"/>
          </a:xfrm>
          <a:prstGeom prst="roundRect">
            <a:avLst/>
          </a:prstGeom>
          <a:solidFill>
            <a:schemeClr val="bg2"/>
          </a:solidFill>
          <a:ln w="57150"/>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pPr algn="ctr"/>
            <a:r>
              <a:rPr lang="en-US" b="1" dirty="0">
                <a:solidFill>
                  <a:schemeClr val="tx1"/>
                </a:solidFill>
              </a:rPr>
              <a:t>6.3</a:t>
            </a:r>
          </a:p>
          <a:p>
            <a:pPr algn="ctr"/>
            <a:r>
              <a:rPr lang="en-US" b="1" dirty="0">
                <a:solidFill>
                  <a:schemeClr val="tx1"/>
                </a:solidFill>
              </a:rPr>
              <a:t>HMM Implementation Limitations  </a:t>
            </a:r>
          </a:p>
        </p:txBody>
      </p:sp>
      <p:sp>
        <p:nvSpPr>
          <p:cNvPr id="9" name="Rectangle: Rounded Corners 8">
            <a:extLst>
              <a:ext uri="{FF2B5EF4-FFF2-40B4-BE49-F238E27FC236}">
                <a16:creationId xmlns:a16="http://schemas.microsoft.com/office/drawing/2014/main" id="{8D0D0BE0-6486-D2D6-21B9-AEF8B618B984}"/>
              </a:ext>
            </a:extLst>
          </p:cNvPr>
          <p:cNvSpPr/>
          <p:nvPr/>
        </p:nvSpPr>
        <p:spPr>
          <a:xfrm>
            <a:off x="12970596" y="4383852"/>
            <a:ext cx="2123508" cy="1909762"/>
          </a:xfrm>
          <a:prstGeom prst="roundRect">
            <a:avLst/>
          </a:prstGeom>
          <a:solidFill>
            <a:schemeClr val="bg2"/>
          </a:solidFill>
          <a:ln w="57150"/>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pPr algn="ctr"/>
            <a:r>
              <a:rPr lang="en-US" b="1" dirty="0">
                <a:solidFill>
                  <a:schemeClr val="tx1"/>
                </a:solidFill>
              </a:rPr>
              <a:t>6.4</a:t>
            </a:r>
          </a:p>
          <a:p>
            <a:pPr algn="ctr"/>
            <a:r>
              <a:rPr lang="en-US" b="1" dirty="0">
                <a:solidFill>
                  <a:schemeClr val="tx1"/>
                </a:solidFill>
              </a:rPr>
              <a:t>HMM Implementation Costs</a:t>
            </a:r>
          </a:p>
        </p:txBody>
      </p:sp>
      <p:sp>
        <p:nvSpPr>
          <p:cNvPr id="11" name="Rectangle: Rounded Corners 10">
            <a:extLst>
              <a:ext uri="{FF2B5EF4-FFF2-40B4-BE49-F238E27FC236}">
                <a16:creationId xmlns:a16="http://schemas.microsoft.com/office/drawing/2014/main" id="{EFC93C8B-428E-7EDF-CCCA-75F101449C27}"/>
              </a:ext>
            </a:extLst>
          </p:cNvPr>
          <p:cNvSpPr/>
          <p:nvPr/>
        </p:nvSpPr>
        <p:spPr>
          <a:xfrm>
            <a:off x="15472342" y="4383852"/>
            <a:ext cx="2123508" cy="1909762"/>
          </a:xfrm>
          <a:prstGeom prst="roundRect">
            <a:avLst/>
          </a:prstGeom>
          <a:solidFill>
            <a:schemeClr val="bg2"/>
          </a:solidFill>
          <a:ln w="57150"/>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pPr algn="ctr"/>
            <a:r>
              <a:rPr lang="en-US" b="1" dirty="0">
                <a:solidFill>
                  <a:schemeClr val="tx1"/>
                </a:solidFill>
              </a:rPr>
              <a:t>6.5</a:t>
            </a:r>
          </a:p>
          <a:p>
            <a:pPr algn="ctr"/>
            <a:r>
              <a:rPr lang="en-US" b="1" dirty="0">
                <a:solidFill>
                  <a:schemeClr val="tx1"/>
                </a:solidFill>
              </a:rPr>
              <a:t>The Critical Importance of HMM Maintenance </a:t>
            </a:r>
          </a:p>
        </p:txBody>
      </p:sp>
      <p:sp>
        <p:nvSpPr>
          <p:cNvPr id="12" name="Rectangle: Rounded Corners 11">
            <a:extLst>
              <a:ext uri="{FF2B5EF4-FFF2-40B4-BE49-F238E27FC236}">
                <a16:creationId xmlns:a16="http://schemas.microsoft.com/office/drawing/2014/main" id="{A649A402-8825-2BB2-AC19-3A580901A187}"/>
              </a:ext>
            </a:extLst>
          </p:cNvPr>
          <p:cNvSpPr/>
          <p:nvPr/>
        </p:nvSpPr>
        <p:spPr>
          <a:xfrm>
            <a:off x="14349625" y="937848"/>
            <a:ext cx="2279721" cy="1190171"/>
          </a:xfrm>
          <a:prstGeom prst="roundRect">
            <a:avLst/>
          </a:prstGeom>
          <a:solidFill>
            <a:srgbClr val="FFFF00"/>
          </a:solidFill>
          <a:ln w="381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6DC96F91-0397-A7DB-D135-E666524C291C}"/>
              </a:ext>
            </a:extLst>
          </p:cNvPr>
          <p:cNvPicPr>
            <a:picLocks noChangeAspect="1"/>
          </p:cNvPicPr>
          <p:nvPr/>
        </p:nvPicPr>
        <p:blipFill>
          <a:blip r:embed="rId3"/>
          <a:stretch>
            <a:fillRect/>
          </a:stretch>
        </p:blipFill>
        <p:spPr>
          <a:xfrm>
            <a:off x="4305733" y="1128840"/>
            <a:ext cx="14249400" cy="790575"/>
          </a:xfrm>
          <a:prstGeom prst="rect">
            <a:avLst/>
          </a:prstGeom>
        </p:spPr>
      </p:pic>
      <p:grpSp>
        <p:nvGrpSpPr>
          <p:cNvPr id="24" name="Group 23">
            <a:extLst>
              <a:ext uri="{FF2B5EF4-FFF2-40B4-BE49-F238E27FC236}">
                <a16:creationId xmlns:a16="http://schemas.microsoft.com/office/drawing/2014/main" id="{6302F46D-6DE2-6694-C74A-97E9BF39F35B}"/>
              </a:ext>
            </a:extLst>
          </p:cNvPr>
          <p:cNvGrpSpPr/>
          <p:nvPr/>
        </p:nvGrpSpPr>
        <p:grpSpPr>
          <a:xfrm>
            <a:off x="6527118" y="7650424"/>
            <a:ext cx="10422312" cy="2350826"/>
            <a:chOff x="4879459" y="9893398"/>
            <a:chExt cx="10422312" cy="2215254"/>
          </a:xfrm>
        </p:grpSpPr>
        <p:sp>
          <p:nvSpPr>
            <p:cNvPr id="23" name="Rectangle: Rounded Corners 22">
              <a:extLst>
                <a:ext uri="{FF2B5EF4-FFF2-40B4-BE49-F238E27FC236}">
                  <a16:creationId xmlns:a16="http://schemas.microsoft.com/office/drawing/2014/main" id="{2CD8C7F7-D07E-244E-357B-E1AABBB94375}"/>
                </a:ext>
              </a:extLst>
            </p:cNvPr>
            <p:cNvSpPr/>
            <p:nvPr/>
          </p:nvSpPr>
          <p:spPr>
            <a:xfrm>
              <a:off x="4879459" y="9893398"/>
              <a:ext cx="10422312" cy="2215254"/>
            </a:xfrm>
            <a:prstGeom prst="roundRect">
              <a:avLst/>
            </a:prstGeom>
            <a:solidFill>
              <a:schemeClr val="bg2"/>
            </a:solidFill>
            <a:ln w="57150"/>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pPr algn="ctr"/>
              <a:r>
                <a:rPr lang="en-US" b="1" dirty="0">
                  <a:solidFill>
                    <a:schemeClr val="tx1"/>
                  </a:solidFill>
                </a:rPr>
                <a:t>6.2	HMM Implementation Fact Sheet, Checklists and Drawings</a:t>
              </a:r>
            </a:p>
          </p:txBody>
        </p:sp>
        <p:sp>
          <p:nvSpPr>
            <p:cNvPr id="16" name="Rectangle: Rounded Corners 15">
              <a:extLst>
                <a:ext uri="{FF2B5EF4-FFF2-40B4-BE49-F238E27FC236}">
                  <a16:creationId xmlns:a16="http://schemas.microsoft.com/office/drawing/2014/main" id="{0E31198C-4DCF-B643-2FAD-148364C18D33}"/>
                </a:ext>
              </a:extLst>
            </p:cNvPr>
            <p:cNvSpPr/>
            <p:nvPr/>
          </p:nvSpPr>
          <p:spPr>
            <a:xfrm>
              <a:off x="5223410" y="10381552"/>
              <a:ext cx="1721223" cy="1458120"/>
            </a:xfrm>
            <a:prstGeom prst="roundRect">
              <a:avLst/>
            </a:prstGeom>
            <a:solidFill>
              <a:srgbClr val="FFFF00"/>
            </a:solidFill>
            <a:ln w="57150"/>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1600" b="1" dirty="0">
                  <a:solidFill>
                    <a:schemeClr val="tx1"/>
                  </a:solidFill>
                </a:rPr>
                <a:t>6.2.1</a:t>
              </a:r>
            </a:p>
            <a:p>
              <a:pPr algn="ctr"/>
              <a:r>
                <a:rPr lang="en-US" sz="1600" b="1" dirty="0">
                  <a:solidFill>
                    <a:schemeClr val="tx1"/>
                  </a:solidFill>
                </a:rPr>
                <a:t>HMM Fact Sheet</a:t>
              </a:r>
            </a:p>
          </p:txBody>
        </p:sp>
        <p:sp>
          <p:nvSpPr>
            <p:cNvPr id="17" name="Rectangle: Rounded Corners 16">
              <a:extLst>
                <a:ext uri="{FF2B5EF4-FFF2-40B4-BE49-F238E27FC236}">
                  <a16:creationId xmlns:a16="http://schemas.microsoft.com/office/drawing/2014/main" id="{40954B36-0442-94E7-A0A8-87D92022118C}"/>
                </a:ext>
              </a:extLst>
            </p:cNvPr>
            <p:cNvSpPr/>
            <p:nvPr/>
          </p:nvSpPr>
          <p:spPr>
            <a:xfrm>
              <a:off x="7226776" y="10381552"/>
              <a:ext cx="1721223" cy="1458120"/>
            </a:xfrm>
            <a:prstGeom prst="roundRect">
              <a:avLst/>
            </a:prstGeom>
            <a:solidFill>
              <a:schemeClr val="bg2"/>
            </a:solidFill>
            <a:ln w="57150"/>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1600" b="1" dirty="0">
                  <a:solidFill>
                    <a:schemeClr val="tx1"/>
                  </a:solidFill>
                </a:rPr>
                <a:t>6.2.2</a:t>
              </a:r>
            </a:p>
            <a:p>
              <a:pPr algn="ctr"/>
              <a:r>
                <a:rPr lang="en-US" sz="1600" b="1" dirty="0">
                  <a:solidFill>
                    <a:schemeClr val="tx1"/>
                  </a:solidFill>
                </a:rPr>
                <a:t>HMM Implementation Workflow</a:t>
              </a:r>
            </a:p>
          </p:txBody>
        </p:sp>
        <p:sp>
          <p:nvSpPr>
            <p:cNvPr id="18" name="Rectangle: Rounded Corners 17">
              <a:extLst>
                <a:ext uri="{FF2B5EF4-FFF2-40B4-BE49-F238E27FC236}">
                  <a16:creationId xmlns:a16="http://schemas.microsoft.com/office/drawing/2014/main" id="{C6426CC5-FABD-C50D-D68A-A4F11C55263D}"/>
                </a:ext>
              </a:extLst>
            </p:cNvPr>
            <p:cNvSpPr/>
            <p:nvPr/>
          </p:nvSpPr>
          <p:spPr>
            <a:xfrm>
              <a:off x="9283242" y="10381552"/>
              <a:ext cx="1721223" cy="1458120"/>
            </a:xfrm>
            <a:prstGeom prst="roundRect">
              <a:avLst/>
            </a:prstGeom>
            <a:solidFill>
              <a:schemeClr val="bg2"/>
            </a:solidFill>
            <a:ln w="57150"/>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1600" b="1" dirty="0">
                  <a:solidFill>
                    <a:schemeClr val="tx1"/>
                  </a:solidFill>
                </a:rPr>
                <a:t>6.2.3</a:t>
              </a:r>
            </a:p>
            <a:p>
              <a:pPr algn="ctr"/>
              <a:r>
                <a:rPr lang="en-US" sz="1600" b="1" dirty="0">
                  <a:solidFill>
                    <a:schemeClr val="tx1"/>
                  </a:solidFill>
                </a:rPr>
                <a:t>HMM Parcels Checklist</a:t>
              </a:r>
            </a:p>
          </p:txBody>
        </p:sp>
        <p:sp>
          <p:nvSpPr>
            <p:cNvPr id="19" name="Rectangle: Rounded Corners 18">
              <a:extLst>
                <a:ext uri="{FF2B5EF4-FFF2-40B4-BE49-F238E27FC236}">
                  <a16:creationId xmlns:a16="http://schemas.microsoft.com/office/drawing/2014/main" id="{686658E9-A8FA-1470-7D19-FB6F273E5C0D}"/>
                </a:ext>
              </a:extLst>
            </p:cNvPr>
            <p:cNvSpPr/>
            <p:nvPr/>
          </p:nvSpPr>
          <p:spPr>
            <a:xfrm>
              <a:off x="11249373" y="10381552"/>
              <a:ext cx="1721223" cy="1458120"/>
            </a:xfrm>
            <a:prstGeom prst="roundRect">
              <a:avLst/>
            </a:prstGeom>
            <a:solidFill>
              <a:schemeClr val="bg2"/>
            </a:solidFill>
            <a:ln w="57150"/>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1600" b="1" dirty="0">
                  <a:solidFill>
                    <a:schemeClr val="tx1"/>
                  </a:solidFill>
                </a:rPr>
                <a:t>6.2.4</a:t>
              </a:r>
            </a:p>
            <a:p>
              <a:pPr algn="ctr"/>
              <a:r>
                <a:rPr lang="en-US" sz="1600" b="1" dirty="0">
                  <a:solidFill>
                    <a:schemeClr val="tx1"/>
                  </a:solidFill>
                </a:rPr>
                <a:t>HMM Structure Ember Hardening Checklist</a:t>
              </a:r>
            </a:p>
          </p:txBody>
        </p:sp>
        <p:sp>
          <p:nvSpPr>
            <p:cNvPr id="20" name="Rectangle: Rounded Corners 19">
              <a:extLst>
                <a:ext uri="{FF2B5EF4-FFF2-40B4-BE49-F238E27FC236}">
                  <a16:creationId xmlns:a16="http://schemas.microsoft.com/office/drawing/2014/main" id="{0A543BF2-41A7-E74B-7B39-D0B204CBC0A4}"/>
                </a:ext>
              </a:extLst>
            </p:cNvPr>
            <p:cNvSpPr/>
            <p:nvPr/>
          </p:nvSpPr>
          <p:spPr>
            <a:xfrm>
              <a:off x="13178525" y="10381552"/>
              <a:ext cx="1721223" cy="1458120"/>
            </a:xfrm>
            <a:prstGeom prst="roundRect">
              <a:avLst/>
            </a:prstGeom>
            <a:solidFill>
              <a:schemeClr val="bg2"/>
            </a:solidFill>
            <a:ln w="57150"/>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1600" b="1" dirty="0">
                  <a:solidFill>
                    <a:schemeClr val="tx1"/>
                  </a:solidFill>
                </a:rPr>
                <a:t>6.2.5</a:t>
              </a:r>
            </a:p>
            <a:p>
              <a:pPr algn="ctr"/>
              <a:r>
                <a:rPr lang="en-US" sz="1600" b="1" dirty="0">
                  <a:solidFill>
                    <a:schemeClr val="tx1"/>
                  </a:solidFill>
                </a:rPr>
                <a:t>HMM Implementation Drawings – For Contractors </a:t>
              </a:r>
            </a:p>
          </p:txBody>
        </p:sp>
      </p:grpSp>
      <p:sp>
        <p:nvSpPr>
          <p:cNvPr id="21" name="Arrow: Down 20">
            <a:extLst>
              <a:ext uri="{FF2B5EF4-FFF2-40B4-BE49-F238E27FC236}">
                <a16:creationId xmlns:a16="http://schemas.microsoft.com/office/drawing/2014/main" id="{8599B2F4-584C-5EF3-6A62-EF3D36D559B4}"/>
              </a:ext>
            </a:extLst>
          </p:cNvPr>
          <p:cNvSpPr/>
          <p:nvPr/>
        </p:nvSpPr>
        <p:spPr>
          <a:xfrm>
            <a:off x="8786546" y="6412041"/>
            <a:ext cx="484632" cy="978408"/>
          </a:xfrm>
          <a:prstGeom prst="downArrow">
            <a:avLst/>
          </a:prstGeom>
          <a:solidFill>
            <a:srgbClr val="99FF99"/>
          </a:solidFill>
          <a:ln>
            <a:solidFill>
              <a:schemeClr val="bg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00" b="1" dirty="0">
              <a:solidFill>
                <a:schemeClr val="tx1"/>
              </a:solidFill>
            </a:endParaRPr>
          </a:p>
        </p:txBody>
      </p:sp>
      <p:sp>
        <p:nvSpPr>
          <p:cNvPr id="25" name="Rectangle: Rounded Corners 24">
            <a:extLst>
              <a:ext uri="{FF2B5EF4-FFF2-40B4-BE49-F238E27FC236}">
                <a16:creationId xmlns:a16="http://schemas.microsoft.com/office/drawing/2014/main" id="{1248410A-B2F2-4084-4FCF-70A960D28653}"/>
              </a:ext>
            </a:extLst>
          </p:cNvPr>
          <p:cNvSpPr/>
          <p:nvPr/>
        </p:nvSpPr>
        <p:spPr>
          <a:xfrm>
            <a:off x="6780027" y="10519279"/>
            <a:ext cx="3688825" cy="447301"/>
          </a:xfrm>
          <a:prstGeom prst="roundRect">
            <a:avLst/>
          </a:prstGeom>
          <a:solidFill>
            <a:srgbClr val="FFFF00"/>
          </a:solidFill>
          <a:ln w="57150"/>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sz="1600" b="1" dirty="0">
                <a:solidFill>
                  <a:schemeClr val="tx1"/>
                </a:solidFill>
              </a:rPr>
              <a:t>6.2.1	HMM Fact Sheet</a:t>
            </a:r>
          </a:p>
        </p:txBody>
      </p:sp>
      <p:sp>
        <p:nvSpPr>
          <p:cNvPr id="26" name="Content Placeholder 2">
            <a:extLst>
              <a:ext uri="{FF2B5EF4-FFF2-40B4-BE49-F238E27FC236}">
                <a16:creationId xmlns:a16="http://schemas.microsoft.com/office/drawing/2014/main" id="{50F8F385-EBCE-A0E8-3599-4532D900EE29}"/>
              </a:ext>
            </a:extLst>
          </p:cNvPr>
          <p:cNvSpPr txBox="1">
            <a:spLocks/>
          </p:cNvSpPr>
          <p:nvPr/>
        </p:nvSpPr>
        <p:spPr>
          <a:xfrm>
            <a:off x="6773231" y="11255073"/>
            <a:ext cx="5878893" cy="5985177"/>
          </a:xfrm>
          <a:prstGeom prst="rect">
            <a:avLst/>
          </a:prstGeom>
        </p:spPr>
        <p:txBody>
          <a:bodyPr>
            <a:noAutofit/>
          </a:bodyPr>
          <a:lstStyle>
            <a:lvl1pPr marL="685800" indent="-685800" algn="l" defTabSz="2743200" rtl="0" eaLnBrk="1" latinLnBrk="0" hangingPunct="1">
              <a:lnSpc>
                <a:spcPct val="90000"/>
              </a:lnSpc>
              <a:spcBef>
                <a:spcPts val="3000"/>
              </a:spcBef>
              <a:buFont typeface="Arial" panose="020B0604020202020204" pitchFamily="34" charset="0"/>
              <a:buChar char="•"/>
              <a:defRPr sz="8400" kern="1200">
                <a:solidFill>
                  <a:schemeClr val="tx1"/>
                </a:solidFill>
                <a:latin typeface="+mn-lt"/>
                <a:ea typeface="+mn-ea"/>
                <a:cs typeface="+mn-cs"/>
              </a:defRPr>
            </a:lvl1pPr>
            <a:lvl2pPr marL="2057400" indent="-685800" algn="l" defTabSz="2743200" rtl="0" eaLnBrk="1" latinLnBrk="0" hangingPunct="1">
              <a:lnSpc>
                <a:spcPct val="90000"/>
              </a:lnSpc>
              <a:spcBef>
                <a:spcPts val="1500"/>
              </a:spcBef>
              <a:buFont typeface="Arial" panose="020B0604020202020204" pitchFamily="34" charset="0"/>
              <a:buChar char="•"/>
              <a:defRPr sz="7200" kern="1200">
                <a:solidFill>
                  <a:schemeClr val="tx1"/>
                </a:solidFill>
                <a:latin typeface="+mn-lt"/>
                <a:ea typeface="+mn-ea"/>
                <a:cs typeface="+mn-cs"/>
              </a:defRPr>
            </a:lvl2pPr>
            <a:lvl3pPr marL="3429000" indent="-685800" algn="l" defTabSz="2743200" rtl="0" eaLnBrk="1" latinLnBrk="0" hangingPunct="1">
              <a:lnSpc>
                <a:spcPct val="90000"/>
              </a:lnSpc>
              <a:spcBef>
                <a:spcPts val="1500"/>
              </a:spcBef>
              <a:buFont typeface="Arial" panose="020B0604020202020204" pitchFamily="34" charset="0"/>
              <a:buChar char="•"/>
              <a:defRPr sz="6000" kern="1200">
                <a:solidFill>
                  <a:schemeClr val="tx1"/>
                </a:solidFill>
                <a:latin typeface="+mn-lt"/>
                <a:ea typeface="+mn-ea"/>
                <a:cs typeface="+mn-cs"/>
              </a:defRPr>
            </a:lvl3pPr>
            <a:lvl4pPr marL="48006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4pPr>
            <a:lvl5pPr marL="61722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5pPr>
            <a:lvl6pPr marL="75438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6pPr>
            <a:lvl7pPr marL="89154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7pPr>
            <a:lvl8pPr marL="102870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8pPr>
            <a:lvl9pPr marL="116586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9pPr>
          </a:lstStyle>
          <a:p>
            <a:pPr marL="0" indent="0">
              <a:lnSpc>
                <a:spcPct val="100000"/>
              </a:lnSpc>
              <a:spcBef>
                <a:spcPts val="0"/>
              </a:spcBef>
              <a:buFont typeface="Arial" panose="020B0604020202020204" pitchFamily="34" charset="0"/>
              <a:buNone/>
            </a:pPr>
            <a:r>
              <a:rPr lang="en-US" sz="1800" b="1" dirty="0"/>
              <a:t>The WUI Fire Problem</a:t>
            </a:r>
          </a:p>
          <a:p>
            <a:pPr marL="0" indent="0">
              <a:lnSpc>
                <a:spcPct val="100000"/>
              </a:lnSpc>
              <a:spcBef>
                <a:spcPts val="0"/>
              </a:spcBef>
              <a:buFont typeface="Arial" panose="020B0604020202020204" pitchFamily="34" charset="0"/>
              <a:buNone/>
            </a:pPr>
            <a:endParaRPr lang="en-US" sz="1800" b="1" dirty="0"/>
          </a:p>
          <a:p>
            <a:pPr marL="0" indent="0">
              <a:lnSpc>
                <a:spcPct val="100000"/>
              </a:lnSpc>
              <a:spcBef>
                <a:spcPts val="0"/>
              </a:spcBef>
              <a:buFont typeface="Arial" panose="020B0604020202020204" pitchFamily="34" charset="0"/>
              <a:buNone/>
            </a:pPr>
            <a:r>
              <a:rPr lang="en-US" sz="1800" b="1" dirty="0"/>
              <a:t>How WUI fire spreads?</a:t>
            </a:r>
          </a:p>
          <a:p>
            <a:pPr marL="0" indent="0">
              <a:lnSpc>
                <a:spcPct val="100000"/>
              </a:lnSpc>
              <a:spcBef>
                <a:spcPts val="0"/>
              </a:spcBef>
              <a:buFont typeface="Arial" panose="020B0604020202020204" pitchFamily="34" charset="0"/>
              <a:buNone/>
            </a:pPr>
            <a:r>
              <a:rPr lang="en-US" sz="1800" dirty="0"/>
              <a:t>Fire and Ember exposures </a:t>
            </a:r>
          </a:p>
          <a:p>
            <a:pPr marL="0" indent="0">
              <a:lnSpc>
                <a:spcPct val="100000"/>
              </a:lnSpc>
              <a:spcBef>
                <a:spcPts val="0"/>
              </a:spcBef>
              <a:buFont typeface="Arial" panose="020B0604020202020204" pitchFamily="34" charset="0"/>
              <a:buNone/>
            </a:pPr>
            <a:endParaRPr lang="en-US" sz="1800" dirty="0"/>
          </a:p>
          <a:p>
            <a:pPr marL="0" indent="0">
              <a:lnSpc>
                <a:spcPct val="100000"/>
              </a:lnSpc>
              <a:spcBef>
                <a:spcPts val="0"/>
              </a:spcBef>
              <a:buFont typeface="Arial" panose="020B0604020202020204" pitchFamily="34" charset="0"/>
              <a:buNone/>
            </a:pPr>
            <a:r>
              <a:rPr lang="en-US" sz="1800" b="1" dirty="0"/>
              <a:t>Why Homes Burn?</a:t>
            </a:r>
          </a:p>
          <a:p>
            <a:pPr marL="457200" indent="-228600">
              <a:lnSpc>
                <a:spcPct val="100000"/>
              </a:lnSpc>
              <a:spcBef>
                <a:spcPts val="0"/>
              </a:spcBef>
            </a:pPr>
            <a:r>
              <a:rPr lang="en-US" sz="1800" dirty="0"/>
              <a:t>Imbalance</a:t>
            </a:r>
          </a:p>
          <a:p>
            <a:pPr marL="457200" indent="-228600">
              <a:lnSpc>
                <a:spcPct val="100000"/>
              </a:lnSpc>
              <a:spcBef>
                <a:spcPts val="0"/>
              </a:spcBef>
            </a:pPr>
            <a:r>
              <a:rPr lang="en-US" sz="1800" dirty="0"/>
              <a:t>Lack of tracking and addressing hazards</a:t>
            </a:r>
          </a:p>
          <a:p>
            <a:pPr marL="0" indent="0">
              <a:lnSpc>
                <a:spcPct val="100000"/>
              </a:lnSpc>
              <a:spcBef>
                <a:spcPts val="0"/>
              </a:spcBef>
              <a:buFont typeface="Arial" panose="020B0604020202020204" pitchFamily="34" charset="0"/>
              <a:buNone/>
            </a:pPr>
            <a:endParaRPr lang="en-US" sz="1800" b="1" dirty="0"/>
          </a:p>
          <a:p>
            <a:pPr marL="0" indent="0">
              <a:lnSpc>
                <a:spcPct val="100000"/>
              </a:lnSpc>
              <a:spcBef>
                <a:spcPts val="0"/>
              </a:spcBef>
              <a:buFont typeface="Arial" panose="020B0604020202020204" pitchFamily="34" charset="0"/>
              <a:buNone/>
            </a:pPr>
            <a:r>
              <a:rPr lang="en-US" sz="1800" b="1" dirty="0"/>
              <a:t>What is needed?</a:t>
            </a:r>
          </a:p>
          <a:p>
            <a:pPr marL="0" indent="0">
              <a:lnSpc>
                <a:spcPct val="100000"/>
              </a:lnSpc>
              <a:spcBef>
                <a:spcPts val="0"/>
              </a:spcBef>
              <a:buFont typeface="Arial" panose="020B0604020202020204" pitchFamily="34" charset="0"/>
              <a:buNone/>
            </a:pPr>
            <a:endParaRPr lang="en-US" sz="1800" dirty="0"/>
          </a:p>
          <a:p>
            <a:pPr marL="0" indent="0">
              <a:lnSpc>
                <a:spcPct val="100000"/>
              </a:lnSpc>
              <a:spcBef>
                <a:spcPts val="0"/>
              </a:spcBef>
              <a:buFont typeface="Arial" panose="020B0604020202020204" pitchFamily="34" charset="0"/>
              <a:buNone/>
            </a:pPr>
            <a:r>
              <a:rPr lang="en-US" sz="1800" b="1" dirty="0"/>
              <a:t>What is HMM and why is different?</a:t>
            </a:r>
          </a:p>
          <a:p>
            <a:pPr marL="0" indent="0">
              <a:lnSpc>
                <a:spcPct val="100000"/>
              </a:lnSpc>
              <a:spcBef>
                <a:spcPts val="0"/>
              </a:spcBef>
              <a:buFont typeface="Arial" panose="020B0604020202020204" pitchFamily="34" charset="0"/>
              <a:buNone/>
            </a:pPr>
            <a:endParaRPr lang="en-US" sz="1800" dirty="0"/>
          </a:p>
          <a:p>
            <a:pPr marL="0" indent="0">
              <a:lnSpc>
                <a:spcPct val="100000"/>
              </a:lnSpc>
              <a:spcBef>
                <a:spcPts val="0"/>
              </a:spcBef>
              <a:buFont typeface="Arial" panose="020B0604020202020204" pitchFamily="34" charset="0"/>
              <a:buNone/>
            </a:pPr>
            <a:r>
              <a:rPr lang="en-US" sz="1800" b="1" dirty="0"/>
              <a:t>HMM Resources</a:t>
            </a:r>
          </a:p>
          <a:p>
            <a:pPr marL="0" indent="0">
              <a:lnSpc>
                <a:spcPct val="100000"/>
              </a:lnSpc>
              <a:spcBef>
                <a:spcPts val="0"/>
              </a:spcBef>
              <a:buFont typeface="Arial" panose="020B0604020202020204" pitchFamily="34" charset="0"/>
              <a:buNone/>
            </a:pPr>
            <a:r>
              <a:rPr lang="en-US" sz="1800" dirty="0"/>
              <a:t>HMM-AHJ, HMM-N, Drawings, checklists and implementation workflow, grants for mitigation.</a:t>
            </a:r>
          </a:p>
          <a:p>
            <a:pPr marL="0" indent="0">
              <a:lnSpc>
                <a:spcPct val="100000"/>
              </a:lnSpc>
              <a:spcBef>
                <a:spcPts val="0"/>
              </a:spcBef>
              <a:buFont typeface="Arial" panose="020B0604020202020204" pitchFamily="34" charset="0"/>
              <a:buNone/>
            </a:pPr>
            <a:endParaRPr lang="en-US" sz="1800" dirty="0"/>
          </a:p>
          <a:p>
            <a:pPr marL="0" indent="0">
              <a:lnSpc>
                <a:spcPct val="100000"/>
              </a:lnSpc>
              <a:spcBef>
                <a:spcPts val="0"/>
              </a:spcBef>
              <a:buFont typeface="Arial" panose="020B0604020202020204" pitchFamily="34" charset="0"/>
              <a:buNone/>
            </a:pPr>
            <a:r>
              <a:rPr lang="en-US" sz="1800" b="1" dirty="0"/>
              <a:t>Who can use HMM?</a:t>
            </a:r>
          </a:p>
          <a:p>
            <a:pPr marL="0" indent="0">
              <a:lnSpc>
                <a:spcPct val="100000"/>
              </a:lnSpc>
              <a:spcBef>
                <a:spcPts val="0"/>
              </a:spcBef>
              <a:buFont typeface="Arial" panose="020B0604020202020204" pitchFamily="34" charset="0"/>
              <a:buNone/>
            </a:pPr>
            <a:r>
              <a:rPr lang="en-US" sz="1800" dirty="0"/>
              <a:t>Neighbors and AHJs</a:t>
            </a:r>
          </a:p>
          <a:p>
            <a:pPr marL="0" indent="0">
              <a:lnSpc>
                <a:spcPct val="100000"/>
              </a:lnSpc>
              <a:spcBef>
                <a:spcPts val="0"/>
              </a:spcBef>
              <a:buFont typeface="Arial" panose="020B0604020202020204" pitchFamily="34" charset="0"/>
              <a:buNone/>
            </a:pPr>
            <a:endParaRPr lang="en-US" sz="1800" dirty="0"/>
          </a:p>
          <a:p>
            <a:pPr marL="0" indent="0">
              <a:lnSpc>
                <a:spcPct val="100000"/>
              </a:lnSpc>
              <a:spcBef>
                <a:spcPts val="0"/>
              </a:spcBef>
              <a:buFont typeface="Arial" panose="020B0604020202020204" pitchFamily="34" charset="0"/>
              <a:buNone/>
            </a:pPr>
            <a:r>
              <a:rPr lang="en-US" sz="1800" dirty="0"/>
              <a:t>QR Codes for HMM-AHJ and HMM-N</a:t>
            </a:r>
          </a:p>
        </p:txBody>
      </p:sp>
      <p:sp>
        <p:nvSpPr>
          <p:cNvPr id="27" name="Rectangle: Rounded Corners 26">
            <a:extLst>
              <a:ext uri="{FF2B5EF4-FFF2-40B4-BE49-F238E27FC236}">
                <a16:creationId xmlns:a16="http://schemas.microsoft.com/office/drawing/2014/main" id="{A3630005-F77E-64E7-3BE7-8E127AC030F9}"/>
              </a:ext>
            </a:extLst>
          </p:cNvPr>
          <p:cNvSpPr/>
          <p:nvPr/>
        </p:nvSpPr>
        <p:spPr>
          <a:xfrm>
            <a:off x="12748340" y="10484171"/>
            <a:ext cx="4691528" cy="5935886"/>
          </a:xfrm>
          <a:prstGeom prst="roundRect">
            <a:avLst>
              <a:gd name="adj" fmla="val 4060"/>
            </a:avLst>
          </a:prstGeom>
          <a:solidFill>
            <a:schemeClr val="accent6">
              <a:lumMod val="60000"/>
              <a:lumOff val="40000"/>
            </a:schemeClr>
          </a:solidFill>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b="1" dirty="0">
              <a:solidFill>
                <a:schemeClr val="tx1"/>
              </a:solidFill>
            </a:endParaRPr>
          </a:p>
          <a:p>
            <a:pPr>
              <a:spcAft>
                <a:spcPts val="600"/>
              </a:spcAft>
            </a:pPr>
            <a:r>
              <a:rPr lang="en-US" b="1" dirty="0">
                <a:solidFill>
                  <a:schemeClr val="tx1"/>
                </a:solidFill>
              </a:rPr>
              <a:t>Foundations of HMM</a:t>
            </a:r>
          </a:p>
          <a:p>
            <a:pPr marL="342900" indent="-342900">
              <a:spcAft>
                <a:spcPts val="600"/>
              </a:spcAft>
              <a:buFont typeface="+mj-lt"/>
              <a:buAutoNum type="arabicPeriod"/>
            </a:pPr>
            <a:r>
              <a:rPr lang="en-US" sz="1600" b="1" dirty="0">
                <a:solidFill>
                  <a:schemeClr val="tx1"/>
                </a:solidFill>
              </a:rPr>
              <a:t>Based on Exposures – not parcel based</a:t>
            </a:r>
          </a:p>
          <a:p>
            <a:pPr marL="342900" indent="-342900">
              <a:spcAft>
                <a:spcPts val="600"/>
              </a:spcAft>
              <a:buFont typeface="+mj-lt"/>
              <a:buAutoNum type="arabicPeriod"/>
            </a:pPr>
            <a:r>
              <a:rPr lang="en-US" sz="1600" b="1" dirty="0">
                <a:solidFill>
                  <a:schemeClr val="tx1"/>
                </a:solidFill>
              </a:rPr>
              <a:t>Addresses both fire and ember exposures </a:t>
            </a:r>
          </a:p>
          <a:p>
            <a:pPr marL="342900" indent="-342900">
              <a:spcAft>
                <a:spcPts val="600"/>
              </a:spcAft>
              <a:buFont typeface="+mj-lt"/>
              <a:buAutoNum type="arabicPeriod"/>
            </a:pPr>
            <a:r>
              <a:rPr lang="en-US" sz="1600" b="1" dirty="0">
                <a:solidFill>
                  <a:schemeClr val="tx1"/>
                </a:solidFill>
              </a:rPr>
              <a:t>Comprehensive not optional (see 1.1 Why </a:t>
            </a:r>
            <a:r>
              <a:rPr lang="en-US" sz="1600" b="1" i="1" dirty="0">
                <a:solidFill>
                  <a:schemeClr val="tx1"/>
                </a:solidFill>
              </a:rPr>
              <a:t>Good Enough </a:t>
            </a:r>
            <a:r>
              <a:rPr lang="en-US" sz="1600" b="1" dirty="0">
                <a:solidFill>
                  <a:schemeClr val="tx1"/>
                </a:solidFill>
              </a:rPr>
              <a:t>does not work in WUI Fires)</a:t>
            </a:r>
          </a:p>
          <a:p>
            <a:pPr marL="342900" indent="-342900">
              <a:spcAft>
                <a:spcPts val="600"/>
              </a:spcAft>
              <a:buFont typeface="+mj-lt"/>
              <a:buAutoNum type="arabicPeriod"/>
            </a:pPr>
            <a:r>
              <a:rPr lang="en-US" sz="1600" b="1" dirty="0">
                <a:solidFill>
                  <a:schemeClr val="tx1"/>
                </a:solidFill>
              </a:rPr>
              <a:t>Acknowledges the impacts of Fuels Agglomeration (fuels near each other)</a:t>
            </a:r>
          </a:p>
          <a:p>
            <a:pPr marL="342900" indent="-342900">
              <a:spcAft>
                <a:spcPts val="600"/>
              </a:spcAft>
              <a:buFont typeface="+mj-lt"/>
              <a:buAutoNum type="arabicPeriod"/>
            </a:pPr>
            <a:r>
              <a:rPr lang="en-US" sz="1600" b="1" dirty="0">
                <a:solidFill>
                  <a:schemeClr val="tx1"/>
                </a:solidFill>
              </a:rPr>
              <a:t>Acknowledges the negative impacts of placing fuels at the edge of the property</a:t>
            </a:r>
          </a:p>
          <a:p>
            <a:pPr marL="285750" indent="-285750">
              <a:buFont typeface="Arial" panose="020B0604020202020204" pitchFamily="34" charset="0"/>
              <a:buChar char="•"/>
            </a:pPr>
            <a:endParaRPr lang="en-US" sz="1600" b="1" dirty="0">
              <a:solidFill>
                <a:schemeClr val="tx1"/>
              </a:solidFill>
            </a:endParaRPr>
          </a:p>
          <a:p>
            <a:pPr marL="285750" indent="-285750">
              <a:buFont typeface="Arial" panose="020B0604020202020204" pitchFamily="34" charset="0"/>
              <a:buChar char="•"/>
            </a:pPr>
            <a:endParaRPr lang="en-US" sz="1600" b="1" dirty="0">
              <a:solidFill>
                <a:schemeClr val="tx1"/>
              </a:solidFill>
            </a:endParaRPr>
          </a:p>
          <a:p>
            <a:pPr>
              <a:spcAft>
                <a:spcPts val="600"/>
              </a:spcAft>
            </a:pPr>
            <a:r>
              <a:rPr lang="en-US" b="1" dirty="0">
                <a:solidFill>
                  <a:schemeClr val="tx1"/>
                </a:solidFill>
              </a:rPr>
              <a:t>Additional Benefits</a:t>
            </a:r>
          </a:p>
          <a:p>
            <a:pPr marL="285750" indent="-285750">
              <a:spcAft>
                <a:spcPts val="600"/>
              </a:spcAft>
              <a:buFont typeface="Arial" panose="020B0604020202020204" pitchFamily="34" charset="0"/>
              <a:buChar char="•"/>
            </a:pPr>
            <a:r>
              <a:rPr lang="en-US" sz="1600" dirty="0">
                <a:solidFill>
                  <a:schemeClr val="tx1"/>
                </a:solidFill>
              </a:rPr>
              <a:t>Designed to limit retrofit expenses</a:t>
            </a:r>
          </a:p>
          <a:p>
            <a:pPr marL="285750" indent="-285750">
              <a:spcAft>
                <a:spcPts val="600"/>
              </a:spcAft>
              <a:buFont typeface="Arial" panose="020B0604020202020204" pitchFamily="34" charset="0"/>
              <a:buChar char="•"/>
            </a:pPr>
            <a:r>
              <a:rPr lang="en-US" sz="1600" dirty="0">
                <a:solidFill>
                  <a:schemeClr val="tx1"/>
                </a:solidFill>
              </a:rPr>
              <a:t>Provides implementation solutions that leverage structure, parcel and neighborhood specifics </a:t>
            </a:r>
          </a:p>
          <a:p>
            <a:pPr marL="285750" indent="-285750">
              <a:spcAft>
                <a:spcPts val="600"/>
              </a:spcAft>
              <a:buFont typeface="Arial" panose="020B0604020202020204" pitchFamily="34" charset="0"/>
              <a:buChar char="•"/>
            </a:pPr>
            <a:r>
              <a:rPr lang="en-US" sz="1600" dirty="0">
                <a:solidFill>
                  <a:schemeClr val="tx1"/>
                </a:solidFill>
              </a:rPr>
              <a:t>Illustrates the effects of partial hardening on community losses as a function of housing density </a:t>
            </a:r>
          </a:p>
          <a:p>
            <a:endParaRPr lang="en-US" sz="1600" dirty="0">
              <a:solidFill>
                <a:schemeClr val="tx1"/>
              </a:solidFill>
            </a:endParaRPr>
          </a:p>
        </p:txBody>
      </p:sp>
      <p:sp>
        <p:nvSpPr>
          <p:cNvPr id="28" name="Content Placeholder 2">
            <a:extLst>
              <a:ext uri="{FF2B5EF4-FFF2-40B4-BE49-F238E27FC236}">
                <a16:creationId xmlns:a16="http://schemas.microsoft.com/office/drawing/2014/main" id="{41864645-AF39-C184-765B-9AF365C8442B}"/>
              </a:ext>
            </a:extLst>
          </p:cNvPr>
          <p:cNvSpPr txBox="1">
            <a:spLocks/>
          </p:cNvSpPr>
          <p:nvPr/>
        </p:nvSpPr>
        <p:spPr>
          <a:xfrm>
            <a:off x="5374327" y="17508260"/>
            <a:ext cx="9374674" cy="480726"/>
          </a:xfrm>
          <a:prstGeom prst="rect">
            <a:avLst/>
          </a:prstGeom>
        </p:spPr>
        <p:txBody>
          <a:bodyPr/>
          <a:lstStyle>
            <a:lvl1pPr marL="685800" indent="-685800" algn="l" defTabSz="2743200" rtl="0" eaLnBrk="1" latinLnBrk="0" hangingPunct="1">
              <a:lnSpc>
                <a:spcPct val="90000"/>
              </a:lnSpc>
              <a:spcBef>
                <a:spcPts val="3000"/>
              </a:spcBef>
              <a:buFont typeface="Arial" panose="020B0604020202020204" pitchFamily="34" charset="0"/>
              <a:buChar char="•"/>
              <a:defRPr sz="8400" kern="1200">
                <a:solidFill>
                  <a:schemeClr val="tx1"/>
                </a:solidFill>
                <a:latin typeface="+mn-lt"/>
                <a:ea typeface="+mn-ea"/>
                <a:cs typeface="+mn-cs"/>
              </a:defRPr>
            </a:lvl1pPr>
            <a:lvl2pPr marL="2057400" indent="-685800" algn="l" defTabSz="2743200" rtl="0" eaLnBrk="1" latinLnBrk="0" hangingPunct="1">
              <a:lnSpc>
                <a:spcPct val="90000"/>
              </a:lnSpc>
              <a:spcBef>
                <a:spcPts val="1500"/>
              </a:spcBef>
              <a:buFont typeface="Arial" panose="020B0604020202020204" pitchFamily="34" charset="0"/>
              <a:buChar char="•"/>
              <a:defRPr sz="7200" kern="1200">
                <a:solidFill>
                  <a:schemeClr val="tx1"/>
                </a:solidFill>
                <a:latin typeface="+mn-lt"/>
                <a:ea typeface="+mn-ea"/>
                <a:cs typeface="+mn-cs"/>
              </a:defRPr>
            </a:lvl2pPr>
            <a:lvl3pPr marL="3429000" indent="-685800" algn="l" defTabSz="2743200" rtl="0" eaLnBrk="1" latinLnBrk="0" hangingPunct="1">
              <a:lnSpc>
                <a:spcPct val="90000"/>
              </a:lnSpc>
              <a:spcBef>
                <a:spcPts val="1500"/>
              </a:spcBef>
              <a:buFont typeface="Arial" panose="020B0604020202020204" pitchFamily="34" charset="0"/>
              <a:buChar char="•"/>
              <a:defRPr sz="6000" kern="1200">
                <a:solidFill>
                  <a:schemeClr val="tx1"/>
                </a:solidFill>
                <a:latin typeface="+mn-lt"/>
                <a:ea typeface="+mn-ea"/>
                <a:cs typeface="+mn-cs"/>
              </a:defRPr>
            </a:lvl3pPr>
            <a:lvl4pPr marL="48006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4pPr>
            <a:lvl5pPr marL="61722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5pPr>
            <a:lvl6pPr marL="75438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6pPr>
            <a:lvl7pPr marL="89154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7pPr>
            <a:lvl8pPr marL="102870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8pPr>
            <a:lvl9pPr marL="116586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9pPr>
          </a:lstStyle>
          <a:p>
            <a:pPr marL="0" indent="0">
              <a:buNone/>
            </a:pPr>
            <a:r>
              <a:rPr lang="en-US" sz="2000" dirty="0"/>
              <a:t>How HMM Compares to other mitigation approaches? (this table is in Section 3, slide 15)</a:t>
            </a:r>
          </a:p>
        </p:txBody>
      </p:sp>
      <p:graphicFrame>
        <p:nvGraphicFramePr>
          <p:cNvPr id="30" name="Table 29">
            <a:extLst>
              <a:ext uri="{FF2B5EF4-FFF2-40B4-BE49-F238E27FC236}">
                <a16:creationId xmlns:a16="http://schemas.microsoft.com/office/drawing/2014/main" id="{92406BB9-8180-6F59-8AED-3042B432C236}"/>
              </a:ext>
            </a:extLst>
          </p:cNvPr>
          <p:cNvGraphicFramePr>
            <a:graphicFrameLocks noGrp="1"/>
          </p:cNvGraphicFramePr>
          <p:nvPr>
            <p:extLst>
              <p:ext uri="{D42A27DB-BD31-4B8C-83A1-F6EECF244321}">
                <p14:modId xmlns:p14="http://schemas.microsoft.com/office/powerpoint/2010/main" val="265256586"/>
              </p:ext>
            </p:extLst>
          </p:nvPr>
        </p:nvGraphicFramePr>
        <p:xfrm>
          <a:off x="5221178" y="17928673"/>
          <a:ext cx="9469302" cy="8957425"/>
        </p:xfrm>
        <a:graphic>
          <a:graphicData uri="http://schemas.openxmlformats.org/drawingml/2006/table">
            <a:tbl>
              <a:tblPr firstRow="1" bandRow="1">
                <a:tableStyleId>{5C22544A-7EE6-4342-B048-85BDC9FD1C3A}</a:tableStyleId>
              </a:tblPr>
              <a:tblGrid>
                <a:gridCol w="4734651">
                  <a:extLst>
                    <a:ext uri="{9D8B030D-6E8A-4147-A177-3AD203B41FA5}">
                      <a16:colId xmlns:a16="http://schemas.microsoft.com/office/drawing/2014/main" val="2069755064"/>
                    </a:ext>
                  </a:extLst>
                </a:gridCol>
                <a:gridCol w="4734651">
                  <a:extLst>
                    <a:ext uri="{9D8B030D-6E8A-4147-A177-3AD203B41FA5}">
                      <a16:colId xmlns:a16="http://schemas.microsoft.com/office/drawing/2014/main" val="451010894"/>
                    </a:ext>
                  </a:extLst>
                </a:gridCol>
              </a:tblGrid>
              <a:tr h="397427">
                <a:tc>
                  <a:txBody>
                    <a:bodyPr/>
                    <a:lstStyle/>
                    <a:p>
                      <a:r>
                        <a:rPr lang="en-US" sz="1800" dirty="0">
                          <a:solidFill>
                            <a:schemeClr val="tx1"/>
                          </a:solidFill>
                        </a:rPr>
                        <a:t>HMM Features/Benefits</a:t>
                      </a:r>
                    </a:p>
                  </a:txBody>
                  <a:tcPr>
                    <a:solidFill>
                      <a:schemeClr val="accent6">
                        <a:lumMod val="60000"/>
                        <a:lumOff val="40000"/>
                      </a:schemeClr>
                    </a:solidFill>
                  </a:tcPr>
                </a:tc>
                <a:tc>
                  <a:txBody>
                    <a:bodyPr/>
                    <a:lstStyle/>
                    <a:p>
                      <a:r>
                        <a:rPr lang="en-US" sz="1800" dirty="0"/>
                        <a:t>Other Mitigation Approaches </a:t>
                      </a:r>
                    </a:p>
                  </a:txBody>
                  <a:tcPr>
                    <a:solidFill>
                      <a:srgbClr val="FF0000"/>
                    </a:solidFill>
                  </a:tcPr>
                </a:tc>
                <a:extLst>
                  <a:ext uri="{0D108BD9-81ED-4DB2-BD59-A6C34878D82A}">
                    <a16:rowId xmlns:a16="http://schemas.microsoft.com/office/drawing/2014/main" val="805671229"/>
                  </a:ext>
                </a:extLst>
              </a:tr>
              <a:tr h="1336238">
                <a:tc>
                  <a:txBody>
                    <a:bodyPr/>
                    <a:lstStyle/>
                    <a:p>
                      <a:r>
                        <a:rPr lang="en-US" sz="1800" b="1" dirty="0"/>
                        <a:t>HMM is exposure based</a:t>
                      </a:r>
                    </a:p>
                    <a:p>
                      <a:pPr marL="400050" lvl="1" indent="0"/>
                      <a:r>
                        <a:rPr lang="en-US" sz="1800" i="1" dirty="0"/>
                        <a:t>Why? Fire does not care about ownership. This is one of the fundamental differences between HMM and other approaches.</a:t>
                      </a:r>
                    </a:p>
                  </a:txBody>
                  <a:tcPr/>
                </a:tc>
                <a:tc>
                  <a:txBody>
                    <a:bodyPr/>
                    <a:lstStyle/>
                    <a:p>
                      <a:r>
                        <a:rPr lang="en-US" sz="1800" dirty="0"/>
                        <a:t>Almost all other approaches are </a:t>
                      </a:r>
                      <a:r>
                        <a:rPr lang="en-US" sz="1800" i="1" dirty="0"/>
                        <a:t>Parcel Based</a:t>
                      </a:r>
                    </a:p>
                    <a:p>
                      <a:pPr marL="400050" indent="0"/>
                      <a:r>
                        <a:rPr lang="en-US" sz="1800" i="1" dirty="0"/>
                        <a:t>Why? Historical context, mitigation has been historically addressed at the parcel level, as this is easier to convey and regulate</a:t>
                      </a:r>
                    </a:p>
                  </a:txBody>
                  <a:tcPr/>
                </a:tc>
                <a:extLst>
                  <a:ext uri="{0D108BD9-81ED-4DB2-BD59-A6C34878D82A}">
                    <a16:rowId xmlns:a16="http://schemas.microsoft.com/office/drawing/2014/main" val="2931974529"/>
                  </a:ext>
                </a:extLst>
              </a:tr>
              <a:tr h="1086949">
                <a:tc>
                  <a:txBody>
                    <a:bodyPr/>
                    <a:lstStyle/>
                    <a:p>
                      <a:r>
                        <a:rPr lang="en-US" sz="1800" b="1" dirty="0"/>
                        <a:t>HMM addresses exposures from both fire and embers. </a:t>
                      </a:r>
                    </a:p>
                    <a:p>
                      <a:pPr marL="400050" indent="0"/>
                      <a:r>
                        <a:rPr lang="en-US" sz="1800" i="1" dirty="0"/>
                        <a:t>Why? Because all exposures that can result in structure ignition must be addressed.</a:t>
                      </a:r>
                    </a:p>
                  </a:txBody>
                  <a:tcPr/>
                </a:tc>
                <a:tc>
                  <a:txBody>
                    <a:bodyPr/>
                    <a:lstStyle/>
                    <a:p>
                      <a:r>
                        <a:rPr lang="en-US" sz="1800" dirty="0"/>
                        <a:t>Do not address all exposures, specifically the ones that are hard to mitigate or </a:t>
                      </a:r>
                      <a:r>
                        <a:rPr lang="en-US" sz="1800" i="1" dirty="0"/>
                        <a:t>belong to someone else on a neighboring property</a:t>
                      </a:r>
                      <a:r>
                        <a:rPr lang="en-US" sz="1800" dirty="0"/>
                        <a:t>.</a:t>
                      </a:r>
                    </a:p>
                  </a:txBody>
                  <a:tcPr/>
                </a:tc>
                <a:extLst>
                  <a:ext uri="{0D108BD9-81ED-4DB2-BD59-A6C34878D82A}">
                    <a16:rowId xmlns:a16="http://schemas.microsoft.com/office/drawing/2014/main" val="3968264205"/>
                  </a:ext>
                </a:extLst>
              </a:tr>
              <a:tr h="1924183">
                <a:tc>
                  <a:txBody>
                    <a:bodyPr/>
                    <a:lstStyle/>
                    <a:p>
                      <a:r>
                        <a:rPr lang="en-US" sz="1800" b="1" dirty="0"/>
                        <a:t>HMM requires hardening for all ember vulnerabilities (weak spots)</a:t>
                      </a:r>
                    </a:p>
                    <a:p>
                      <a:pPr marL="400050" indent="0"/>
                      <a:r>
                        <a:rPr lang="en-US" sz="1800" i="1" dirty="0"/>
                        <a:t>Why? Because when your house get bombarded by one million embers, they will find that weak spot. Fire is like water going down hill. IT will find the path of least resistance and get your house ignited.</a:t>
                      </a:r>
                    </a:p>
                  </a:txBody>
                  <a:tcPr/>
                </a:tc>
                <a:tc>
                  <a:txBody>
                    <a:bodyPr/>
                    <a:lstStyle/>
                    <a:p>
                      <a:r>
                        <a:rPr lang="en-US" sz="1800" dirty="0"/>
                        <a:t>Make ember hardening voluntary or partial, or provide tiered hardening systems</a:t>
                      </a:r>
                    </a:p>
                  </a:txBody>
                  <a:tcPr/>
                </a:tc>
                <a:extLst>
                  <a:ext uri="{0D108BD9-81ED-4DB2-BD59-A6C34878D82A}">
                    <a16:rowId xmlns:a16="http://schemas.microsoft.com/office/drawing/2014/main" val="954638614"/>
                  </a:ext>
                </a:extLst>
              </a:tr>
              <a:tr h="1924183">
                <a:tc>
                  <a:txBody>
                    <a:bodyPr/>
                    <a:lstStyle/>
                    <a:p>
                      <a:r>
                        <a:rPr lang="en-US" sz="1800" b="1" i="0" dirty="0"/>
                        <a:t>HMM acknowledges that certain exposures cannot be mitigated and focuses on ignition prevention in these situations </a:t>
                      </a:r>
                    </a:p>
                    <a:p>
                      <a:pPr marL="400050" indent="0"/>
                      <a:r>
                        <a:rPr lang="en-US" sz="1800" i="1" dirty="0"/>
                        <a:t>Why? Acknowledging the limitations of hardening can save retrofit funds and point to the necessary steps to prevent structure ignitions</a:t>
                      </a:r>
                    </a:p>
                  </a:txBody>
                  <a:tcPr/>
                </a:tc>
                <a:tc>
                  <a:txBody>
                    <a:bodyPr/>
                    <a:lstStyle/>
                    <a:p>
                      <a:r>
                        <a:rPr lang="en-US" sz="1800" dirty="0"/>
                        <a:t>Does not address impacts of moderate and high-density construction</a:t>
                      </a:r>
                    </a:p>
                  </a:txBody>
                  <a:tcPr/>
                </a:tc>
                <a:extLst>
                  <a:ext uri="{0D108BD9-81ED-4DB2-BD59-A6C34878D82A}">
                    <a16:rowId xmlns:a16="http://schemas.microsoft.com/office/drawing/2014/main" val="2678386738"/>
                  </a:ext>
                </a:extLst>
              </a:tr>
              <a:tr h="1630212">
                <a:tc>
                  <a:txBody>
                    <a:bodyPr/>
                    <a:lstStyle/>
                    <a:p>
                      <a:r>
                        <a:rPr lang="en-US" sz="1800" b="1" i="0" dirty="0"/>
                        <a:t>HMM acknowledges the relationships between partial hardening and community structure losses</a:t>
                      </a:r>
                    </a:p>
                    <a:p>
                      <a:pPr marL="400050" indent="0"/>
                      <a:r>
                        <a:rPr lang="en-US" sz="1800" i="1" dirty="0"/>
                        <a:t>Why? HMM points to the “very high standards” that have to be maintained to prevent high density communities from suffering extreme losses.  </a:t>
                      </a:r>
                    </a:p>
                  </a:txBody>
                  <a:tcPr/>
                </a:tc>
                <a:tc>
                  <a:txBody>
                    <a:bodyPr/>
                    <a:lstStyle/>
                    <a:p>
                      <a:r>
                        <a:rPr lang="en-US" sz="1800" dirty="0"/>
                        <a:t>Do not address the impacts of partial mitigations on community losses </a:t>
                      </a:r>
                    </a:p>
                  </a:txBody>
                  <a:tcPr/>
                </a:tc>
                <a:extLst>
                  <a:ext uri="{0D108BD9-81ED-4DB2-BD59-A6C34878D82A}">
                    <a16:rowId xmlns:a16="http://schemas.microsoft.com/office/drawing/2014/main" val="3553717540"/>
                  </a:ext>
                </a:extLst>
              </a:tr>
            </a:tbl>
          </a:graphicData>
        </a:graphic>
      </p:graphicFrame>
      <p:grpSp>
        <p:nvGrpSpPr>
          <p:cNvPr id="244" name="Group 243">
            <a:extLst>
              <a:ext uri="{FF2B5EF4-FFF2-40B4-BE49-F238E27FC236}">
                <a16:creationId xmlns:a16="http://schemas.microsoft.com/office/drawing/2014/main" id="{0993C11E-AF9F-25D0-B272-FF41560C8B26}"/>
              </a:ext>
            </a:extLst>
          </p:cNvPr>
          <p:cNvGrpSpPr/>
          <p:nvPr/>
        </p:nvGrpSpPr>
        <p:grpSpPr>
          <a:xfrm>
            <a:off x="15294223" y="25573796"/>
            <a:ext cx="2840659" cy="1515581"/>
            <a:chOff x="9744075" y="1353157"/>
            <a:chExt cx="2323342" cy="1546558"/>
          </a:xfrm>
        </p:grpSpPr>
        <p:grpSp>
          <p:nvGrpSpPr>
            <p:cNvPr id="245" name="Group 244">
              <a:extLst>
                <a:ext uri="{FF2B5EF4-FFF2-40B4-BE49-F238E27FC236}">
                  <a16:creationId xmlns:a16="http://schemas.microsoft.com/office/drawing/2014/main" id="{0468F3AA-9146-5D44-0C09-E5D60BCAFBC3}"/>
                </a:ext>
              </a:extLst>
            </p:cNvPr>
            <p:cNvGrpSpPr/>
            <p:nvPr/>
          </p:nvGrpSpPr>
          <p:grpSpPr>
            <a:xfrm>
              <a:off x="9998536" y="1602426"/>
              <a:ext cx="1926842" cy="1015663"/>
              <a:chOff x="10204772" y="2727986"/>
              <a:chExt cx="1926842" cy="1015663"/>
            </a:xfrm>
          </p:grpSpPr>
          <p:sp>
            <p:nvSpPr>
              <p:cNvPr id="247" name="Rectangle: Rounded Corners 246">
                <a:extLst>
                  <a:ext uri="{FF2B5EF4-FFF2-40B4-BE49-F238E27FC236}">
                    <a16:creationId xmlns:a16="http://schemas.microsoft.com/office/drawing/2014/main" id="{D470C134-589B-4A9B-95C5-CB1B6DDCDF33}"/>
                  </a:ext>
                </a:extLst>
              </p:cNvPr>
              <p:cNvSpPr/>
              <p:nvPr/>
            </p:nvSpPr>
            <p:spPr>
              <a:xfrm>
                <a:off x="10204772" y="2752293"/>
                <a:ext cx="229519" cy="229519"/>
              </a:xfrm>
              <a:prstGeom prst="roundRect">
                <a:avLst/>
              </a:prstGeom>
              <a:solidFill>
                <a:srgbClr val="7CB342"/>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i="0" dirty="0">
                    <a:solidFill>
                      <a:schemeClr val="tx1"/>
                    </a:solidFill>
                    <a:effectLst/>
                    <a:latin typeface="Roboto" panose="02000000000000000000" pitchFamily="2" charset="0"/>
                  </a:rPr>
                  <a:t>✓</a:t>
                </a:r>
                <a:endParaRPr lang="en-US" sz="1200" b="1" dirty="0">
                  <a:solidFill>
                    <a:schemeClr val="tx1"/>
                  </a:solidFill>
                </a:endParaRPr>
              </a:p>
            </p:txBody>
          </p:sp>
          <p:sp>
            <p:nvSpPr>
              <p:cNvPr id="248" name="TextBox 247">
                <a:extLst>
                  <a:ext uri="{FF2B5EF4-FFF2-40B4-BE49-F238E27FC236}">
                    <a16:creationId xmlns:a16="http://schemas.microsoft.com/office/drawing/2014/main" id="{560AE0DB-57AB-64F6-B92C-0A39EDAF2424}"/>
                  </a:ext>
                </a:extLst>
              </p:cNvPr>
              <p:cNvSpPr txBox="1"/>
              <p:nvPr/>
            </p:nvSpPr>
            <p:spPr>
              <a:xfrm>
                <a:off x="10468786" y="2727986"/>
                <a:ext cx="1662828" cy="1015663"/>
              </a:xfrm>
              <a:prstGeom prst="rect">
                <a:avLst/>
              </a:prstGeom>
              <a:noFill/>
            </p:spPr>
            <p:txBody>
              <a:bodyPr wrap="none" rtlCol="0">
                <a:spAutoFit/>
              </a:bodyPr>
              <a:lstStyle/>
              <a:p>
                <a:r>
                  <a:rPr lang="en-US" sz="1200" dirty="0"/>
                  <a:t>Low/reduced hazard</a:t>
                </a:r>
              </a:p>
              <a:p>
                <a:endParaRPr lang="en-US" sz="1200" dirty="0"/>
              </a:p>
              <a:p>
                <a:r>
                  <a:rPr lang="en-US" sz="1200" dirty="0"/>
                  <a:t>Hazardous condition</a:t>
                </a:r>
              </a:p>
              <a:p>
                <a:endParaRPr lang="en-US" sz="1200" dirty="0"/>
              </a:p>
              <a:p>
                <a:r>
                  <a:rPr lang="en-US" sz="1200" dirty="0"/>
                  <a:t>Likely ignition condition</a:t>
                </a:r>
              </a:p>
            </p:txBody>
          </p:sp>
          <p:sp>
            <p:nvSpPr>
              <p:cNvPr id="249" name="Isosceles Triangle 248">
                <a:extLst>
                  <a:ext uri="{FF2B5EF4-FFF2-40B4-BE49-F238E27FC236}">
                    <a16:creationId xmlns:a16="http://schemas.microsoft.com/office/drawing/2014/main" id="{1429D09A-A709-C813-B876-A7C1266D09CE}"/>
                  </a:ext>
                </a:extLst>
              </p:cNvPr>
              <p:cNvSpPr/>
              <p:nvPr/>
            </p:nvSpPr>
            <p:spPr>
              <a:xfrm>
                <a:off x="10216272" y="3113263"/>
                <a:ext cx="229962" cy="210477"/>
              </a:xfrm>
              <a:prstGeom prst="triangle">
                <a:avLst/>
              </a:prstGeom>
              <a:solidFill>
                <a:srgbClr val="FFFF0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tIns="0" bIns="91440" rtlCol="0" anchor="ctr"/>
              <a:lstStyle/>
              <a:p>
                <a:pPr algn="ctr"/>
                <a:r>
                  <a:rPr lang="en-US" sz="1200" dirty="0">
                    <a:solidFill>
                      <a:schemeClr val="tx1"/>
                    </a:solidFill>
                  </a:rPr>
                  <a:t>!</a:t>
                </a:r>
              </a:p>
            </p:txBody>
          </p:sp>
          <p:sp>
            <p:nvSpPr>
              <p:cNvPr id="250" name="Isosceles Triangle 249">
                <a:extLst>
                  <a:ext uri="{FF2B5EF4-FFF2-40B4-BE49-F238E27FC236}">
                    <a16:creationId xmlns:a16="http://schemas.microsoft.com/office/drawing/2014/main" id="{0948CC8F-FA88-34AC-FEEF-A035B0619B52}"/>
                  </a:ext>
                </a:extLst>
              </p:cNvPr>
              <p:cNvSpPr/>
              <p:nvPr/>
            </p:nvSpPr>
            <p:spPr>
              <a:xfrm>
                <a:off x="10221803" y="3488821"/>
                <a:ext cx="229962" cy="210477"/>
              </a:xfrm>
              <a:prstGeom prst="triangle">
                <a:avLst/>
              </a:prstGeom>
              <a:solidFill>
                <a:srgbClr val="FF000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tIns="0" bIns="91440" rtlCol="0" anchor="ctr"/>
              <a:lstStyle/>
              <a:p>
                <a:pPr algn="ctr"/>
                <a:r>
                  <a:rPr lang="en-US" sz="1200" dirty="0">
                    <a:solidFill>
                      <a:schemeClr val="tx1"/>
                    </a:solidFill>
                  </a:rPr>
                  <a:t>!</a:t>
                </a:r>
              </a:p>
            </p:txBody>
          </p:sp>
        </p:grpSp>
        <p:sp>
          <p:nvSpPr>
            <p:cNvPr id="246" name="Rectangle 245">
              <a:extLst>
                <a:ext uri="{FF2B5EF4-FFF2-40B4-BE49-F238E27FC236}">
                  <a16:creationId xmlns:a16="http://schemas.microsoft.com/office/drawing/2014/main" id="{D30813DB-2D1E-6977-A40D-D1E3AC11EC2B}"/>
                </a:ext>
              </a:extLst>
            </p:cNvPr>
            <p:cNvSpPr/>
            <p:nvPr/>
          </p:nvSpPr>
          <p:spPr>
            <a:xfrm>
              <a:off x="9744075" y="1353157"/>
              <a:ext cx="2323342" cy="1546558"/>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92" name="Group 291">
            <a:extLst>
              <a:ext uri="{FF2B5EF4-FFF2-40B4-BE49-F238E27FC236}">
                <a16:creationId xmlns:a16="http://schemas.microsoft.com/office/drawing/2014/main" id="{BF1C5A8F-E5C3-A800-12FA-6D63F2B88E09}"/>
              </a:ext>
            </a:extLst>
          </p:cNvPr>
          <p:cNvGrpSpPr/>
          <p:nvPr/>
        </p:nvGrpSpPr>
        <p:grpSpPr>
          <a:xfrm>
            <a:off x="15286695" y="16902978"/>
            <a:ext cx="2685301" cy="8422483"/>
            <a:chOff x="15378760" y="17885579"/>
            <a:chExt cx="2685301" cy="8422483"/>
          </a:xfrm>
        </p:grpSpPr>
        <p:grpSp>
          <p:nvGrpSpPr>
            <p:cNvPr id="31" name="Group 30">
              <a:extLst>
                <a:ext uri="{FF2B5EF4-FFF2-40B4-BE49-F238E27FC236}">
                  <a16:creationId xmlns:a16="http://schemas.microsoft.com/office/drawing/2014/main" id="{A4A3031D-0099-0FB0-3CBA-37343A6B1FA4}"/>
                </a:ext>
              </a:extLst>
            </p:cNvPr>
            <p:cNvGrpSpPr/>
            <p:nvPr/>
          </p:nvGrpSpPr>
          <p:grpSpPr>
            <a:xfrm>
              <a:off x="15378760" y="17885579"/>
              <a:ext cx="2685301" cy="2532548"/>
              <a:chOff x="2422940" y="1044834"/>
              <a:chExt cx="2959373" cy="2845838"/>
            </a:xfrm>
          </p:grpSpPr>
          <p:grpSp>
            <p:nvGrpSpPr>
              <p:cNvPr id="224" name="Group 223">
                <a:extLst>
                  <a:ext uri="{FF2B5EF4-FFF2-40B4-BE49-F238E27FC236}">
                    <a16:creationId xmlns:a16="http://schemas.microsoft.com/office/drawing/2014/main" id="{0BEF1645-43CD-BFBE-C54C-A1D7B5134521}"/>
                  </a:ext>
                </a:extLst>
              </p:cNvPr>
              <p:cNvGrpSpPr/>
              <p:nvPr/>
            </p:nvGrpSpPr>
            <p:grpSpPr>
              <a:xfrm>
                <a:off x="2422940" y="1044834"/>
                <a:ext cx="2959373" cy="2845838"/>
                <a:chOff x="2448036" y="1594302"/>
                <a:chExt cx="2959373" cy="2845838"/>
              </a:xfrm>
            </p:grpSpPr>
            <p:sp>
              <p:nvSpPr>
                <p:cNvPr id="226" name="Rectangle 225">
                  <a:extLst>
                    <a:ext uri="{FF2B5EF4-FFF2-40B4-BE49-F238E27FC236}">
                      <a16:creationId xmlns:a16="http://schemas.microsoft.com/office/drawing/2014/main" id="{F81A2F91-4475-0E57-1946-5B81BC7F60DF}"/>
                    </a:ext>
                  </a:extLst>
                </p:cNvPr>
                <p:cNvSpPr/>
                <p:nvPr/>
              </p:nvSpPr>
              <p:spPr>
                <a:xfrm>
                  <a:off x="2448036" y="1594302"/>
                  <a:ext cx="2845838" cy="2845838"/>
                </a:xfrm>
                <a:prstGeom prst="rect">
                  <a:avLst/>
                </a:prstGeom>
                <a:solidFill>
                  <a:srgbClr val="70AD47">
                    <a:lumMod val="40000"/>
                    <a:lumOff val="60000"/>
                  </a:srgbClr>
                </a:solidFill>
                <a:ln w="19050" cap="flat" cmpd="sng" algn="ctr">
                  <a:solidFill>
                    <a:srgbClr val="70AD47">
                      <a:lumMod val="50000"/>
                    </a:srgbClr>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ysClr val="windowText" lastClr="000000"/>
                    </a:solidFill>
                    <a:effectLst/>
                    <a:uLnTx/>
                    <a:uFillTx/>
                    <a:cs typeface="Arial" panose="020B0604020202020204" pitchFamily="34" charset="0"/>
                  </a:endParaRPr>
                </a:p>
              </p:txBody>
            </p:sp>
            <p:sp>
              <p:nvSpPr>
                <p:cNvPr id="227" name="Text Box 136">
                  <a:extLst>
                    <a:ext uri="{FF2B5EF4-FFF2-40B4-BE49-F238E27FC236}">
                      <a16:creationId xmlns:a16="http://schemas.microsoft.com/office/drawing/2014/main" id="{26CB217E-3D5D-CF87-1AFC-0E95A29B827A}"/>
                    </a:ext>
                  </a:extLst>
                </p:cNvPr>
                <p:cNvSpPr txBox="1"/>
                <p:nvPr/>
              </p:nvSpPr>
              <p:spPr>
                <a:xfrm>
                  <a:off x="4161214" y="1606497"/>
                  <a:ext cx="1137439" cy="262764"/>
                </a:xfrm>
                <a:prstGeom prst="rect">
                  <a:avLst/>
                </a:prstGeom>
                <a:noFill/>
                <a:ln w="6350">
                  <a:noFill/>
                </a:ln>
              </p:spPr>
              <p:txBody>
                <a:bodyPr rot="0" spcFirstLastPara="0" vert="horz" wrap="square" lIns="45720" tIns="9144" rIns="45720" bIns="9144" numCol="1" spcCol="0" rtlCol="0" fromWordArt="0" anchor="ctr" anchorCtr="0" forceAA="0" compatLnSpc="1">
                  <a:prstTxWarp prst="textNoShape">
                    <a:avLst/>
                  </a:prstTxWarp>
                  <a:spAutoFit/>
                </a:bodyPr>
                <a:lstStyle/>
                <a:p>
                  <a:pPr marL="0" marR="0" lvl="0" indent="0" algn="r" defTabSz="914400" eaLnBrk="1" fontAlgn="auto" latinLnBrk="0" hangingPunct="1">
                    <a:lnSpc>
                      <a:spcPct val="107000"/>
                    </a:lnSpc>
                    <a:spcBef>
                      <a:spcPts val="0"/>
                    </a:spcBef>
                    <a:spcAft>
                      <a:spcPts val="800"/>
                    </a:spcAft>
                    <a:buClrTx/>
                    <a:buSzTx/>
                    <a:buFontTx/>
                    <a:buNone/>
                    <a:tabLst/>
                    <a:defRPr/>
                  </a:pPr>
                  <a:r>
                    <a:rPr kumimoji="0" lang="en-US" sz="1600" b="1" i="1" u="none" strike="noStrike" kern="0" cap="none" spc="0" normalizeH="0" baseline="0" noProof="0" dirty="0">
                      <a:ln>
                        <a:noFill/>
                      </a:ln>
                      <a:solidFill>
                        <a:srgbClr val="70AD47">
                          <a:lumMod val="50000"/>
                        </a:srgbClr>
                      </a:solidFill>
                      <a:effectLst/>
                      <a:uLnTx/>
                      <a:uFillTx/>
                      <a:ea typeface="Calibri" panose="020F0502020204030204" pitchFamily="34" charset="0"/>
                      <a:cs typeface="Arial" panose="020B0604020202020204" pitchFamily="34" charset="0"/>
                    </a:rPr>
                    <a:t>Scenario 3</a:t>
                  </a:r>
                  <a:endParaRPr kumimoji="0" lang="en-US" sz="1600" b="1" i="0" u="none" strike="noStrike" kern="0" cap="none" spc="0" normalizeH="0" baseline="0" noProof="0" dirty="0">
                    <a:ln>
                      <a:noFill/>
                    </a:ln>
                    <a:solidFill>
                      <a:srgbClr val="70AD47">
                        <a:lumMod val="50000"/>
                      </a:srgbClr>
                    </a:solidFill>
                    <a:effectLst/>
                    <a:uLnTx/>
                    <a:uFillTx/>
                    <a:ea typeface="Calibri" panose="020F0502020204030204" pitchFamily="34" charset="0"/>
                    <a:cs typeface="Arial" panose="020B0604020202020204" pitchFamily="34" charset="0"/>
                  </a:endParaRPr>
                </a:p>
              </p:txBody>
            </p:sp>
            <p:sp>
              <p:nvSpPr>
                <p:cNvPr id="228" name="Text Box 272">
                  <a:extLst>
                    <a:ext uri="{FF2B5EF4-FFF2-40B4-BE49-F238E27FC236}">
                      <a16:creationId xmlns:a16="http://schemas.microsoft.com/office/drawing/2014/main" id="{14AAEF2B-F928-D57D-56CD-B135707BC394}"/>
                    </a:ext>
                  </a:extLst>
                </p:cNvPr>
                <p:cNvSpPr txBox="1"/>
                <p:nvPr/>
              </p:nvSpPr>
              <p:spPr>
                <a:xfrm>
                  <a:off x="4090194" y="3945162"/>
                  <a:ext cx="1317215" cy="443198"/>
                </a:xfrm>
                <a:prstGeom prst="rect">
                  <a:avLst/>
                </a:prstGeom>
                <a:noFill/>
                <a:ln w="6350">
                  <a:noFill/>
                </a:ln>
              </p:spPr>
              <p:txBody>
                <a:bodyPr rot="0" spcFirstLastPara="0" vert="horz" wrap="square" lIns="45720" tIns="0" rIns="45720" bIns="0" numCol="1" spcCol="0" rtlCol="0" fromWordArt="0" anchor="t" anchorCtr="0" forceAA="0" compatLnSpc="1">
                  <a:prstTxWarp prst="textNoShape">
                    <a:avLst/>
                  </a:prstTxWarp>
                  <a:spAutoFit/>
                </a:bodyPr>
                <a:lstStyle/>
                <a:p>
                  <a:pPr marL="0" marR="0" lvl="0" indent="0" algn="ctr" defTabSz="914400" eaLnBrk="1" fontAlgn="auto" latinLnBrk="0" hangingPunct="1">
                    <a:lnSpc>
                      <a:spcPct val="90000"/>
                    </a:lnSpc>
                    <a:spcBef>
                      <a:spcPts val="0"/>
                    </a:spcBef>
                    <a:spcAft>
                      <a:spcPts val="800"/>
                    </a:spcAft>
                    <a:buClrTx/>
                    <a:buSzTx/>
                    <a:buFontTx/>
                    <a:buNone/>
                    <a:tabLst/>
                    <a:defRPr/>
                  </a:pPr>
                  <a:r>
                    <a:rPr kumimoji="0" lang="en-US" sz="1600" b="1" i="0" u="none" strike="noStrike" kern="0" cap="none" spc="0" normalizeH="0" baseline="0" noProof="0" dirty="0">
                      <a:ln>
                        <a:noFill/>
                      </a:ln>
                      <a:solidFill>
                        <a:sysClr val="windowText" lastClr="000000"/>
                      </a:solidFill>
                      <a:effectLst/>
                      <a:uLnTx/>
                      <a:uFillTx/>
                      <a:ea typeface="Calibri" panose="020F0502020204030204" pitchFamily="34" charset="0"/>
                      <a:cs typeface="Arial" panose="020B0604020202020204" pitchFamily="34" charset="0"/>
                    </a:rPr>
                    <a:t>SSD less than 25 ft</a:t>
                  </a:r>
                  <a:endParaRPr kumimoji="0" lang="en-US" sz="1600" b="0" i="0" u="none" strike="noStrike" kern="0" cap="none" spc="0" normalizeH="0" baseline="0" noProof="0" dirty="0">
                    <a:ln>
                      <a:noFill/>
                    </a:ln>
                    <a:solidFill>
                      <a:sysClr val="windowText" lastClr="000000"/>
                    </a:solidFill>
                    <a:effectLst/>
                    <a:uLnTx/>
                    <a:uFillTx/>
                    <a:ea typeface="Calibri" panose="020F0502020204030204" pitchFamily="34" charset="0"/>
                    <a:cs typeface="Arial" panose="020B0604020202020204" pitchFamily="34" charset="0"/>
                  </a:endParaRPr>
                </a:p>
              </p:txBody>
            </p:sp>
            <p:grpSp>
              <p:nvGrpSpPr>
                <p:cNvPr id="229" name="Group 228">
                  <a:extLst>
                    <a:ext uri="{FF2B5EF4-FFF2-40B4-BE49-F238E27FC236}">
                      <a16:creationId xmlns:a16="http://schemas.microsoft.com/office/drawing/2014/main" id="{CD3C4D12-B134-A35D-231F-DC7FB6051F94}"/>
                    </a:ext>
                  </a:extLst>
                </p:cNvPr>
                <p:cNvGrpSpPr/>
                <p:nvPr/>
              </p:nvGrpSpPr>
              <p:grpSpPr>
                <a:xfrm rot="5400000">
                  <a:off x="3814354" y="1639576"/>
                  <a:ext cx="695280" cy="1398087"/>
                  <a:chOff x="430817" y="2299406"/>
                  <a:chExt cx="446803" cy="898442"/>
                </a:xfrm>
              </p:grpSpPr>
              <p:sp>
                <p:nvSpPr>
                  <p:cNvPr id="240" name="Rectangle 239">
                    <a:extLst>
                      <a:ext uri="{FF2B5EF4-FFF2-40B4-BE49-F238E27FC236}">
                        <a16:creationId xmlns:a16="http://schemas.microsoft.com/office/drawing/2014/main" id="{7D518686-1EE1-474B-9490-49FAC1F2B568}"/>
                      </a:ext>
                    </a:extLst>
                  </p:cNvPr>
                  <p:cNvSpPr/>
                  <p:nvPr/>
                </p:nvSpPr>
                <p:spPr>
                  <a:xfrm>
                    <a:off x="430817" y="2305196"/>
                    <a:ext cx="446803" cy="892652"/>
                  </a:xfrm>
                  <a:prstGeom prst="rect">
                    <a:avLst/>
                  </a:prstGeom>
                  <a:solidFill>
                    <a:srgbClr val="ED7D31">
                      <a:lumMod val="50000"/>
                    </a:srgbClr>
                  </a:solidFill>
                  <a:ln w="19050" cap="flat" cmpd="sng" algn="ctr">
                    <a:solidFill>
                      <a:sysClr val="windowText" lastClr="000000"/>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Text" lastClr="000000"/>
                      </a:solidFill>
                      <a:effectLst/>
                      <a:uLnTx/>
                      <a:uFillTx/>
                      <a:cs typeface="Arial" panose="020B0604020202020204" pitchFamily="34" charset="0"/>
                    </a:endParaRPr>
                  </a:p>
                </p:txBody>
              </p:sp>
              <p:cxnSp>
                <p:nvCxnSpPr>
                  <p:cNvPr id="241" name="Straight Connector 240">
                    <a:extLst>
                      <a:ext uri="{FF2B5EF4-FFF2-40B4-BE49-F238E27FC236}">
                        <a16:creationId xmlns:a16="http://schemas.microsoft.com/office/drawing/2014/main" id="{3C2034CD-AD15-BE01-BC35-A8DC61FF0560}"/>
                      </a:ext>
                    </a:extLst>
                  </p:cNvPr>
                  <p:cNvCxnSpPr/>
                  <p:nvPr/>
                </p:nvCxnSpPr>
                <p:spPr>
                  <a:xfrm flipH="1">
                    <a:off x="648021" y="2299406"/>
                    <a:ext cx="1220" cy="894507"/>
                  </a:xfrm>
                  <a:prstGeom prst="line">
                    <a:avLst/>
                  </a:prstGeom>
                  <a:noFill/>
                  <a:ln w="19050" cap="flat" cmpd="sng" algn="ctr">
                    <a:solidFill>
                      <a:sysClr val="windowText" lastClr="000000"/>
                    </a:solidFill>
                    <a:prstDash val="solid"/>
                    <a:miter lim="800000"/>
                  </a:ln>
                  <a:effectLst/>
                </p:spPr>
              </p:cxnSp>
              <p:sp>
                <p:nvSpPr>
                  <p:cNvPr id="242" name="TextBox 241">
                    <a:extLst>
                      <a:ext uri="{FF2B5EF4-FFF2-40B4-BE49-F238E27FC236}">
                        <a16:creationId xmlns:a16="http://schemas.microsoft.com/office/drawing/2014/main" id="{F01A51E4-ECC4-A3BB-987D-E8B4BBB08085}"/>
                      </a:ext>
                    </a:extLst>
                  </p:cNvPr>
                  <p:cNvSpPr txBox="1"/>
                  <p:nvPr/>
                </p:nvSpPr>
                <p:spPr>
                  <a:xfrm rot="16200000">
                    <a:off x="258883" y="2666756"/>
                    <a:ext cx="583258" cy="178006"/>
                  </a:xfrm>
                  <a:prstGeom prst="rect">
                    <a:avLst/>
                  </a:prstGeom>
                  <a:noFill/>
                </p:spPr>
                <p:txBody>
                  <a:bodyPr wrap="none" rtlCol="0" anchor="ctr" anchorCtr="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white"/>
                        </a:solidFill>
                        <a:effectLst/>
                        <a:uLnTx/>
                        <a:uFillTx/>
                        <a:cs typeface="Arial" panose="020B0604020202020204" pitchFamily="34" charset="0"/>
                      </a:rPr>
                      <a:t>Residence</a:t>
                    </a:r>
                  </a:p>
                </p:txBody>
              </p:sp>
            </p:grpSp>
            <p:cxnSp>
              <p:nvCxnSpPr>
                <p:cNvPr id="230" name="Straight Connector 229">
                  <a:extLst>
                    <a:ext uri="{FF2B5EF4-FFF2-40B4-BE49-F238E27FC236}">
                      <a16:creationId xmlns:a16="http://schemas.microsoft.com/office/drawing/2014/main" id="{CCF15452-108A-6A8A-A495-A46CB375D08E}"/>
                    </a:ext>
                  </a:extLst>
                </p:cNvPr>
                <p:cNvCxnSpPr>
                  <a:cxnSpLocks/>
                </p:cNvCxnSpPr>
                <p:nvPr/>
              </p:nvCxnSpPr>
              <p:spPr>
                <a:xfrm flipH="1">
                  <a:off x="2581869" y="2684306"/>
                  <a:ext cx="869792" cy="0"/>
                </a:xfrm>
                <a:prstGeom prst="line">
                  <a:avLst/>
                </a:prstGeom>
                <a:noFill/>
                <a:ln w="9525" cap="flat" cmpd="sng" algn="ctr">
                  <a:solidFill>
                    <a:sysClr val="windowText" lastClr="000000"/>
                  </a:solidFill>
                  <a:prstDash val="dash"/>
                  <a:miter lim="800000"/>
                </a:ln>
                <a:effectLst/>
              </p:spPr>
            </p:cxnSp>
            <p:cxnSp>
              <p:nvCxnSpPr>
                <p:cNvPr id="231" name="Straight Connector 230">
                  <a:extLst>
                    <a:ext uri="{FF2B5EF4-FFF2-40B4-BE49-F238E27FC236}">
                      <a16:creationId xmlns:a16="http://schemas.microsoft.com/office/drawing/2014/main" id="{9D460DB2-F61E-DD99-A796-EE74A985D80E}"/>
                    </a:ext>
                  </a:extLst>
                </p:cNvPr>
                <p:cNvCxnSpPr>
                  <a:cxnSpLocks/>
                </p:cNvCxnSpPr>
                <p:nvPr/>
              </p:nvCxnSpPr>
              <p:spPr>
                <a:xfrm flipH="1">
                  <a:off x="2593159" y="2944191"/>
                  <a:ext cx="869792" cy="0"/>
                </a:xfrm>
                <a:prstGeom prst="line">
                  <a:avLst/>
                </a:prstGeom>
                <a:noFill/>
                <a:ln w="9525" cap="flat" cmpd="sng" algn="ctr">
                  <a:solidFill>
                    <a:sysClr val="windowText" lastClr="000000"/>
                  </a:solidFill>
                  <a:prstDash val="dash"/>
                  <a:miter lim="800000"/>
                </a:ln>
                <a:effectLst/>
              </p:spPr>
            </p:cxnSp>
            <p:grpSp>
              <p:nvGrpSpPr>
                <p:cNvPr id="232" name="Group 231">
                  <a:extLst>
                    <a:ext uri="{FF2B5EF4-FFF2-40B4-BE49-F238E27FC236}">
                      <a16:creationId xmlns:a16="http://schemas.microsoft.com/office/drawing/2014/main" id="{C409E06F-F1AC-30C4-E06D-0F05F2C7DC26}"/>
                    </a:ext>
                  </a:extLst>
                </p:cNvPr>
                <p:cNvGrpSpPr/>
                <p:nvPr/>
              </p:nvGrpSpPr>
              <p:grpSpPr>
                <a:xfrm>
                  <a:off x="3132187" y="2913367"/>
                  <a:ext cx="653699" cy="461666"/>
                  <a:chOff x="327472" y="3228610"/>
                  <a:chExt cx="420082" cy="296677"/>
                </a:xfrm>
              </p:grpSpPr>
              <p:sp>
                <p:nvSpPr>
                  <p:cNvPr id="238" name="Rectangle 237">
                    <a:extLst>
                      <a:ext uri="{FF2B5EF4-FFF2-40B4-BE49-F238E27FC236}">
                        <a16:creationId xmlns:a16="http://schemas.microsoft.com/office/drawing/2014/main" id="{FC087864-988E-01E5-C74A-FE119FD6A6A4}"/>
                      </a:ext>
                    </a:extLst>
                  </p:cNvPr>
                  <p:cNvSpPr/>
                  <p:nvPr/>
                </p:nvSpPr>
                <p:spPr>
                  <a:xfrm rot="5400000">
                    <a:off x="400173" y="3233357"/>
                    <a:ext cx="269518" cy="299640"/>
                  </a:xfrm>
                  <a:prstGeom prst="rect">
                    <a:avLst/>
                  </a:prstGeom>
                  <a:solidFill>
                    <a:srgbClr val="ED7D31">
                      <a:lumMod val="50000"/>
                    </a:srgbClr>
                  </a:solidFill>
                  <a:ln w="19050" cap="flat" cmpd="sng" algn="ctr">
                    <a:solidFill>
                      <a:sysClr val="windowText" lastClr="000000"/>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Text" lastClr="000000"/>
                      </a:solidFill>
                      <a:effectLst/>
                      <a:uLnTx/>
                      <a:uFillTx/>
                      <a:cs typeface="Arial" panose="020B0604020202020204" pitchFamily="34" charset="0"/>
                    </a:endParaRPr>
                  </a:p>
                </p:txBody>
              </p:sp>
              <p:sp>
                <p:nvSpPr>
                  <p:cNvPr id="239" name="TextBox 238">
                    <a:extLst>
                      <a:ext uri="{FF2B5EF4-FFF2-40B4-BE49-F238E27FC236}">
                        <a16:creationId xmlns:a16="http://schemas.microsoft.com/office/drawing/2014/main" id="{B2854177-0845-622E-EB7D-DB0A9A5CC55B}"/>
                      </a:ext>
                    </a:extLst>
                  </p:cNvPr>
                  <p:cNvSpPr txBox="1"/>
                  <p:nvPr/>
                </p:nvSpPr>
                <p:spPr>
                  <a:xfrm>
                    <a:off x="327472" y="3228610"/>
                    <a:ext cx="420082" cy="296677"/>
                  </a:xfrm>
                  <a:prstGeom prst="rect">
                    <a:avLst/>
                  </a:prstGeom>
                  <a:noFill/>
                </p:spPr>
                <p:txBody>
                  <a:bodyPr wrap="square" rtlCol="0" anchor="ctr" anchorCtr="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white"/>
                        </a:solidFill>
                        <a:effectLst/>
                        <a:uLnTx/>
                        <a:uFillTx/>
                        <a:cs typeface="Arial" panose="020B0604020202020204" pitchFamily="34" charset="0"/>
                      </a:rPr>
                      <a:t>Aux. Str.</a:t>
                    </a:r>
                  </a:p>
                </p:txBody>
              </p:sp>
            </p:grpSp>
            <p:pic>
              <p:nvPicPr>
                <p:cNvPr id="233" name="Graphic 232" descr="Fire with solid fill">
                  <a:extLst>
                    <a:ext uri="{FF2B5EF4-FFF2-40B4-BE49-F238E27FC236}">
                      <a16:creationId xmlns:a16="http://schemas.microsoft.com/office/drawing/2014/main" id="{D5989419-8C82-D0E9-5F13-B93B962E1D0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345569" y="2439859"/>
                  <a:ext cx="538381" cy="538381"/>
                </a:xfrm>
                <a:prstGeom prst="rect">
                  <a:avLst/>
                </a:prstGeom>
              </p:spPr>
            </p:pic>
            <p:sp>
              <p:nvSpPr>
                <p:cNvPr id="234" name="Text Box 272">
                  <a:extLst>
                    <a:ext uri="{FF2B5EF4-FFF2-40B4-BE49-F238E27FC236}">
                      <a16:creationId xmlns:a16="http://schemas.microsoft.com/office/drawing/2014/main" id="{A14FF32F-B125-778A-DB9F-95404059B7CB}"/>
                    </a:ext>
                  </a:extLst>
                </p:cNvPr>
                <p:cNvSpPr txBox="1"/>
                <p:nvPr/>
              </p:nvSpPr>
              <p:spPr>
                <a:xfrm rot="16200000">
                  <a:off x="2339898" y="3186082"/>
                  <a:ext cx="559322" cy="221600"/>
                </a:xfrm>
                <a:prstGeom prst="rect">
                  <a:avLst/>
                </a:prstGeom>
                <a:noFill/>
                <a:ln w="6350">
                  <a:noFill/>
                </a:ln>
              </p:spPr>
              <p:txBody>
                <a:bodyPr rot="0" spcFirstLastPara="0" vert="horz" wrap="square" lIns="45720" tIns="0" rIns="45720" bIns="0" numCol="1" spcCol="0" rtlCol="0" fromWordArt="0" anchor="t" anchorCtr="0" forceAA="0" compatLnSpc="1">
                  <a:prstTxWarp prst="textNoShape">
                    <a:avLst/>
                  </a:prstTxWarp>
                  <a:spAutoFit/>
                </a:bodyPr>
                <a:lstStyle/>
                <a:p>
                  <a:pPr marL="0" marR="0" lvl="0" indent="0" algn="ctr" defTabSz="914400" eaLnBrk="1" fontAlgn="auto" latinLnBrk="0" hangingPunct="1">
                    <a:lnSpc>
                      <a:spcPct val="90000"/>
                    </a:lnSpc>
                    <a:spcBef>
                      <a:spcPts val="0"/>
                    </a:spcBef>
                    <a:spcAft>
                      <a:spcPts val="800"/>
                    </a:spcAft>
                    <a:buClrTx/>
                    <a:buSzTx/>
                    <a:buFontTx/>
                    <a:buNone/>
                    <a:tabLst/>
                    <a:defRPr/>
                  </a:pPr>
                  <a:r>
                    <a:rPr kumimoji="0" lang="en-US" sz="1600" b="1" i="0" u="none" strike="noStrike" kern="0" cap="none" spc="0" normalizeH="0" baseline="0" noProof="0" dirty="0">
                      <a:ln>
                        <a:noFill/>
                      </a:ln>
                      <a:solidFill>
                        <a:sysClr val="windowText" lastClr="000000"/>
                      </a:solidFill>
                      <a:effectLst/>
                      <a:uLnTx/>
                      <a:uFillTx/>
                      <a:ea typeface="Calibri" panose="020F0502020204030204" pitchFamily="34" charset="0"/>
                      <a:cs typeface="Arial" panose="020B0604020202020204" pitchFamily="34" charset="0"/>
                    </a:rPr>
                    <a:t>SSD</a:t>
                  </a:r>
                  <a:endParaRPr kumimoji="0" lang="en-US" sz="1600" b="0" i="0" u="none" strike="noStrike" kern="0" cap="none" spc="0" normalizeH="0" baseline="0" noProof="0" dirty="0">
                    <a:ln>
                      <a:noFill/>
                    </a:ln>
                    <a:solidFill>
                      <a:sysClr val="windowText" lastClr="000000"/>
                    </a:solidFill>
                    <a:effectLst/>
                    <a:uLnTx/>
                    <a:uFillTx/>
                    <a:ea typeface="Calibri" panose="020F0502020204030204" pitchFamily="34" charset="0"/>
                    <a:cs typeface="Arial" panose="020B0604020202020204" pitchFamily="34" charset="0"/>
                  </a:endParaRPr>
                </a:p>
              </p:txBody>
            </p:sp>
            <p:cxnSp>
              <p:nvCxnSpPr>
                <p:cNvPr id="235" name="Straight Arrow Connector 234">
                  <a:extLst>
                    <a:ext uri="{FF2B5EF4-FFF2-40B4-BE49-F238E27FC236}">
                      <a16:creationId xmlns:a16="http://schemas.microsoft.com/office/drawing/2014/main" id="{137EF5BB-C1BE-F34C-1464-1B66E77214A1}"/>
                    </a:ext>
                  </a:extLst>
                </p:cNvPr>
                <p:cNvCxnSpPr>
                  <a:cxnSpLocks/>
                </p:cNvCxnSpPr>
                <p:nvPr/>
              </p:nvCxnSpPr>
              <p:spPr>
                <a:xfrm>
                  <a:off x="2755283" y="2434332"/>
                  <a:ext cx="0" cy="249974"/>
                </a:xfrm>
                <a:prstGeom prst="straightConnector1">
                  <a:avLst/>
                </a:prstGeom>
                <a:noFill/>
                <a:ln w="25400" cap="flat" cmpd="sng" algn="ctr">
                  <a:solidFill>
                    <a:sysClr val="windowText" lastClr="000000"/>
                  </a:solidFill>
                  <a:prstDash val="solid"/>
                  <a:miter lim="800000"/>
                  <a:headEnd type="none" w="med" len="med"/>
                  <a:tailEnd type="triangle" w="lg" len="lg"/>
                </a:ln>
                <a:effectLst/>
              </p:spPr>
            </p:cxnSp>
            <p:cxnSp>
              <p:nvCxnSpPr>
                <p:cNvPr id="236" name="Straight Arrow Connector 235">
                  <a:extLst>
                    <a:ext uri="{FF2B5EF4-FFF2-40B4-BE49-F238E27FC236}">
                      <a16:creationId xmlns:a16="http://schemas.microsoft.com/office/drawing/2014/main" id="{4AA6A8E7-18A5-5F9F-AF04-0F1B6D67ABD0}"/>
                    </a:ext>
                  </a:extLst>
                </p:cNvPr>
                <p:cNvCxnSpPr>
                  <a:cxnSpLocks/>
                </p:cNvCxnSpPr>
                <p:nvPr/>
              </p:nvCxnSpPr>
              <p:spPr>
                <a:xfrm flipV="1">
                  <a:off x="2755283" y="2946856"/>
                  <a:ext cx="0" cy="249974"/>
                </a:xfrm>
                <a:prstGeom prst="straightConnector1">
                  <a:avLst/>
                </a:prstGeom>
                <a:noFill/>
                <a:ln w="25400" cap="flat" cmpd="sng" algn="ctr">
                  <a:solidFill>
                    <a:sysClr val="windowText" lastClr="000000"/>
                  </a:solidFill>
                  <a:prstDash val="solid"/>
                  <a:miter lim="800000"/>
                  <a:headEnd type="none" w="med" len="med"/>
                  <a:tailEnd type="triangle" w="lg" len="lg"/>
                </a:ln>
                <a:effectLst/>
              </p:spPr>
            </p:cxnSp>
            <p:sp>
              <p:nvSpPr>
                <p:cNvPr id="237" name="Rectangle 236">
                  <a:extLst>
                    <a:ext uri="{FF2B5EF4-FFF2-40B4-BE49-F238E27FC236}">
                      <a16:creationId xmlns:a16="http://schemas.microsoft.com/office/drawing/2014/main" id="{83A98A31-4F7C-07A0-5D15-EB3872A27856}"/>
                    </a:ext>
                  </a:extLst>
                </p:cNvPr>
                <p:cNvSpPr/>
                <p:nvPr/>
              </p:nvSpPr>
              <p:spPr>
                <a:xfrm rot="5400000">
                  <a:off x="2650262" y="1899400"/>
                  <a:ext cx="1000540" cy="406055"/>
                </a:xfrm>
                <a:prstGeom prst="rect">
                  <a:avLst/>
                </a:prstGeom>
                <a:solidFill>
                  <a:sysClr val="window" lastClr="FFFFFF">
                    <a:lumMod val="65000"/>
                  </a:sysClr>
                </a:solidFill>
                <a:ln w="6350" cap="flat" cmpd="sng" algn="ctr">
                  <a:solidFill>
                    <a:sysClr val="windowText" lastClr="000000">
                      <a:lumMod val="75000"/>
                      <a:lumOff val="25000"/>
                    </a:sysClr>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Text" lastClr="000000"/>
                    </a:solidFill>
                    <a:effectLst/>
                    <a:uLnTx/>
                    <a:uFillTx/>
                    <a:cs typeface="Arial" panose="020B0604020202020204" pitchFamily="34" charset="0"/>
                  </a:endParaRPr>
                </a:p>
              </p:txBody>
            </p:sp>
          </p:grpSp>
          <p:sp>
            <p:nvSpPr>
              <p:cNvPr id="225" name="Isosceles Triangle 224">
                <a:extLst>
                  <a:ext uri="{FF2B5EF4-FFF2-40B4-BE49-F238E27FC236}">
                    <a16:creationId xmlns:a16="http://schemas.microsoft.com/office/drawing/2014/main" id="{D7A875C0-C1CA-E821-A1B0-E7CC9335BFCE}"/>
                  </a:ext>
                </a:extLst>
              </p:cNvPr>
              <p:cNvSpPr/>
              <p:nvPr/>
            </p:nvSpPr>
            <p:spPr>
              <a:xfrm>
                <a:off x="3732904" y="1801080"/>
                <a:ext cx="306009" cy="280081"/>
              </a:xfrm>
              <a:prstGeom prst="triangle">
                <a:avLst/>
              </a:prstGeom>
              <a:solidFill>
                <a:srgbClr val="FF000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tIns="0" bIns="91440" rtlCol="0" anchor="ctr"/>
              <a:lstStyle/>
              <a:p>
                <a:pPr algn="ctr"/>
                <a:r>
                  <a:rPr lang="en-US" dirty="0"/>
                  <a:t>!</a:t>
                </a:r>
              </a:p>
            </p:txBody>
          </p:sp>
        </p:grpSp>
        <p:grpSp>
          <p:nvGrpSpPr>
            <p:cNvPr id="251" name="Group 250">
              <a:extLst>
                <a:ext uri="{FF2B5EF4-FFF2-40B4-BE49-F238E27FC236}">
                  <a16:creationId xmlns:a16="http://schemas.microsoft.com/office/drawing/2014/main" id="{80C3E0A9-0B36-7E2D-AB85-D2B498778799}"/>
                </a:ext>
              </a:extLst>
            </p:cNvPr>
            <p:cNvGrpSpPr/>
            <p:nvPr/>
          </p:nvGrpSpPr>
          <p:grpSpPr>
            <a:xfrm>
              <a:off x="15386288" y="20845686"/>
              <a:ext cx="2670245" cy="2518806"/>
              <a:chOff x="5393414" y="1044834"/>
              <a:chExt cx="2850617" cy="2845838"/>
            </a:xfrm>
          </p:grpSpPr>
          <p:grpSp>
            <p:nvGrpSpPr>
              <p:cNvPr id="252" name="Group 251">
                <a:extLst>
                  <a:ext uri="{FF2B5EF4-FFF2-40B4-BE49-F238E27FC236}">
                    <a16:creationId xmlns:a16="http://schemas.microsoft.com/office/drawing/2014/main" id="{2D0D0E89-8AC1-18E2-9314-FAE8988926F2}"/>
                  </a:ext>
                </a:extLst>
              </p:cNvPr>
              <p:cNvGrpSpPr/>
              <p:nvPr/>
            </p:nvGrpSpPr>
            <p:grpSpPr>
              <a:xfrm>
                <a:off x="5393414" y="1044834"/>
                <a:ext cx="2850617" cy="2845838"/>
                <a:chOff x="5418510" y="1594302"/>
                <a:chExt cx="2850617" cy="2845838"/>
              </a:xfrm>
            </p:grpSpPr>
            <p:sp>
              <p:nvSpPr>
                <p:cNvPr id="255" name="Rectangle 254">
                  <a:extLst>
                    <a:ext uri="{FF2B5EF4-FFF2-40B4-BE49-F238E27FC236}">
                      <a16:creationId xmlns:a16="http://schemas.microsoft.com/office/drawing/2014/main" id="{0449ACC4-5B80-D1E3-C08D-68705A4DC53E}"/>
                    </a:ext>
                  </a:extLst>
                </p:cNvPr>
                <p:cNvSpPr/>
                <p:nvPr/>
              </p:nvSpPr>
              <p:spPr>
                <a:xfrm>
                  <a:off x="5418510" y="1594302"/>
                  <a:ext cx="2845838" cy="2845838"/>
                </a:xfrm>
                <a:prstGeom prst="rect">
                  <a:avLst/>
                </a:prstGeom>
                <a:solidFill>
                  <a:srgbClr val="70AD47">
                    <a:lumMod val="40000"/>
                    <a:lumOff val="60000"/>
                  </a:srgbClr>
                </a:solidFill>
                <a:ln w="19050" cap="flat" cmpd="sng" algn="ctr">
                  <a:solidFill>
                    <a:srgbClr val="70AD47">
                      <a:lumMod val="50000"/>
                    </a:srgbClr>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Text" lastClr="000000"/>
                    </a:solidFill>
                    <a:effectLst/>
                    <a:uLnTx/>
                    <a:uFillTx/>
                    <a:cs typeface="Arial" panose="020B0604020202020204" pitchFamily="34" charset="0"/>
                  </a:endParaRPr>
                </a:p>
              </p:txBody>
            </p:sp>
            <p:sp>
              <p:nvSpPr>
                <p:cNvPr id="256" name="Text Box 136">
                  <a:extLst>
                    <a:ext uri="{FF2B5EF4-FFF2-40B4-BE49-F238E27FC236}">
                      <a16:creationId xmlns:a16="http://schemas.microsoft.com/office/drawing/2014/main" id="{CE6CB9B4-6B02-E899-FD62-4EB00B73E4D5}"/>
                    </a:ext>
                  </a:extLst>
                </p:cNvPr>
                <p:cNvSpPr txBox="1"/>
                <p:nvPr/>
              </p:nvSpPr>
              <p:spPr>
                <a:xfrm>
                  <a:off x="7131688" y="1606497"/>
                  <a:ext cx="1137439" cy="262764"/>
                </a:xfrm>
                <a:prstGeom prst="rect">
                  <a:avLst/>
                </a:prstGeom>
                <a:noFill/>
                <a:ln w="6350">
                  <a:noFill/>
                </a:ln>
              </p:spPr>
              <p:txBody>
                <a:bodyPr rot="0" spcFirstLastPara="0" vert="horz" wrap="square" lIns="45720" tIns="9144" rIns="45720" bIns="9144" numCol="1" spcCol="0" rtlCol="0" fromWordArt="0" anchor="ctr" anchorCtr="0" forceAA="0" compatLnSpc="1">
                  <a:prstTxWarp prst="textNoShape">
                    <a:avLst/>
                  </a:prstTxWarp>
                  <a:spAutoFit/>
                </a:bodyPr>
                <a:lstStyle/>
                <a:p>
                  <a:pPr marL="0" marR="0" lvl="0" indent="0" algn="r" defTabSz="914400" eaLnBrk="1" fontAlgn="auto" latinLnBrk="0" hangingPunct="1">
                    <a:lnSpc>
                      <a:spcPct val="107000"/>
                    </a:lnSpc>
                    <a:spcBef>
                      <a:spcPts val="0"/>
                    </a:spcBef>
                    <a:spcAft>
                      <a:spcPts val="800"/>
                    </a:spcAft>
                    <a:buClrTx/>
                    <a:buSzTx/>
                    <a:buFontTx/>
                    <a:buNone/>
                    <a:tabLst/>
                    <a:defRPr/>
                  </a:pPr>
                  <a:r>
                    <a:rPr kumimoji="0" lang="en-US" sz="1600" b="1" i="1" u="none" strike="noStrike" kern="0" cap="none" spc="0" normalizeH="0" baseline="0" noProof="0" dirty="0">
                      <a:ln>
                        <a:noFill/>
                      </a:ln>
                      <a:solidFill>
                        <a:srgbClr val="70AD47">
                          <a:lumMod val="50000"/>
                        </a:srgbClr>
                      </a:solidFill>
                      <a:effectLst/>
                      <a:uLnTx/>
                      <a:uFillTx/>
                      <a:ea typeface="Calibri" panose="020F0502020204030204" pitchFamily="34" charset="0"/>
                      <a:cs typeface="Arial" panose="020B0604020202020204" pitchFamily="34" charset="0"/>
                    </a:rPr>
                    <a:t>Scenario 2</a:t>
                  </a:r>
                  <a:endParaRPr kumimoji="0" lang="en-US" sz="1600" b="1" i="0" u="none" strike="noStrike" kern="0" cap="none" spc="0" normalizeH="0" baseline="0" noProof="0" dirty="0">
                    <a:ln>
                      <a:noFill/>
                    </a:ln>
                    <a:solidFill>
                      <a:srgbClr val="70AD47">
                        <a:lumMod val="50000"/>
                      </a:srgbClr>
                    </a:solidFill>
                    <a:effectLst/>
                    <a:uLnTx/>
                    <a:uFillTx/>
                    <a:ea typeface="Calibri" panose="020F0502020204030204" pitchFamily="34" charset="0"/>
                    <a:cs typeface="Arial" panose="020B0604020202020204" pitchFamily="34" charset="0"/>
                  </a:endParaRPr>
                </a:p>
              </p:txBody>
            </p:sp>
            <p:cxnSp>
              <p:nvCxnSpPr>
                <p:cNvPr id="257" name="Straight Arrow Connector 256">
                  <a:extLst>
                    <a:ext uri="{FF2B5EF4-FFF2-40B4-BE49-F238E27FC236}">
                      <a16:creationId xmlns:a16="http://schemas.microsoft.com/office/drawing/2014/main" id="{B08B9D5B-D2F9-06B1-22B7-71706C04C97F}"/>
                    </a:ext>
                  </a:extLst>
                </p:cNvPr>
                <p:cNvCxnSpPr>
                  <a:cxnSpLocks/>
                </p:cNvCxnSpPr>
                <p:nvPr/>
              </p:nvCxnSpPr>
              <p:spPr>
                <a:xfrm>
                  <a:off x="5684998" y="2694217"/>
                  <a:ext cx="0" cy="750381"/>
                </a:xfrm>
                <a:prstGeom prst="straightConnector1">
                  <a:avLst/>
                </a:prstGeom>
                <a:noFill/>
                <a:ln w="25400" cap="flat" cmpd="sng" algn="ctr">
                  <a:solidFill>
                    <a:sysClr val="windowText" lastClr="000000"/>
                  </a:solidFill>
                  <a:prstDash val="solid"/>
                  <a:miter lim="800000"/>
                  <a:headEnd type="triangle" w="lg" len="lg"/>
                  <a:tailEnd type="triangle" w="lg" len="lg"/>
                </a:ln>
                <a:effectLst/>
              </p:spPr>
            </p:cxnSp>
            <p:sp>
              <p:nvSpPr>
                <p:cNvPr id="260" name="Text Box 272">
                  <a:extLst>
                    <a:ext uri="{FF2B5EF4-FFF2-40B4-BE49-F238E27FC236}">
                      <a16:creationId xmlns:a16="http://schemas.microsoft.com/office/drawing/2014/main" id="{912E2560-A9E7-6543-1A63-E4E9454D54EE}"/>
                    </a:ext>
                  </a:extLst>
                </p:cNvPr>
                <p:cNvSpPr txBox="1"/>
                <p:nvPr/>
              </p:nvSpPr>
              <p:spPr>
                <a:xfrm>
                  <a:off x="6841429" y="3978932"/>
                  <a:ext cx="1423003" cy="443198"/>
                </a:xfrm>
                <a:prstGeom prst="rect">
                  <a:avLst/>
                </a:prstGeom>
                <a:noFill/>
                <a:ln w="6350">
                  <a:noFill/>
                </a:ln>
              </p:spPr>
              <p:txBody>
                <a:bodyPr rot="0" spcFirstLastPara="0" vert="horz" wrap="square" lIns="45720" tIns="0" rIns="45720" bIns="0" numCol="1" spcCol="0" rtlCol="0" fromWordArt="0" anchor="t" anchorCtr="0" forceAA="0" compatLnSpc="1">
                  <a:prstTxWarp prst="textNoShape">
                    <a:avLst/>
                  </a:prstTxWarp>
                  <a:spAutoFit/>
                </a:bodyPr>
                <a:lstStyle/>
                <a:p>
                  <a:pPr marL="0" marR="0" lvl="0" indent="0" algn="ctr" defTabSz="914400" eaLnBrk="1" fontAlgn="auto" latinLnBrk="0" hangingPunct="1">
                    <a:lnSpc>
                      <a:spcPct val="90000"/>
                    </a:lnSpc>
                    <a:spcBef>
                      <a:spcPts val="0"/>
                    </a:spcBef>
                    <a:spcAft>
                      <a:spcPts val="800"/>
                    </a:spcAft>
                    <a:buClrTx/>
                    <a:buSzTx/>
                    <a:buFontTx/>
                    <a:buNone/>
                    <a:tabLst/>
                    <a:defRPr/>
                  </a:pPr>
                  <a:r>
                    <a:rPr kumimoji="0" lang="en-US" sz="1600" b="1" i="0" u="none" strike="noStrike" kern="0" cap="none" spc="0" normalizeH="0" baseline="0" noProof="0" dirty="0">
                      <a:ln>
                        <a:noFill/>
                      </a:ln>
                      <a:solidFill>
                        <a:sysClr val="windowText" lastClr="000000"/>
                      </a:solidFill>
                      <a:effectLst/>
                      <a:uLnTx/>
                      <a:uFillTx/>
                      <a:ea typeface="Calibri" panose="020F0502020204030204" pitchFamily="34" charset="0"/>
                      <a:cs typeface="Arial" panose="020B0604020202020204" pitchFamily="34" charset="0"/>
                    </a:rPr>
                    <a:t>SSD between 25 ft and 50 ft</a:t>
                  </a:r>
                  <a:endParaRPr kumimoji="0" lang="en-US" sz="1600" b="0" i="0" u="none" strike="noStrike" kern="0" cap="none" spc="0" normalizeH="0" baseline="0" noProof="0" dirty="0">
                    <a:ln>
                      <a:noFill/>
                    </a:ln>
                    <a:solidFill>
                      <a:sysClr val="windowText" lastClr="000000"/>
                    </a:solidFill>
                    <a:effectLst/>
                    <a:uLnTx/>
                    <a:uFillTx/>
                    <a:ea typeface="Calibri" panose="020F0502020204030204" pitchFamily="34" charset="0"/>
                    <a:cs typeface="Arial" panose="020B0604020202020204" pitchFamily="34" charset="0"/>
                  </a:endParaRPr>
                </a:p>
              </p:txBody>
            </p:sp>
            <p:sp>
              <p:nvSpPr>
                <p:cNvPr id="261" name="Rectangle 260">
                  <a:extLst>
                    <a:ext uri="{FF2B5EF4-FFF2-40B4-BE49-F238E27FC236}">
                      <a16:creationId xmlns:a16="http://schemas.microsoft.com/office/drawing/2014/main" id="{700B1600-A9E7-75EB-00E1-20CE51E598F9}"/>
                    </a:ext>
                  </a:extLst>
                </p:cNvPr>
                <p:cNvSpPr/>
                <p:nvPr/>
              </p:nvSpPr>
              <p:spPr>
                <a:xfrm rot="5400000">
                  <a:off x="5629482" y="1900298"/>
                  <a:ext cx="1000541" cy="406055"/>
                </a:xfrm>
                <a:prstGeom prst="rect">
                  <a:avLst/>
                </a:prstGeom>
                <a:solidFill>
                  <a:sysClr val="window" lastClr="FFFFFF">
                    <a:lumMod val="65000"/>
                  </a:sysClr>
                </a:solidFill>
                <a:ln w="6350" cap="flat" cmpd="sng" algn="ctr">
                  <a:solidFill>
                    <a:sysClr val="windowText" lastClr="000000">
                      <a:lumMod val="75000"/>
                      <a:lumOff val="25000"/>
                    </a:sysClr>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Text" lastClr="000000"/>
                    </a:solidFill>
                    <a:effectLst/>
                    <a:uLnTx/>
                    <a:uFillTx/>
                    <a:cs typeface="Arial" panose="020B0604020202020204" pitchFamily="34" charset="0"/>
                  </a:endParaRPr>
                </a:p>
              </p:txBody>
            </p:sp>
            <p:sp>
              <p:nvSpPr>
                <p:cNvPr id="262" name="Rectangle 261">
                  <a:extLst>
                    <a:ext uri="{FF2B5EF4-FFF2-40B4-BE49-F238E27FC236}">
                      <a16:creationId xmlns:a16="http://schemas.microsoft.com/office/drawing/2014/main" id="{9C0CC3C6-36C4-94AA-E1AF-4377B065DD76}"/>
                    </a:ext>
                  </a:extLst>
                </p:cNvPr>
                <p:cNvSpPr/>
                <p:nvPr/>
              </p:nvSpPr>
              <p:spPr>
                <a:xfrm rot="5400000">
                  <a:off x="6780324" y="1644082"/>
                  <a:ext cx="695281" cy="1389076"/>
                </a:xfrm>
                <a:prstGeom prst="rect">
                  <a:avLst/>
                </a:prstGeom>
                <a:solidFill>
                  <a:srgbClr val="ED7D31">
                    <a:lumMod val="50000"/>
                  </a:srgbClr>
                </a:solidFill>
                <a:ln w="19050" cap="flat" cmpd="sng" algn="ctr">
                  <a:solidFill>
                    <a:sysClr val="windowText" lastClr="000000"/>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Text" lastClr="000000"/>
                    </a:solidFill>
                    <a:effectLst/>
                    <a:uLnTx/>
                    <a:uFillTx/>
                    <a:cs typeface="Arial" panose="020B0604020202020204" pitchFamily="34" charset="0"/>
                  </a:endParaRPr>
                </a:p>
              </p:txBody>
            </p:sp>
            <p:cxnSp>
              <p:nvCxnSpPr>
                <p:cNvPr id="263" name="Straight Connector 262">
                  <a:extLst>
                    <a:ext uri="{FF2B5EF4-FFF2-40B4-BE49-F238E27FC236}">
                      <a16:creationId xmlns:a16="http://schemas.microsoft.com/office/drawing/2014/main" id="{967F736D-4041-3015-E843-B1907E6F50C8}"/>
                    </a:ext>
                  </a:extLst>
                </p:cNvPr>
                <p:cNvCxnSpPr/>
                <p:nvPr/>
              </p:nvCxnSpPr>
              <p:spPr>
                <a:xfrm rot="5400000" flipH="1">
                  <a:off x="7134582" y="1633944"/>
                  <a:ext cx="1898" cy="1391963"/>
                </a:xfrm>
                <a:prstGeom prst="line">
                  <a:avLst/>
                </a:prstGeom>
                <a:noFill/>
                <a:ln w="19050" cap="flat" cmpd="sng" algn="ctr">
                  <a:solidFill>
                    <a:sysClr val="windowText" lastClr="000000"/>
                  </a:solidFill>
                  <a:prstDash val="solid"/>
                  <a:miter lim="800000"/>
                </a:ln>
                <a:effectLst/>
              </p:spPr>
            </p:cxnSp>
            <p:sp>
              <p:nvSpPr>
                <p:cNvPr id="264" name="TextBox 263">
                  <a:extLst>
                    <a:ext uri="{FF2B5EF4-FFF2-40B4-BE49-F238E27FC236}">
                      <a16:creationId xmlns:a16="http://schemas.microsoft.com/office/drawing/2014/main" id="{022BF75E-5533-B8D8-652F-DEB81B0C66B0}"/>
                    </a:ext>
                  </a:extLst>
                </p:cNvPr>
                <p:cNvSpPr txBox="1"/>
                <p:nvPr/>
              </p:nvSpPr>
              <p:spPr>
                <a:xfrm>
                  <a:off x="6667562" y="2038742"/>
                  <a:ext cx="907621" cy="276999"/>
                </a:xfrm>
                <a:prstGeom prst="rect">
                  <a:avLst/>
                </a:prstGeom>
                <a:noFill/>
              </p:spPr>
              <p:txBody>
                <a:bodyPr wrap="none" rtlCol="0" anchor="ctr" anchorCtr="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white"/>
                      </a:solidFill>
                      <a:effectLst/>
                      <a:uLnTx/>
                      <a:uFillTx/>
                      <a:cs typeface="Arial" panose="020B0604020202020204" pitchFamily="34" charset="0"/>
                    </a:rPr>
                    <a:t>Residence</a:t>
                  </a:r>
                </a:p>
              </p:txBody>
            </p:sp>
            <p:cxnSp>
              <p:nvCxnSpPr>
                <p:cNvPr id="265" name="Straight Connector 264">
                  <a:extLst>
                    <a:ext uri="{FF2B5EF4-FFF2-40B4-BE49-F238E27FC236}">
                      <a16:creationId xmlns:a16="http://schemas.microsoft.com/office/drawing/2014/main" id="{FA8B70F0-310E-0BB3-49CD-B0821132DDCB}"/>
                    </a:ext>
                  </a:extLst>
                </p:cNvPr>
                <p:cNvCxnSpPr>
                  <a:cxnSpLocks/>
                </p:cNvCxnSpPr>
                <p:nvPr/>
              </p:nvCxnSpPr>
              <p:spPr>
                <a:xfrm flipH="1">
                  <a:off x="5552343" y="2684306"/>
                  <a:ext cx="869792" cy="0"/>
                </a:xfrm>
                <a:prstGeom prst="line">
                  <a:avLst/>
                </a:prstGeom>
                <a:noFill/>
                <a:ln w="9525" cap="flat" cmpd="sng" algn="ctr">
                  <a:solidFill>
                    <a:sysClr val="windowText" lastClr="000000"/>
                  </a:solidFill>
                  <a:prstDash val="dash"/>
                  <a:miter lim="800000"/>
                </a:ln>
                <a:effectLst/>
              </p:spPr>
            </p:cxnSp>
            <p:cxnSp>
              <p:nvCxnSpPr>
                <p:cNvPr id="266" name="Straight Connector 265">
                  <a:extLst>
                    <a:ext uri="{FF2B5EF4-FFF2-40B4-BE49-F238E27FC236}">
                      <a16:creationId xmlns:a16="http://schemas.microsoft.com/office/drawing/2014/main" id="{0F784816-176B-F6D2-392D-A7CDC84B219A}"/>
                    </a:ext>
                  </a:extLst>
                </p:cNvPr>
                <p:cNvCxnSpPr>
                  <a:cxnSpLocks/>
                </p:cNvCxnSpPr>
                <p:nvPr/>
              </p:nvCxnSpPr>
              <p:spPr>
                <a:xfrm flipH="1">
                  <a:off x="5563631" y="3444598"/>
                  <a:ext cx="869792" cy="0"/>
                </a:xfrm>
                <a:prstGeom prst="line">
                  <a:avLst/>
                </a:prstGeom>
                <a:noFill/>
                <a:ln w="9525" cap="flat" cmpd="sng" algn="ctr">
                  <a:solidFill>
                    <a:sysClr val="windowText" lastClr="000000"/>
                  </a:solidFill>
                  <a:prstDash val="dash"/>
                  <a:miter lim="800000"/>
                </a:ln>
                <a:effectLst/>
              </p:spPr>
            </p:cxnSp>
            <p:sp>
              <p:nvSpPr>
                <p:cNvPr id="267" name="Rectangle 266">
                  <a:extLst>
                    <a:ext uri="{FF2B5EF4-FFF2-40B4-BE49-F238E27FC236}">
                      <a16:creationId xmlns:a16="http://schemas.microsoft.com/office/drawing/2014/main" id="{D9896B98-D1E7-E438-EA1D-3F67A2D20078}"/>
                    </a:ext>
                  </a:extLst>
                </p:cNvPr>
                <p:cNvSpPr/>
                <p:nvPr/>
              </p:nvSpPr>
              <p:spPr>
                <a:xfrm rot="5400000">
                  <a:off x="6153950" y="3421161"/>
                  <a:ext cx="419403" cy="466277"/>
                </a:xfrm>
                <a:prstGeom prst="rect">
                  <a:avLst/>
                </a:prstGeom>
                <a:solidFill>
                  <a:srgbClr val="ED7D31">
                    <a:lumMod val="50000"/>
                  </a:srgbClr>
                </a:solidFill>
                <a:ln w="19050" cap="flat" cmpd="sng" algn="ctr">
                  <a:solidFill>
                    <a:sysClr val="windowText" lastClr="000000"/>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Text" lastClr="000000"/>
                    </a:solidFill>
                    <a:effectLst/>
                    <a:uLnTx/>
                    <a:uFillTx/>
                    <a:cs typeface="Arial" panose="020B0604020202020204" pitchFamily="34" charset="0"/>
                  </a:endParaRPr>
                </a:p>
              </p:txBody>
            </p:sp>
            <p:sp>
              <p:nvSpPr>
                <p:cNvPr id="268" name="TextBox 267">
                  <a:extLst>
                    <a:ext uri="{FF2B5EF4-FFF2-40B4-BE49-F238E27FC236}">
                      <a16:creationId xmlns:a16="http://schemas.microsoft.com/office/drawing/2014/main" id="{364E4A3D-8C6D-C39A-3E2C-97E3E58BB187}"/>
                    </a:ext>
                  </a:extLst>
                </p:cNvPr>
                <p:cNvSpPr txBox="1"/>
                <p:nvPr/>
              </p:nvSpPr>
              <p:spPr>
                <a:xfrm>
                  <a:off x="6040818" y="3413774"/>
                  <a:ext cx="653699" cy="461666"/>
                </a:xfrm>
                <a:prstGeom prst="rect">
                  <a:avLst/>
                </a:prstGeom>
                <a:noFill/>
              </p:spPr>
              <p:txBody>
                <a:bodyPr wrap="square" rtlCol="0" anchor="ctr" anchorCtr="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white"/>
                      </a:solidFill>
                      <a:effectLst/>
                      <a:uLnTx/>
                      <a:uFillTx/>
                      <a:cs typeface="Arial" panose="020B0604020202020204" pitchFamily="34" charset="0"/>
                    </a:rPr>
                    <a:t>Aux. Str.</a:t>
                  </a:r>
                </a:p>
              </p:txBody>
            </p:sp>
            <p:pic>
              <p:nvPicPr>
                <p:cNvPr id="269" name="Graphic 268" descr="Fire with solid fill">
                  <a:extLst>
                    <a:ext uri="{FF2B5EF4-FFF2-40B4-BE49-F238E27FC236}">
                      <a16:creationId xmlns:a16="http://schemas.microsoft.com/office/drawing/2014/main" id="{61B59FF7-2C90-520E-B0C4-8511E8268A5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254200" y="2940266"/>
                  <a:ext cx="538381" cy="538381"/>
                </a:xfrm>
                <a:prstGeom prst="rect">
                  <a:avLst/>
                </a:prstGeom>
              </p:spPr>
            </p:pic>
            <p:sp>
              <p:nvSpPr>
                <p:cNvPr id="270" name="Text Box 272">
                  <a:extLst>
                    <a:ext uri="{FF2B5EF4-FFF2-40B4-BE49-F238E27FC236}">
                      <a16:creationId xmlns:a16="http://schemas.microsoft.com/office/drawing/2014/main" id="{01362A2C-70C6-D35D-FC80-7F7E8CB9C029}"/>
                    </a:ext>
                  </a:extLst>
                </p:cNvPr>
                <p:cNvSpPr txBox="1"/>
                <p:nvPr/>
              </p:nvSpPr>
              <p:spPr>
                <a:xfrm rot="16200000">
                  <a:off x="5291516" y="2984718"/>
                  <a:ext cx="559322" cy="221600"/>
                </a:xfrm>
                <a:prstGeom prst="rect">
                  <a:avLst/>
                </a:prstGeom>
                <a:noFill/>
                <a:ln w="6350">
                  <a:noFill/>
                </a:ln>
              </p:spPr>
              <p:txBody>
                <a:bodyPr rot="0" spcFirstLastPara="0" vert="horz" wrap="square" lIns="45720" tIns="0" rIns="45720" bIns="0" numCol="1" spcCol="0" rtlCol="0" fromWordArt="0" anchor="t" anchorCtr="0" forceAA="0" compatLnSpc="1">
                  <a:prstTxWarp prst="textNoShape">
                    <a:avLst/>
                  </a:prstTxWarp>
                  <a:spAutoFit/>
                </a:bodyPr>
                <a:lstStyle/>
                <a:p>
                  <a:pPr marL="0" marR="0" lvl="0" indent="0" algn="ctr" defTabSz="914400" eaLnBrk="1" fontAlgn="auto" latinLnBrk="0" hangingPunct="1">
                    <a:lnSpc>
                      <a:spcPct val="90000"/>
                    </a:lnSpc>
                    <a:spcBef>
                      <a:spcPts val="0"/>
                    </a:spcBef>
                    <a:spcAft>
                      <a:spcPts val="800"/>
                    </a:spcAft>
                    <a:buClrTx/>
                    <a:buSzTx/>
                    <a:buFontTx/>
                    <a:buNone/>
                    <a:tabLst/>
                    <a:defRPr/>
                  </a:pPr>
                  <a:r>
                    <a:rPr kumimoji="0" lang="en-US" sz="1600" b="1" i="0" u="none" strike="noStrike" kern="0" cap="none" spc="0" normalizeH="0" baseline="0" noProof="0" dirty="0">
                      <a:ln>
                        <a:noFill/>
                      </a:ln>
                      <a:solidFill>
                        <a:sysClr val="windowText" lastClr="000000"/>
                      </a:solidFill>
                      <a:effectLst/>
                      <a:uLnTx/>
                      <a:uFillTx/>
                      <a:ea typeface="Calibri" panose="020F0502020204030204" pitchFamily="34" charset="0"/>
                      <a:cs typeface="Arial" panose="020B0604020202020204" pitchFamily="34" charset="0"/>
                    </a:rPr>
                    <a:t>SSD</a:t>
                  </a:r>
                  <a:endParaRPr kumimoji="0" lang="en-US" sz="1600" b="0" i="0" u="none" strike="noStrike" kern="0" cap="none" spc="0" normalizeH="0" baseline="0" noProof="0" dirty="0">
                    <a:ln>
                      <a:noFill/>
                    </a:ln>
                    <a:solidFill>
                      <a:sysClr val="windowText" lastClr="000000"/>
                    </a:solidFill>
                    <a:effectLst/>
                    <a:uLnTx/>
                    <a:uFillTx/>
                    <a:ea typeface="Calibri" panose="020F0502020204030204" pitchFamily="34" charset="0"/>
                    <a:cs typeface="Arial" panose="020B0604020202020204" pitchFamily="34" charset="0"/>
                  </a:endParaRPr>
                </a:p>
              </p:txBody>
            </p:sp>
            <p:cxnSp>
              <p:nvCxnSpPr>
                <p:cNvPr id="271" name="Straight Connector 270">
                  <a:extLst>
                    <a:ext uri="{FF2B5EF4-FFF2-40B4-BE49-F238E27FC236}">
                      <a16:creationId xmlns:a16="http://schemas.microsoft.com/office/drawing/2014/main" id="{6AE773CE-8BDE-2A2C-0B55-F7CAFD3F81DE}"/>
                    </a:ext>
                  </a:extLst>
                </p:cNvPr>
                <p:cNvCxnSpPr>
                  <a:cxnSpLocks/>
                </p:cNvCxnSpPr>
                <p:nvPr/>
              </p:nvCxnSpPr>
              <p:spPr>
                <a:xfrm flipV="1">
                  <a:off x="6434834" y="2696839"/>
                  <a:ext cx="1400369" cy="2"/>
                </a:xfrm>
                <a:prstGeom prst="line">
                  <a:avLst/>
                </a:prstGeom>
                <a:noFill/>
                <a:ln w="57150" cap="flat" cmpd="sng" algn="ctr">
                  <a:solidFill>
                    <a:srgbClr val="5B9BD5"/>
                  </a:solidFill>
                  <a:prstDash val="solid"/>
                  <a:miter lim="800000"/>
                </a:ln>
                <a:effectLst/>
              </p:spPr>
            </p:cxnSp>
            <p:cxnSp>
              <p:nvCxnSpPr>
                <p:cNvPr id="272" name="Straight Connector 271">
                  <a:extLst>
                    <a:ext uri="{FF2B5EF4-FFF2-40B4-BE49-F238E27FC236}">
                      <a16:creationId xmlns:a16="http://schemas.microsoft.com/office/drawing/2014/main" id="{DEC0FEFE-23E0-1F7B-AD84-68A633EAA620}"/>
                    </a:ext>
                  </a:extLst>
                </p:cNvPr>
                <p:cNvCxnSpPr>
                  <a:cxnSpLocks/>
                </p:cNvCxnSpPr>
                <p:nvPr/>
              </p:nvCxnSpPr>
              <p:spPr>
                <a:xfrm>
                  <a:off x="6433423" y="1978016"/>
                  <a:ext cx="0" cy="748788"/>
                </a:xfrm>
                <a:prstGeom prst="line">
                  <a:avLst/>
                </a:prstGeom>
                <a:noFill/>
                <a:ln w="57150" cap="flat" cmpd="sng" algn="ctr">
                  <a:solidFill>
                    <a:srgbClr val="5B9BD5"/>
                  </a:solidFill>
                  <a:prstDash val="solid"/>
                  <a:miter lim="800000"/>
                </a:ln>
                <a:effectLst/>
              </p:spPr>
            </p:cxnSp>
          </p:grpSp>
          <p:sp>
            <p:nvSpPr>
              <p:cNvPr id="253" name="Isosceles Triangle 252">
                <a:extLst>
                  <a:ext uri="{FF2B5EF4-FFF2-40B4-BE49-F238E27FC236}">
                    <a16:creationId xmlns:a16="http://schemas.microsoft.com/office/drawing/2014/main" id="{80A88C4D-3686-2ECF-0C09-E3C8A5CA5707}"/>
                  </a:ext>
                </a:extLst>
              </p:cNvPr>
              <p:cNvSpPr/>
              <p:nvPr/>
            </p:nvSpPr>
            <p:spPr>
              <a:xfrm>
                <a:off x="5779505" y="2421574"/>
                <a:ext cx="306009" cy="280081"/>
              </a:xfrm>
              <a:prstGeom prst="triangle">
                <a:avLst/>
              </a:prstGeom>
              <a:solidFill>
                <a:srgbClr val="FFFF0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tIns="0" bIns="91440" rtlCol="0" anchor="ctr"/>
              <a:lstStyle/>
              <a:p>
                <a:pPr algn="ctr"/>
                <a:r>
                  <a:rPr lang="en-US" dirty="0">
                    <a:solidFill>
                      <a:schemeClr val="tx2"/>
                    </a:solidFill>
                  </a:rPr>
                  <a:t>!</a:t>
                </a:r>
              </a:p>
            </p:txBody>
          </p:sp>
          <p:sp>
            <p:nvSpPr>
              <p:cNvPr id="254" name="Rectangle: Rounded Corners 253">
                <a:extLst>
                  <a:ext uri="{FF2B5EF4-FFF2-40B4-BE49-F238E27FC236}">
                    <a16:creationId xmlns:a16="http://schemas.microsoft.com/office/drawing/2014/main" id="{79B9EA75-4885-BEDD-749F-B211C0C2EC09}"/>
                  </a:ext>
                </a:extLst>
              </p:cNvPr>
              <p:cNvSpPr/>
              <p:nvPr/>
            </p:nvSpPr>
            <p:spPr>
              <a:xfrm>
                <a:off x="6510480" y="1756108"/>
                <a:ext cx="305419" cy="305419"/>
              </a:xfrm>
              <a:prstGeom prst="roundRect">
                <a:avLst/>
              </a:prstGeom>
              <a:solidFill>
                <a:srgbClr val="7CB342"/>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i="0" dirty="0">
                    <a:solidFill>
                      <a:schemeClr val="bg1"/>
                    </a:solidFill>
                    <a:effectLst/>
                    <a:latin typeface="Roboto" panose="02000000000000000000" pitchFamily="2" charset="0"/>
                  </a:rPr>
                  <a:t>✓</a:t>
                </a:r>
                <a:endParaRPr lang="en-US" b="1" dirty="0">
                  <a:solidFill>
                    <a:schemeClr val="bg1"/>
                  </a:solidFill>
                </a:endParaRPr>
              </a:p>
            </p:txBody>
          </p:sp>
        </p:grpSp>
        <p:grpSp>
          <p:nvGrpSpPr>
            <p:cNvPr id="273" name="Group 272">
              <a:extLst>
                <a:ext uri="{FF2B5EF4-FFF2-40B4-BE49-F238E27FC236}">
                  <a16:creationId xmlns:a16="http://schemas.microsoft.com/office/drawing/2014/main" id="{3C589B1A-DE84-B3BB-134A-49B7568F1528}"/>
                </a:ext>
              </a:extLst>
            </p:cNvPr>
            <p:cNvGrpSpPr/>
            <p:nvPr/>
          </p:nvGrpSpPr>
          <p:grpSpPr>
            <a:xfrm>
              <a:off x="15388526" y="23792051"/>
              <a:ext cx="2665769" cy="2516011"/>
              <a:chOff x="8366242" y="1053587"/>
              <a:chExt cx="2850617" cy="2845838"/>
            </a:xfrm>
          </p:grpSpPr>
          <p:grpSp>
            <p:nvGrpSpPr>
              <p:cNvPr id="274" name="Group 273">
                <a:extLst>
                  <a:ext uri="{FF2B5EF4-FFF2-40B4-BE49-F238E27FC236}">
                    <a16:creationId xmlns:a16="http://schemas.microsoft.com/office/drawing/2014/main" id="{E56FB4EE-8792-DB59-8006-569D1C9EB97D}"/>
                  </a:ext>
                </a:extLst>
              </p:cNvPr>
              <p:cNvGrpSpPr/>
              <p:nvPr/>
            </p:nvGrpSpPr>
            <p:grpSpPr>
              <a:xfrm>
                <a:off x="8366242" y="1053587"/>
                <a:ext cx="2850617" cy="2845838"/>
                <a:chOff x="8391338" y="1603055"/>
                <a:chExt cx="2850617" cy="2845838"/>
              </a:xfrm>
            </p:grpSpPr>
            <p:sp>
              <p:nvSpPr>
                <p:cNvPr id="276" name="Rectangle 275">
                  <a:extLst>
                    <a:ext uri="{FF2B5EF4-FFF2-40B4-BE49-F238E27FC236}">
                      <a16:creationId xmlns:a16="http://schemas.microsoft.com/office/drawing/2014/main" id="{153E91DA-9062-7E75-ED73-ECEF34BFC236}"/>
                    </a:ext>
                  </a:extLst>
                </p:cNvPr>
                <p:cNvSpPr/>
                <p:nvPr/>
              </p:nvSpPr>
              <p:spPr>
                <a:xfrm>
                  <a:off x="8391338" y="1603055"/>
                  <a:ext cx="2845838" cy="2845838"/>
                </a:xfrm>
                <a:prstGeom prst="rect">
                  <a:avLst/>
                </a:prstGeom>
                <a:solidFill>
                  <a:srgbClr val="70AD47">
                    <a:lumMod val="40000"/>
                    <a:lumOff val="60000"/>
                  </a:srgbClr>
                </a:solidFill>
                <a:ln w="19050" cap="flat" cmpd="sng" algn="ctr">
                  <a:solidFill>
                    <a:srgbClr val="70AD47">
                      <a:lumMod val="50000"/>
                    </a:srgbClr>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Text" lastClr="000000"/>
                    </a:solidFill>
                    <a:effectLst/>
                    <a:uLnTx/>
                    <a:uFillTx/>
                    <a:cs typeface="Arial" panose="020B0604020202020204" pitchFamily="34" charset="0"/>
                  </a:endParaRPr>
                </a:p>
              </p:txBody>
            </p:sp>
            <p:sp>
              <p:nvSpPr>
                <p:cNvPr id="277" name="Text Box 136">
                  <a:extLst>
                    <a:ext uri="{FF2B5EF4-FFF2-40B4-BE49-F238E27FC236}">
                      <a16:creationId xmlns:a16="http://schemas.microsoft.com/office/drawing/2014/main" id="{622F08F9-A8BE-8D00-89E6-894A4102B9E2}"/>
                    </a:ext>
                  </a:extLst>
                </p:cNvPr>
                <p:cNvSpPr txBox="1"/>
                <p:nvPr/>
              </p:nvSpPr>
              <p:spPr>
                <a:xfrm>
                  <a:off x="10104516" y="1615250"/>
                  <a:ext cx="1137439" cy="262764"/>
                </a:xfrm>
                <a:prstGeom prst="rect">
                  <a:avLst/>
                </a:prstGeom>
                <a:noFill/>
                <a:ln w="6350">
                  <a:noFill/>
                </a:ln>
              </p:spPr>
              <p:txBody>
                <a:bodyPr rot="0" spcFirstLastPara="0" vert="horz" wrap="square" lIns="45720" tIns="9144" rIns="45720" bIns="9144" numCol="1" spcCol="0" rtlCol="0" fromWordArt="0" anchor="ctr" anchorCtr="0" forceAA="0" compatLnSpc="1">
                  <a:prstTxWarp prst="textNoShape">
                    <a:avLst/>
                  </a:prstTxWarp>
                  <a:spAutoFit/>
                </a:bodyPr>
                <a:lstStyle/>
                <a:p>
                  <a:pPr marL="0" marR="0" lvl="0" indent="0" algn="r" defTabSz="914400" eaLnBrk="1" fontAlgn="auto" latinLnBrk="0" hangingPunct="1">
                    <a:lnSpc>
                      <a:spcPct val="107000"/>
                    </a:lnSpc>
                    <a:spcBef>
                      <a:spcPts val="0"/>
                    </a:spcBef>
                    <a:spcAft>
                      <a:spcPts val="800"/>
                    </a:spcAft>
                    <a:buClrTx/>
                    <a:buSzTx/>
                    <a:buFontTx/>
                    <a:buNone/>
                    <a:tabLst/>
                    <a:defRPr/>
                  </a:pPr>
                  <a:r>
                    <a:rPr kumimoji="0" lang="en-US" sz="1600" b="1" i="1" u="none" strike="noStrike" kern="0" cap="none" spc="0" normalizeH="0" baseline="0" noProof="0" dirty="0">
                      <a:ln>
                        <a:noFill/>
                      </a:ln>
                      <a:solidFill>
                        <a:srgbClr val="70AD47">
                          <a:lumMod val="50000"/>
                        </a:srgbClr>
                      </a:solidFill>
                      <a:effectLst/>
                      <a:uLnTx/>
                      <a:uFillTx/>
                      <a:ea typeface="Calibri" panose="020F0502020204030204" pitchFamily="34" charset="0"/>
                      <a:cs typeface="Arial" panose="020B0604020202020204" pitchFamily="34" charset="0"/>
                    </a:rPr>
                    <a:t>Scenario 1</a:t>
                  </a:r>
                  <a:endParaRPr kumimoji="0" lang="en-US" sz="1600" b="1" i="0" u="none" strike="noStrike" kern="0" cap="none" spc="0" normalizeH="0" baseline="0" noProof="0" dirty="0">
                    <a:ln>
                      <a:noFill/>
                    </a:ln>
                    <a:solidFill>
                      <a:srgbClr val="70AD47">
                        <a:lumMod val="50000"/>
                      </a:srgbClr>
                    </a:solidFill>
                    <a:effectLst/>
                    <a:uLnTx/>
                    <a:uFillTx/>
                    <a:ea typeface="Calibri" panose="020F0502020204030204" pitchFamily="34" charset="0"/>
                    <a:cs typeface="Arial" panose="020B0604020202020204" pitchFamily="34" charset="0"/>
                  </a:endParaRPr>
                </a:p>
              </p:txBody>
            </p:sp>
            <p:cxnSp>
              <p:nvCxnSpPr>
                <p:cNvPr id="278" name="Straight Arrow Connector 277">
                  <a:extLst>
                    <a:ext uri="{FF2B5EF4-FFF2-40B4-BE49-F238E27FC236}">
                      <a16:creationId xmlns:a16="http://schemas.microsoft.com/office/drawing/2014/main" id="{0BC17E76-DDA4-04D5-0C0E-C1872843A6F3}"/>
                    </a:ext>
                  </a:extLst>
                </p:cNvPr>
                <p:cNvCxnSpPr>
                  <a:cxnSpLocks/>
                </p:cNvCxnSpPr>
                <p:nvPr/>
              </p:nvCxnSpPr>
              <p:spPr>
                <a:xfrm>
                  <a:off x="8657826" y="2702970"/>
                  <a:ext cx="0" cy="1165399"/>
                </a:xfrm>
                <a:prstGeom prst="straightConnector1">
                  <a:avLst/>
                </a:prstGeom>
                <a:noFill/>
                <a:ln w="25400" cap="flat" cmpd="sng" algn="ctr">
                  <a:solidFill>
                    <a:sysClr val="windowText" lastClr="000000"/>
                  </a:solidFill>
                  <a:prstDash val="solid"/>
                  <a:miter lim="800000"/>
                  <a:headEnd type="triangle" w="lg" len="lg"/>
                  <a:tailEnd type="triangle" w="lg" len="lg"/>
                </a:ln>
                <a:effectLst/>
              </p:spPr>
            </p:cxnSp>
            <p:sp>
              <p:nvSpPr>
                <p:cNvPr id="279" name="Text Box 272">
                  <a:extLst>
                    <a:ext uri="{FF2B5EF4-FFF2-40B4-BE49-F238E27FC236}">
                      <a16:creationId xmlns:a16="http://schemas.microsoft.com/office/drawing/2014/main" id="{B43899B7-359F-DD36-6C3E-5FF469DFCA85}"/>
                    </a:ext>
                  </a:extLst>
                </p:cNvPr>
                <p:cNvSpPr txBox="1"/>
                <p:nvPr/>
              </p:nvSpPr>
              <p:spPr>
                <a:xfrm>
                  <a:off x="9920045" y="3987685"/>
                  <a:ext cx="1317215" cy="443198"/>
                </a:xfrm>
                <a:prstGeom prst="rect">
                  <a:avLst/>
                </a:prstGeom>
                <a:noFill/>
                <a:ln w="6350">
                  <a:noFill/>
                </a:ln>
              </p:spPr>
              <p:txBody>
                <a:bodyPr rot="0" spcFirstLastPara="0" vert="horz" wrap="square" lIns="45720" tIns="0" rIns="45720" bIns="0" numCol="1" spcCol="0" rtlCol="0" fromWordArt="0" anchor="t" anchorCtr="0" forceAA="0" compatLnSpc="1">
                  <a:prstTxWarp prst="textNoShape">
                    <a:avLst/>
                  </a:prstTxWarp>
                  <a:spAutoFit/>
                </a:bodyPr>
                <a:lstStyle/>
                <a:p>
                  <a:pPr marL="0" marR="0" lvl="0" indent="0" algn="ctr" defTabSz="914400" eaLnBrk="1" fontAlgn="auto" latinLnBrk="0" hangingPunct="1">
                    <a:lnSpc>
                      <a:spcPct val="90000"/>
                    </a:lnSpc>
                    <a:spcBef>
                      <a:spcPts val="0"/>
                    </a:spcBef>
                    <a:spcAft>
                      <a:spcPts val="800"/>
                    </a:spcAft>
                    <a:buClrTx/>
                    <a:buSzTx/>
                    <a:buFontTx/>
                    <a:buNone/>
                    <a:tabLst/>
                    <a:defRPr/>
                  </a:pPr>
                  <a:r>
                    <a:rPr kumimoji="0" lang="en-US" sz="1600" b="1" i="0" u="none" strike="noStrike" kern="0" cap="none" spc="0" normalizeH="0" baseline="0" noProof="0" dirty="0">
                      <a:ln>
                        <a:noFill/>
                      </a:ln>
                      <a:solidFill>
                        <a:sysClr val="windowText" lastClr="000000"/>
                      </a:solidFill>
                      <a:effectLst/>
                      <a:uLnTx/>
                      <a:uFillTx/>
                      <a:ea typeface="Calibri" panose="020F0502020204030204" pitchFamily="34" charset="0"/>
                      <a:cs typeface="Arial" panose="020B0604020202020204" pitchFamily="34" charset="0"/>
                    </a:rPr>
                    <a:t>SSD greater than 50 ft</a:t>
                  </a:r>
                  <a:endParaRPr kumimoji="0" lang="en-US" sz="1600" b="0" i="0" u="none" strike="noStrike" kern="0" cap="none" spc="0" normalizeH="0" baseline="0" noProof="0" dirty="0">
                    <a:ln>
                      <a:noFill/>
                    </a:ln>
                    <a:solidFill>
                      <a:sysClr val="windowText" lastClr="000000"/>
                    </a:solidFill>
                    <a:effectLst/>
                    <a:uLnTx/>
                    <a:uFillTx/>
                    <a:ea typeface="Calibri" panose="020F0502020204030204" pitchFamily="34" charset="0"/>
                    <a:cs typeface="Arial" panose="020B0604020202020204" pitchFamily="34" charset="0"/>
                  </a:endParaRPr>
                </a:p>
              </p:txBody>
            </p:sp>
            <p:grpSp>
              <p:nvGrpSpPr>
                <p:cNvPr id="280" name="Group 279">
                  <a:extLst>
                    <a:ext uri="{FF2B5EF4-FFF2-40B4-BE49-F238E27FC236}">
                      <a16:creationId xmlns:a16="http://schemas.microsoft.com/office/drawing/2014/main" id="{3AFC43DF-196E-60D2-D929-0470D54E3AE4}"/>
                    </a:ext>
                  </a:extLst>
                </p:cNvPr>
                <p:cNvGrpSpPr/>
                <p:nvPr/>
              </p:nvGrpSpPr>
              <p:grpSpPr>
                <a:xfrm rot="5400000">
                  <a:off x="9757656" y="1648329"/>
                  <a:ext cx="695280" cy="1398086"/>
                  <a:chOff x="430817" y="2299406"/>
                  <a:chExt cx="446803" cy="898442"/>
                </a:xfrm>
              </p:grpSpPr>
              <p:sp>
                <p:nvSpPr>
                  <p:cNvPr id="289" name="Rectangle 288">
                    <a:extLst>
                      <a:ext uri="{FF2B5EF4-FFF2-40B4-BE49-F238E27FC236}">
                        <a16:creationId xmlns:a16="http://schemas.microsoft.com/office/drawing/2014/main" id="{B6D35624-2ABF-AEB1-7B98-DFE4988A8243}"/>
                      </a:ext>
                    </a:extLst>
                  </p:cNvPr>
                  <p:cNvSpPr/>
                  <p:nvPr/>
                </p:nvSpPr>
                <p:spPr>
                  <a:xfrm>
                    <a:off x="430817" y="2305196"/>
                    <a:ext cx="446803" cy="892652"/>
                  </a:xfrm>
                  <a:prstGeom prst="rect">
                    <a:avLst/>
                  </a:prstGeom>
                  <a:solidFill>
                    <a:srgbClr val="ED7D31">
                      <a:lumMod val="50000"/>
                    </a:srgbClr>
                  </a:solidFill>
                  <a:ln w="19050" cap="flat" cmpd="sng" algn="ctr">
                    <a:solidFill>
                      <a:sysClr val="windowText" lastClr="000000"/>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Text" lastClr="000000"/>
                      </a:solidFill>
                      <a:effectLst/>
                      <a:uLnTx/>
                      <a:uFillTx/>
                      <a:cs typeface="Arial" panose="020B0604020202020204" pitchFamily="34" charset="0"/>
                    </a:endParaRPr>
                  </a:p>
                </p:txBody>
              </p:sp>
              <p:cxnSp>
                <p:nvCxnSpPr>
                  <p:cNvPr id="290" name="Straight Connector 289">
                    <a:extLst>
                      <a:ext uri="{FF2B5EF4-FFF2-40B4-BE49-F238E27FC236}">
                        <a16:creationId xmlns:a16="http://schemas.microsoft.com/office/drawing/2014/main" id="{91D762DE-0289-74CD-3D82-8F4875A82B4A}"/>
                      </a:ext>
                    </a:extLst>
                  </p:cNvPr>
                  <p:cNvCxnSpPr/>
                  <p:nvPr/>
                </p:nvCxnSpPr>
                <p:spPr>
                  <a:xfrm flipH="1">
                    <a:off x="648021" y="2299406"/>
                    <a:ext cx="1220" cy="894507"/>
                  </a:xfrm>
                  <a:prstGeom prst="line">
                    <a:avLst/>
                  </a:prstGeom>
                  <a:noFill/>
                  <a:ln w="19050" cap="flat" cmpd="sng" algn="ctr">
                    <a:solidFill>
                      <a:sysClr val="windowText" lastClr="000000"/>
                    </a:solidFill>
                    <a:prstDash val="solid"/>
                    <a:miter lim="800000"/>
                  </a:ln>
                  <a:effectLst/>
                </p:spPr>
              </p:cxnSp>
              <p:sp>
                <p:nvSpPr>
                  <p:cNvPr id="291" name="TextBox 290">
                    <a:extLst>
                      <a:ext uri="{FF2B5EF4-FFF2-40B4-BE49-F238E27FC236}">
                        <a16:creationId xmlns:a16="http://schemas.microsoft.com/office/drawing/2014/main" id="{DEE4E525-B9DB-E91A-0959-A1B83D97F49B}"/>
                      </a:ext>
                    </a:extLst>
                  </p:cNvPr>
                  <p:cNvSpPr txBox="1"/>
                  <p:nvPr/>
                </p:nvSpPr>
                <p:spPr>
                  <a:xfrm rot="16200000">
                    <a:off x="258884" y="2666757"/>
                    <a:ext cx="583258" cy="178006"/>
                  </a:xfrm>
                  <a:prstGeom prst="rect">
                    <a:avLst/>
                  </a:prstGeom>
                  <a:noFill/>
                </p:spPr>
                <p:txBody>
                  <a:bodyPr wrap="none" rtlCol="0" anchor="ctr" anchorCtr="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white"/>
                        </a:solidFill>
                        <a:effectLst/>
                        <a:uLnTx/>
                        <a:uFillTx/>
                        <a:cs typeface="Arial" panose="020B0604020202020204" pitchFamily="34" charset="0"/>
                      </a:rPr>
                      <a:t>Residence</a:t>
                    </a:r>
                  </a:p>
                </p:txBody>
              </p:sp>
            </p:grpSp>
            <p:cxnSp>
              <p:nvCxnSpPr>
                <p:cNvPr id="281" name="Straight Connector 280">
                  <a:extLst>
                    <a:ext uri="{FF2B5EF4-FFF2-40B4-BE49-F238E27FC236}">
                      <a16:creationId xmlns:a16="http://schemas.microsoft.com/office/drawing/2014/main" id="{BD8B3D92-1993-4490-B522-74D74EC04C31}"/>
                    </a:ext>
                  </a:extLst>
                </p:cNvPr>
                <p:cNvCxnSpPr>
                  <a:cxnSpLocks/>
                </p:cNvCxnSpPr>
                <p:nvPr/>
              </p:nvCxnSpPr>
              <p:spPr>
                <a:xfrm flipH="1">
                  <a:off x="8525171" y="2693059"/>
                  <a:ext cx="869792" cy="0"/>
                </a:xfrm>
                <a:prstGeom prst="line">
                  <a:avLst/>
                </a:prstGeom>
                <a:noFill/>
                <a:ln w="9525" cap="flat" cmpd="sng" algn="ctr">
                  <a:solidFill>
                    <a:sysClr val="windowText" lastClr="000000"/>
                  </a:solidFill>
                  <a:prstDash val="dash"/>
                  <a:miter lim="800000"/>
                </a:ln>
                <a:effectLst/>
              </p:spPr>
            </p:cxnSp>
            <p:cxnSp>
              <p:nvCxnSpPr>
                <p:cNvPr id="282" name="Straight Connector 281">
                  <a:extLst>
                    <a:ext uri="{FF2B5EF4-FFF2-40B4-BE49-F238E27FC236}">
                      <a16:creationId xmlns:a16="http://schemas.microsoft.com/office/drawing/2014/main" id="{E9B2AEF0-363B-EBC0-9812-EE1F9037AEE2}"/>
                    </a:ext>
                  </a:extLst>
                </p:cNvPr>
                <p:cNvCxnSpPr>
                  <a:cxnSpLocks/>
                </p:cNvCxnSpPr>
                <p:nvPr/>
              </p:nvCxnSpPr>
              <p:spPr>
                <a:xfrm flipH="1">
                  <a:off x="8536459" y="3868369"/>
                  <a:ext cx="869792" cy="0"/>
                </a:xfrm>
                <a:prstGeom prst="line">
                  <a:avLst/>
                </a:prstGeom>
                <a:noFill/>
                <a:ln w="9525" cap="flat" cmpd="sng" algn="ctr">
                  <a:solidFill>
                    <a:sysClr val="windowText" lastClr="000000"/>
                  </a:solidFill>
                  <a:prstDash val="dash"/>
                  <a:miter lim="800000"/>
                </a:ln>
                <a:effectLst/>
              </p:spPr>
            </p:cxnSp>
            <p:grpSp>
              <p:nvGrpSpPr>
                <p:cNvPr id="283" name="Group 282">
                  <a:extLst>
                    <a:ext uri="{FF2B5EF4-FFF2-40B4-BE49-F238E27FC236}">
                      <a16:creationId xmlns:a16="http://schemas.microsoft.com/office/drawing/2014/main" id="{FD8D7ACA-8379-8E1C-4F47-4445369C301B}"/>
                    </a:ext>
                  </a:extLst>
                </p:cNvPr>
                <p:cNvGrpSpPr/>
                <p:nvPr/>
              </p:nvGrpSpPr>
              <p:grpSpPr>
                <a:xfrm>
                  <a:off x="9102578" y="3837545"/>
                  <a:ext cx="653699" cy="461664"/>
                  <a:chOff x="327472" y="3228610"/>
                  <a:chExt cx="420082" cy="296676"/>
                </a:xfrm>
              </p:grpSpPr>
              <p:sp>
                <p:nvSpPr>
                  <p:cNvPr id="287" name="Rectangle 286">
                    <a:extLst>
                      <a:ext uri="{FF2B5EF4-FFF2-40B4-BE49-F238E27FC236}">
                        <a16:creationId xmlns:a16="http://schemas.microsoft.com/office/drawing/2014/main" id="{5895E376-51B8-4170-6BA5-9EB8240BD0E1}"/>
                      </a:ext>
                    </a:extLst>
                  </p:cNvPr>
                  <p:cNvSpPr/>
                  <p:nvPr/>
                </p:nvSpPr>
                <p:spPr>
                  <a:xfrm rot="5400000">
                    <a:off x="400173" y="3233357"/>
                    <a:ext cx="269518" cy="299640"/>
                  </a:xfrm>
                  <a:prstGeom prst="rect">
                    <a:avLst/>
                  </a:prstGeom>
                  <a:solidFill>
                    <a:srgbClr val="ED7D31">
                      <a:lumMod val="50000"/>
                    </a:srgbClr>
                  </a:solidFill>
                  <a:ln w="19050" cap="flat" cmpd="sng" algn="ctr">
                    <a:solidFill>
                      <a:sysClr val="windowText" lastClr="000000"/>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Text" lastClr="000000"/>
                      </a:solidFill>
                      <a:effectLst/>
                      <a:uLnTx/>
                      <a:uFillTx/>
                      <a:cs typeface="Arial" panose="020B0604020202020204" pitchFamily="34" charset="0"/>
                    </a:endParaRPr>
                  </a:p>
                </p:txBody>
              </p:sp>
              <p:sp>
                <p:nvSpPr>
                  <p:cNvPr id="288" name="TextBox 287">
                    <a:extLst>
                      <a:ext uri="{FF2B5EF4-FFF2-40B4-BE49-F238E27FC236}">
                        <a16:creationId xmlns:a16="http://schemas.microsoft.com/office/drawing/2014/main" id="{1970FF44-B736-63FE-FCCF-E1BB145878C6}"/>
                      </a:ext>
                    </a:extLst>
                  </p:cNvPr>
                  <p:cNvSpPr txBox="1"/>
                  <p:nvPr/>
                </p:nvSpPr>
                <p:spPr>
                  <a:xfrm>
                    <a:off x="327472" y="3228610"/>
                    <a:ext cx="420082" cy="296676"/>
                  </a:xfrm>
                  <a:prstGeom prst="rect">
                    <a:avLst/>
                  </a:prstGeom>
                  <a:noFill/>
                </p:spPr>
                <p:txBody>
                  <a:bodyPr wrap="square" rtlCol="0" anchor="ctr" anchorCtr="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white"/>
                        </a:solidFill>
                        <a:effectLst/>
                        <a:uLnTx/>
                        <a:uFillTx/>
                        <a:cs typeface="Arial" panose="020B0604020202020204" pitchFamily="34" charset="0"/>
                      </a:rPr>
                      <a:t>Aux. Str.</a:t>
                    </a:r>
                  </a:p>
                </p:txBody>
              </p:sp>
            </p:grpSp>
            <p:pic>
              <p:nvPicPr>
                <p:cNvPr id="284" name="Graphic 283" descr="Fire with solid fill">
                  <a:extLst>
                    <a:ext uri="{FF2B5EF4-FFF2-40B4-BE49-F238E27FC236}">
                      <a16:creationId xmlns:a16="http://schemas.microsoft.com/office/drawing/2014/main" id="{62480A03-1DC4-9E6E-097A-A79879C3A4B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315960" y="3364037"/>
                  <a:ext cx="538381" cy="538381"/>
                </a:xfrm>
                <a:prstGeom prst="rect">
                  <a:avLst/>
                </a:prstGeom>
              </p:spPr>
            </p:pic>
            <p:sp>
              <p:nvSpPr>
                <p:cNvPr id="285" name="Text Box 272">
                  <a:extLst>
                    <a:ext uri="{FF2B5EF4-FFF2-40B4-BE49-F238E27FC236}">
                      <a16:creationId xmlns:a16="http://schemas.microsoft.com/office/drawing/2014/main" id="{EDE12804-62F0-A098-41E3-3253F39B11A7}"/>
                    </a:ext>
                  </a:extLst>
                </p:cNvPr>
                <p:cNvSpPr txBox="1"/>
                <p:nvPr/>
              </p:nvSpPr>
              <p:spPr>
                <a:xfrm rot="16200000">
                  <a:off x="8270273" y="3194837"/>
                  <a:ext cx="559322" cy="221600"/>
                </a:xfrm>
                <a:prstGeom prst="rect">
                  <a:avLst/>
                </a:prstGeom>
                <a:noFill/>
                <a:ln w="6350">
                  <a:noFill/>
                </a:ln>
              </p:spPr>
              <p:txBody>
                <a:bodyPr rot="0" spcFirstLastPara="0" vert="horz" wrap="square" lIns="45720" tIns="0" rIns="45720" bIns="0" numCol="1" spcCol="0" rtlCol="0" fromWordArt="0" anchor="t" anchorCtr="0" forceAA="0" compatLnSpc="1">
                  <a:prstTxWarp prst="textNoShape">
                    <a:avLst/>
                  </a:prstTxWarp>
                  <a:spAutoFit/>
                </a:bodyPr>
                <a:lstStyle/>
                <a:p>
                  <a:pPr marL="0" marR="0" lvl="0" indent="0" algn="ctr" defTabSz="914400" eaLnBrk="1" fontAlgn="auto" latinLnBrk="0" hangingPunct="1">
                    <a:lnSpc>
                      <a:spcPct val="90000"/>
                    </a:lnSpc>
                    <a:spcBef>
                      <a:spcPts val="0"/>
                    </a:spcBef>
                    <a:spcAft>
                      <a:spcPts val="800"/>
                    </a:spcAft>
                    <a:buClrTx/>
                    <a:buSzTx/>
                    <a:buFontTx/>
                    <a:buNone/>
                    <a:tabLst/>
                    <a:defRPr/>
                  </a:pPr>
                  <a:r>
                    <a:rPr kumimoji="0" lang="en-US" sz="1600" b="1" i="0" u="none" strike="noStrike" kern="0" cap="none" spc="0" normalizeH="0" baseline="0" noProof="0" dirty="0">
                      <a:ln>
                        <a:noFill/>
                      </a:ln>
                      <a:solidFill>
                        <a:sysClr val="windowText" lastClr="000000"/>
                      </a:solidFill>
                      <a:effectLst/>
                      <a:uLnTx/>
                      <a:uFillTx/>
                      <a:ea typeface="Calibri" panose="020F0502020204030204" pitchFamily="34" charset="0"/>
                      <a:cs typeface="Arial" panose="020B0604020202020204" pitchFamily="34" charset="0"/>
                    </a:rPr>
                    <a:t>SSD</a:t>
                  </a:r>
                  <a:endParaRPr kumimoji="0" lang="en-US" sz="1600" b="0" i="0" u="none" strike="noStrike" kern="0" cap="none" spc="0" normalizeH="0" baseline="0" noProof="0" dirty="0">
                    <a:ln>
                      <a:noFill/>
                    </a:ln>
                    <a:solidFill>
                      <a:sysClr val="windowText" lastClr="000000"/>
                    </a:solidFill>
                    <a:effectLst/>
                    <a:uLnTx/>
                    <a:uFillTx/>
                    <a:ea typeface="Calibri" panose="020F0502020204030204" pitchFamily="34" charset="0"/>
                    <a:cs typeface="Arial" panose="020B0604020202020204" pitchFamily="34" charset="0"/>
                  </a:endParaRPr>
                </a:p>
              </p:txBody>
            </p:sp>
            <p:sp>
              <p:nvSpPr>
                <p:cNvPr id="286" name="Rectangle 285">
                  <a:extLst>
                    <a:ext uri="{FF2B5EF4-FFF2-40B4-BE49-F238E27FC236}">
                      <a16:creationId xmlns:a16="http://schemas.microsoft.com/office/drawing/2014/main" id="{DCC7AF1F-D824-BEB3-07FC-CC1F0947F925}"/>
                    </a:ext>
                  </a:extLst>
                </p:cNvPr>
                <p:cNvSpPr/>
                <p:nvPr/>
              </p:nvSpPr>
              <p:spPr>
                <a:xfrm rot="5400000">
                  <a:off x="8550519" y="1900298"/>
                  <a:ext cx="1000540" cy="406055"/>
                </a:xfrm>
                <a:prstGeom prst="rect">
                  <a:avLst/>
                </a:prstGeom>
                <a:solidFill>
                  <a:sysClr val="window" lastClr="FFFFFF">
                    <a:lumMod val="65000"/>
                  </a:sysClr>
                </a:solidFill>
                <a:ln w="6350" cap="flat" cmpd="sng" algn="ctr">
                  <a:solidFill>
                    <a:sysClr val="windowText" lastClr="000000">
                      <a:lumMod val="75000"/>
                      <a:lumOff val="25000"/>
                    </a:sysClr>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Text" lastClr="000000"/>
                    </a:solidFill>
                    <a:effectLst/>
                    <a:uLnTx/>
                    <a:uFillTx/>
                    <a:cs typeface="Arial" panose="020B0604020202020204" pitchFamily="34" charset="0"/>
                  </a:endParaRPr>
                </a:p>
              </p:txBody>
            </p:sp>
          </p:grpSp>
          <p:sp>
            <p:nvSpPr>
              <p:cNvPr id="275" name="Rectangle: Rounded Corners 274">
                <a:extLst>
                  <a:ext uri="{FF2B5EF4-FFF2-40B4-BE49-F238E27FC236}">
                    <a16:creationId xmlns:a16="http://schemas.microsoft.com/office/drawing/2014/main" id="{8A8C8BCD-E961-FB71-E0F2-120F26C75B38}"/>
                  </a:ext>
                </a:extLst>
              </p:cNvPr>
              <p:cNvSpPr/>
              <p:nvPr/>
            </p:nvSpPr>
            <p:spPr>
              <a:xfrm>
                <a:off x="8725383" y="2562652"/>
                <a:ext cx="305419" cy="305419"/>
              </a:xfrm>
              <a:prstGeom prst="roundRect">
                <a:avLst/>
              </a:prstGeom>
              <a:solidFill>
                <a:srgbClr val="7CB342"/>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i="0" dirty="0">
                    <a:solidFill>
                      <a:schemeClr val="bg1"/>
                    </a:solidFill>
                    <a:effectLst/>
                    <a:latin typeface="Roboto" panose="02000000000000000000" pitchFamily="2" charset="0"/>
                  </a:rPr>
                  <a:t>✓</a:t>
                </a:r>
                <a:endParaRPr lang="en-US" b="1" dirty="0">
                  <a:solidFill>
                    <a:schemeClr val="bg1"/>
                  </a:solidFill>
                </a:endParaRPr>
              </a:p>
            </p:txBody>
          </p:sp>
        </p:grpSp>
      </p:grpSp>
      <p:sp>
        <p:nvSpPr>
          <p:cNvPr id="293" name="Arrow: Down 292">
            <a:extLst>
              <a:ext uri="{FF2B5EF4-FFF2-40B4-BE49-F238E27FC236}">
                <a16:creationId xmlns:a16="http://schemas.microsoft.com/office/drawing/2014/main" id="{66527F64-FD28-70F5-6921-6C08BC266FD2}"/>
              </a:ext>
            </a:extLst>
          </p:cNvPr>
          <p:cNvSpPr/>
          <p:nvPr/>
        </p:nvSpPr>
        <p:spPr>
          <a:xfrm>
            <a:off x="7588872" y="9512046"/>
            <a:ext cx="484632" cy="978408"/>
          </a:xfrm>
          <a:prstGeom prst="downArrow">
            <a:avLst/>
          </a:prstGeom>
          <a:solidFill>
            <a:srgbClr val="99FF99"/>
          </a:solidFill>
          <a:ln>
            <a:solidFill>
              <a:schemeClr val="bg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00" b="1" dirty="0">
              <a:solidFill>
                <a:schemeClr val="tx1"/>
              </a:solidFill>
            </a:endParaRPr>
          </a:p>
        </p:txBody>
      </p:sp>
    </p:spTree>
    <p:extLst>
      <p:ext uri="{BB962C8B-B14F-4D97-AF65-F5344CB8AC3E}">
        <p14:creationId xmlns:p14="http://schemas.microsoft.com/office/powerpoint/2010/main" val="42827593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 name="Rectangle 242">
            <a:extLst>
              <a:ext uri="{FF2B5EF4-FFF2-40B4-BE49-F238E27FC236}">
                <a16:creationId xmlns:a16="http://schemas.microsoft.com/office/drawing/2014/main" id="{8A117ED8-0FE5-D5BE-9913-67E2D3E2AD33}"/>
              </a:ext>
            </a:extLst>
          </p:cNvPr>
          <p:cNvSpPr/>
          <p:nvPr/>
        </p:nvSpPr>
        <p:spPr>
          <a:xfrm>
            <a:off x="-13106400" y="-5080000"/>
            <a:ext cx="49784000" cy="40335200"/>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 name="Rectangle: Rounded Corners 2">
            <a:hlinkClick r:id="rId2" action="ppaction://hlinksldjump"/>
            <a:extLst>
              <a:ext uri="{FF2B5EF4-FFF2-40B4-BE49-F238E27FC236}">
                <a16:creationId xmlns:a16="http://schemas.microsoft.com/office/drawing/2014/main" id="{BBA717EC-64F6-AB68-4B50-0D92A7AB6EB2}"/>
              </a:ext>
            </a:extLst>
          </p:cNvPr>
          <p:cNvSpPr/>
          <p:nvPr/>
        </p:nvSpPr>
        <p:spPr>
          <a:xfrm>
            <a:off x="4972050" y="304800"/>
            <a:ext cx="13716000" cy="316524"/>
          </a:xfrm>
          <a:prstGeom prst="roundRect">
            <a:avLst/>
          </a:prstGeom>
          <a:solidFill>
            <a:srgbClr val="FFCCFF"/>
          </a:solidFill>
          <a:ln>
            <a:solidFill>
              <a:schemeClr val="bg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02060"/>
                </a:solidFill>
              </a:rPr>
              <a:t>HMM-N </a:t>
            </a:r>
            <a:r>
              <a:rPr lang="en-US" sz="2800">
                <a:solidFill>
                  <a:srgbClr val="002060"/>
                </a:solidFill>
                <a:sym typeface="Wingdings" panose="05000000000000000000" pitchFamily="2" charset="2"/>
              </a:rPr>
              <a:t></a:t>
            </a:r>
            <a:endParaRPr lang="en-US" sz="2800" dirty="0">
              <a:solidFill>
                <a:srgbClr val="002060"/>
              </a:solidFill>
            </a:endParaRPr>
          </a:p>
        </p:txBody>
      </p:sp>
      <p:sp>
        <p:nvSpPr>
          <p:cNvPr id="7" name="Title 6">
            <a:extLst>
              <a:ext uri="{FF2B5EF4-FFF2-40B4-BE49-F238E27FC236}">
                <a16:creationId xmlns:a16="http://schemas.microsoft.com/office/drawing/2014/main" id="{181F9F74-429D-F1E3-584F-93A91417BD7A}"/>
              </a:ext>
            </a:extLst>
          </p:cNvPr>
          <p:cNvSpPr>
            <a:spLocks noGrp="1"/>
          </p:cNvSpPr>
          <p:nvPr>
            <p:ph type="title"/>
          </p:nvPr>
        </p:nvSpPr>
        <p:spPr/>
        <p:txBody>
          <a:bodyPr>
            <a:normAutofit fontScale="90000"/>
          </a:bodyPr>
          <a:lstStyle/>
          <a:p>
            <a:r>
              <a:rPr lang="en-US"/>
              <a:t>0.0 Escape</a:t>
            </a:r>
            <a:endParaRPr lang="en-US" dirty="0"/>
          </a:p>
        </p:txBody>
      </p:sp>
      <p:sp>
        <p:nvSpPr>
          <p:cNvPr id="258" name="Rectangle: Rounded Corners 257">
            <a:hlinkClick r:id="" action="ppaction://hlinkshowjump?jump=nextslide"/>
            <a:extLst>
              <a:ext uri="{FF2B5EF4-FFF2-40B4-BE49-F238E27FC236}">
                <a16:creationId xmlns:a16="http://schemas.microsoft.com/office/drawing/2014/main" id="{814D4510-18C1-76F8-B66A-8F443558A13B}"/>
              </a:ext>
            </a:extLst>
          </p:cNvPr>
          <p:cNvSpPr/>
          <p:nvPr/>
        </p:nvSpPr>
        <p:spPr>
          <a:xfrm>
            <a:off x="17595850" y="654054"/>
            <a:ext cx="1092200" cy="316524"/>
          </a:xfrm>
          <a:prstGeom prst="roundRect">
            <a:avLst/>
          </a:prstGeom>
          <a:solidFill>
            <a:schemeClr val="accent1">
              <a:lumMod val="75000"/>
            </a:schemeClr>
          </a:solidFill>
          <a:ln>
            <a:solidFill>
              <a:schemeClr val="bg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a:t>next &gt;</a:t>
            </a:r>
            <a:endParaRPr lang="en-US" sz="2000" dirty="0"/>
          </a:p>
        </p:txBody>
      </p:sp>
      <p:sp>
        <p:nvSpPr>
          <p:cNvPr id="259" name="Rectangle: Rounded Corners 258">
            <a:hlinkClick r:id="" action="ppaction://hlinkshowjump?jump=previousslide"/>
            <a:extLst>
              <a:ext uri="{FF2B5EF4-FFF2-40B4-BE49-F238E27FC236}">
                <a16:creationId xmlns:a16="http://schemas.microsoft.com/office/drawing/2014/main" id="{A2062EFB-7695-F7F5-CCF4-CD38CF53C5AA}"/>
              </a:ext>
            </a:extLst>
          </p:cNvPr>
          <p:cNvSpPr/>
          <p:nvPr/>
        </p:nvSpPr>
        <p:spPr>
          <a:xfrm>
            <a:off x="4991100" y="621324"/>
            <a:ext cx="1092200" cy="316524"/>
          </a:xfrm>
          <a:prstGeom prst="roundRect">
            <a:avLst/>
          </a:prstGeom>
          <a:solidFill>
            <a:schemeClr val="accent1">
              <a:lumMod val="75000"/>
            </a:schemeClr>
          </a:solidFill>
          <a:ln>
            <a:solidFill>
              <a:schemeClr val="bg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a:t>&lt; prev</a:t>
            </a:r>
            <a:endParaRPr lang="en-US" sz="2000" dirty="0"/>
          </a:p>
        </p:txBody>
      </p:sp>
      <p:sp>
        <p:nvSpPr>
          <p:cNvPr id="10" name="Rectangle: Rounded Corners 9">
            <a:extLst>
              <a:ext uri="{FF2B5EF4-FFF2-40B4-BE49-F238E27FC236}">
                <a16:creationId xmlns:a16="http://schemas.microsoft.com/office/drawing/2014/main" id="{0A14A8BC-3DCD-F917-DCAD-98921778DB2A}"/>
              </a:ext>
            </a:extLst>
          </p:cNvPr>
          <p:cNvSpPr/>
          <p:nvPr/>
        </p:nvSpPr>
        <p:spPr>
          <a:xfrm>
            <a:off x="446718" y="2985879"/>
            <a:ext cx="4220532" cy="1319422"/>
          </a:xfrm>
          <a:prstGeom prst="roundRect">
            <a:avLst/>
          </a:prstGeom>
          <a:solidFill>
            <a:srgbClr val="FFFF00"/>
          </a:solidFill>
          <a:ln>
            <a:solidFill>
              <a:schemeClr val="bg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b="1" dirty="0">
                <a:solidFill>
                  <a:schemeClr val="tx1"/>
                </a:solidFill>
              </a:rPr>
              <a:t>WEBPAGE 24ofX</a:t>
            </a:r>
          </a:p>
        </p:txBody>
      </p:sp>
      <p:sp>
        <p:nvSpPr>
          <p:cNvPr id="2" name="Rectangle: Rounded Corners 1">
            <a:extLst>
              <a:ext uri="{FF2B5EF4-FFF2-40B4-BE49-F238E27FC236}">
                <a16:creationId xmlns:a16="http://schemas.microsoft.com/office/drawing/2014/main" id="{7B741631-9BFC-577C-2ADB-55FCA4E9EB4D}"/>
              </a:ext>
            </a:extLst>
          </p:cNvPr>
          <p:cNvSpPr/>
          <p:nvPr/>
        </p:nvSpPr>
        <p:spPr>
          <a:xfrm>
            <a:off x="9925923" y="2426930"/>
            <a:ext cx="3209365" cy="1647363"/>
          </a:xfrm>
          <a:prstGeom prst="roundRect">
            <a:avLst/>
          </a:prstGeom>
          <a:solidFill>
            <a:schemeClr val="bg2"/>
          </a:solidFill>
          <a:ln w="57150"/>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6.0</a:t>
            </a:r>
          </a:p>
          <a:p>
            <a:pPr algn="ctr"/>
            <a:r>
              <a:rPr lang="en-US" sz="2400" b="1" dirty="0">
                <a:solidFill>
                  <a:schemeClr val="tx1"/>
                </a:solidFill>
              </a:rPr>
              <a:t>How to Implement HMM in your Neighborhood?</a:t>
            </a:r>
          </a:p>
        </p:txBody>
      </p:sp>
      <p:sp>
        <p:nvSpPr>
          <p:cNvPr id="5" name="Rectangle: Rounded Corners 4">
            <a:extLst>
              <a:ext uri="{FF2B5EF4-FFF2-40B4-BE49-F238E27FC236}">
                <a16:creationId xmlns:a16="http://schemas.microsoft.com/office/drawing/2014/main" id="{4ECAD89B-8CB6-FB4C-BD1C-38E02F0B41CC}"/>
              </a:ext>
            </a:extLst>
          </p:cNvPr>
          <p:cNvSpPr/>
          <p:nvPr/>
        </p:nvSpPr>
        <p:spPr>
          <a:xfrm>
            <a:off x="5465364" y="4383852"/>
            <a:ext cx="2123508" cy="1909762"/>
          </a:xfrm>
          <a:prstGeom prst="roundRect">
            <a:avLst/>
          </a:prstGeom>
          <a:solidFill>
            <a:schemeClr val="bg2"/>
          </a:solidFill>
          <a:ln w="57150"/>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pPr algn="ctr"/>
            <a:r>
              <a:rPr lang="en-US" b="1" dirty="0">
                <a:solidFill>
                  <a:schemeClr val="tx1"/>
                </a:solidFill>
              </a:rPr>
              <a:t>6.1</a:t>
            </a:r>
          </a:p>
          <a:p>
            <a:pPr algn="ctr"/>
            <a:r>
              <a:rPr lang="en-US" b="1" dirty="0">
                <a:solidFill>
                  <a:schemeClr val="tx1"/>
                </a:solidFill>
              </a:rPr>
              <a:t>How to get started and what you will need</a:t>
            </a:r>
          </a:p>
        </p:txBody>
      </p:sp>
      <p:sp>
        <p:nvSpPr>
          <p:cNvPr id="6" name="Rectangle: Rounded Corners 5">
            <a:extLst>
              <a:ext uri="{FF2B5EF4-FFF2-40B4-BE49-F238E27FC236}">
                <a16:creationId xmlns:a16="http://schemas.microsoft.com/office/drawing/2014/main" id="{A7A0D027-C7E7-6DE7-93C6-AFBD71B9520C}"/>
              </a:ext>
            </a:extLst>
          </p:cNvPr>
          <p:cNvSpPr/>
          <p:nvPr/>
        </p:nvSpPr>
        <p:spPr>
          <a:xfrm>
            <a:off x="7967108" y="4383852"/>
            <a:ext cx="2123508" cy="1909762"/>
          </a:xfrm>
          <a:prstGeom prst="roundRect">
            <a:avLst/>
          </a:prstGeom>
          <a:solidFill>
            <a:srgbClr val="FFFF00"/>
          </a:solidFill>
          <a:ln w="57150"/>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b="1" dirty="0">
                <a:solidFill>
                  <a:schemeClr val="tx1"/>
                </a:solidFill>
              </a:rPr>
              <a:t>6.2</a:t>
            </a:r>
          </a:p>
          <a:p>
            <a:pPr algn="ctr"/>
            <a:r>
              <a:rPr lang="en-US" b="1" dirty="0">
                <a:solidFill>
                  <a:schemeClr val="tx1"/>
                </a:solidFill>
              </a:rPr>
              <a:t>HMM Implementation Fact Sheet, Checklists and Drawings</a:t>
            </a:r>
          </a:p>
        </p:txBody>
      </p:sp>
      <p:sp>
        <p:nvSpPr>
          <p:cNvPr id="8" name="Rectangle: Rounded Corners 7">
            <a:extLst>
              <a:ext uri="{FF2B5EF4-FFF2-40B4-BE49-F238E27FC236}">
                <a16:creationId xmlns:a16="http://schemas.microsoft.com/office/drawing/2014/main" id="{4D7AB692-1767-647D-38D9-3B720F8D7332}"/>
              </a:ext>
            </a:extLst>
          </p:cNvPr>
          <p:cNvSpPr/>
          <p:nvPr/>
        </p:nvSpPr>
        <p:spPr>
          <a:xfrm>
            <a:off x="10468852" y="4383852"/>
            <a:ext cx="2123508" cy="1909762"/>
          </a:xfrm>
          <a:prstGeom prst="roundRect">
            <a:avLst/>
          </a:prstGeom>
          <a:solidFill>
            <a:schemeClr val="bg2"/>
          </a:solidFill>
          <a:ln w="57150"/>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pPr algn="ctr"/>
            <a:r>
              <a:rPr lang="en-US" b="1" dirty="0">
                <a:solidFill>
                  <a:schemeClr val="tx1"/>
                </a:solidFill>
              </a:rPr>
              <a:t>6.3</a:t>
            </a:r>
          </a:p>
          <a:p>
            <a:pPr algn="ctr"/>
            <a:r>
              <a:rPr lang="en-US" b="1" dirty="0">
                <a:solidFill>
                  <a:schemeClr val="tx1"/>
                </a:solidFill>
              </a:rPr>
              <a:t>HMM Implementation Limitations  </a:t>
            </a:r>
          </a:p>
        </p:txBody>
      </p:sp>
      <p:sp>
        <p:nvSpPr>
          <p:cNvPr id="9" name="Rectangle: Rounded Corners 8">
            <a:extLst>
              <a:ext uri="{FF2B5EF4-FFF2-40B4-BE49-F238E27FC236}">
                <a16:creationId xmlns:a16="http://schemas.microsoft.com/office/drawing/2014/main" id="{8D0D0BE0-6486-D2D6-21B9-AEF8B618B984}"/>
              </a:ext>
            </a:extLst>
          </p:cNvPr>
          <p:cNvSpPr/>
          <p:nvPr/>
        </p:nvSpPr>
        <p:spPr>
          <a:xfrm>
            <a:off x="12970596" y="4383852"/>
            <a:ext cx="2123508" cy="1909762"/>
          </a:xfrm>
          <a:prstGeom prst="roundRect">
            <a:avLst/>
          </a:prstGeom>
          <a:solidFill>
            <a:schemeClr val="bg2"/>
          </a:solidFill>
          <a:ln w="57150"/>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pPr algn="ctr"/>
            <a:r>
              <a:rPr lang="en-US" b="1" dirty="0">
                <a:solidFill>
                  <a:schemeClr val="tx1"/>
                </a:solidFill>
              </a:rPr>
              <a:t>6.4</a:t>
            </a:r>
          </a:p>
          <a:p>
            <a:pPr algn="ctr"/>
            <a:r>
              <a:rPr lang="en-US" b="1" dirty="0">
                <a:solidFill>
                  <a:schemeClr val="tx1"/>
                </a:solidFill>
              </a:rPr>
              <a:t>HMM Implementation Costs</a:t>
            </a:r>
          </a:p>
        </p:txBody>
      </p:sp>
      <p:sp>
        <p:nvSpPr>
          <p:cNvPr id="11" name="Rectangle: Rounded Corners 10">
            <a:extLst>
              <a:ext uri="{FF2B5EF4-FFF2-40B4-BE49-F238E27FC236}">
                <a16:creationId xmlns:a16="http://schemas.microsoft.com/office/drawing/2014/main" id="{EFC93C8B-428E-7EDF-CCCA-75F101449C27}"/>
              </a:ext>
            </a:extLst>
          </p:cNvPr>
          <p:cNvSpPr/>
          <p:nvPr/>
        </p:nvSpPr>
        <p:spPr>
          <a:xfrm>
            <a:off x="15472342" y="4383852"/>
            <a:ext cx="2123508" cy="1909762"/>
          </a:xfrm>
          <a:prstGeom prst="roundRect">
            <a:avLst/>
          </a:prstGeom>
          <a:solidFill>
            <a:schemeClr val="bg2"/>
          </a:solidFill>
          <a:ln w="57150"/>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pPr algn="ctr"/>
            <a:r>
              <a:rPr lang="en-US" b="1" dirty="0">
                <a:solidFill>
                  <a:schemeClr val="tx1"/>
                </a:solidFill>
              </a:rPr>
              <a:t>6.5</a:t>
            </a:r>
          </a:p>
          <a:p>
            <a:pPr algn="ctr"/>
            <a:r>
              <a:rPr lang="en-US" b="1" dirty="0">
                <a:solidFill>
                  <a:schemeClr val="tx1"/>
                </a:solidFill>
              </a:rPr>
              <a:t>The Critical Importance of HMM Maintenance </a:t>
            </a:r>
          </a:p>
        </p:txBody>
      </p:sp>
      <p:sp>
        <p:nvSpPr>
          <p:cNvPr id="12" name="Rectangle: Rounded Corners 11">
            <a:extLst>
              <a:ext uri="{FF2B5EF4-FFF2-40B4-BE49-F238E27FC236}">
                <a16:creationId xmlns:a16="http://schemas.microsoft.com/office/drawing/2014/main" id="{A649A402-8825-2BB2-AC19-3A580901A187}"/>
              </a:ext>
            </a:extLst>
          </p:cNvPr>
          <p:cNvSpPr/>
          <p:nvPr/>
        </p:nvSpPr>
        <p:spPr>
          <a:xfrm>
            <a:off x="14349625" y="937848"/>
            <a:ext cx="2279721" cy="1190171"/>
          </a:xfrm>
          <a:prstGeom prst="roundRect">
            <a:avLst/>
          </a:prstGeom>
          <a:solidFill>
            <a:srgbClr val="FFFF00"/>
          </a:solidFill>
          <a:ln w="381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6DC96F91-0397-A7DB-D135-E666524C291C}"/>
              </a:ext>
            </a:extLst>
          </p:cNvPr>
          <p:cNvPicPr>
            <a:picLocks noChangeAspect="1"/>
          </p:cNvPicPr>
          <p:nvPr/>
        </p:nvPicPr>
        <p:blipFill>
          <a:blip r:embed="rId3"/>
          <a:stretch>
            <a:fillRect/>
          </a:stretch>
        </p:blipFill>
        <p:spPr>
          <a:xfrm>
            <a:off x="4305733" y="1128840"/>
            <a:ext cx="14249400" cy="790575"/>
          </a:xfrm>
          <a:prstGeom prst="rect">
            <a:avLst/>
          </a:prstGeom>
        </p:spPr>
      </p:pic>
      <p:grpSp>
        <p:nvGrpSpPr>
          <p:cNvPr id="24" name="Group 23">
            <a:extLst>
              <a:ext uri="{FF2B5EF4-FFF2-40B4-BE49-F238E27FC236}">
                <a16:creationId xmlns:a16="http://schemas.microsoft.com/office/drawing/2014/main" id="{6302F46D-6DE2-6694-C74A-97E9BF39F35B}"/>
              </a:ext>
            </a:extLst>
          </p:cNvPr>
          <p:cNvGrpSpPr/>
          <p:nvPr/>
        </p:nvGrpSpPr>
        <p:grpSpPr>
          <a:xfrm>
            <a:off x="6527118" y="7650424"/>
            <a:ext cx="10422312" cy="2350826"/>
            <a:chOff x="4879459" y="9893398"/>
            <a:chExt cx="10422312" cy="2215254"/>
          </a:xfrm>
        </p:grpSpPr>
        <p:sp>
          <p:nvSpPr>
            <p:cNvPr id="23" name="Rectangle: Rounded Corners 22">
              <a:extLst>
                <a:ext uri="{FF2B5EF4-FFF2-40B4-BE49-F238E27FC236}">
                  <a16:creationId xmlns:a16="http://schemas.microsoft.com/office/drawing/2014/main" id="{2CD8C7F7-D07E-244E-357B-E1AABBB94375}"/>
                </a:ext>
              </a:extLst>
            </p:cNvPr>
            <p:cNvSpPr/>
            <p:nvPr/>
          </p:nvSpPr>
          <p:spPr>
            <a:xfrm>
              <a:off x="4879459" y="9893398"/>
              <a:ext cx="10422312" cy="2215254"/>
            </a:xfrm>
            <a:prstGeom prst="roundRect">
              <a:avLst/>
            </a:prstGeom>
            <a:solidFill>
              <a:schemeClr val="bg2"/>
            </a:solidFill>
            <a:ln w="57150"/>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pPr algn="ctr"/>
              <a:r>
                <a:rPr lang="en-US" b="1" dirty="0">
                  <a:solidFill>
                    <a:schemeClr val="tx1"/>
                  </a:solidFill>
                </a:rPr>
                <a:t>6.2	HMM Implementation Fact Sheet, Checklists and Drawings</a:t>
              </a:r>
            </a:p>
          </p:txBody>
        </p:sp>
        <p:sp>
          <p:nvSpPr>
            <p:cNvPr id="16" name="Rectangle: Rounded Corners 15">
              <a:extLst>
                <a:ext uri="{FF2B5EF4-FFF2-40B4-BE49-F238E27FC236}">
                  <a16:creationId xmlns:a16="http://schemas.microsoft.com/office/drawing/2014/main" id="{0E31198C-4DCF-B643-2FAD-148364C18D33}"/>
                </a:ext>
              </a:extLst>
            </p:cNvPr>
            <p:cNvSpPr/>
            <p:nvPr/>
          </p:nvSpPr>
          <p:spPr>
            <a:xfrm>
              <a:off x="5223410" y="10381552"/>
              <a:ext cx="1721223" cy="1458120"/>
            </a:xfrm>
            <a:prstGeom prst="roundRect">
              <a:avLst/>
            </a:prstGeom>
            <a:solidFill>
              <a:schemeClr val="bg2"/>
            </a:solidFill>
            <a:ln w="57150"/>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1600" b="1" dirty="0">
                  <a:solidFill>
                    <a:schemeClr val="tx1"/>
                  </a:solidFill>
                </a:rPr>
                <a:t>6.2.1</a:t>
              </a:r>
            </a:p>
            <a:p>
              <a:pPr algn="ctr"/>
              <a:r>
                <a:rPr lang="en-US" sz="1600" b="1" dirty="0">
                  <a:solidFill>
                    <a:schemeClr val="tx1"/>
                  </a:solidFill>
                </a:rPr>
                <a:t>HMM Fact Sheet</a:t>
              </a:r>
            </a:p>
          </p:txBody>
        </p:sp>
        <p:sp>
          <p:nvSpPr>
            <p:cNvPr id="17" name="Rectangle: Rounded Corners 16">
              <a:extLst>
                <a:ext uri="{FF2B5EF4-FFF2-40B4-BE49-F238E27FC236}">
                  <a16:creationId xmlns:a16="http://schemas.microsoft.com/office/drawing/2014/main" id="{40954B36-0442-94E7-A0A8-87D92022118C}"/>
                </a:ext>
              </a:extLst>
            </p:cNvPr>
            <p:cNvSpPr/>
            <p:nvPr/>
          </p:nvSpPr>
          <p:spPr>
            <a:xfrm>
              <a:off x="7226776" y="10381552"/>
              <a:ext cx="1721223" cy="1458120"/>
            </a:xfrm>
            <a:prstGeom prst="roundRect">
              <a:avLst/>
            </a:prstGeom>
            <a:solidFill>
              <a:srgbClr val="FFFF00"/>
            </a:solidFill>
            <a:ln w="57150"/>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1600" b="1" dirty="0">
                  <a:solidFill>
                    <a:schemeClr val="tx1"/>
                  </a:solidFill>
                </a:rPr>
                <a:t>6.2.2</a:t>
              </a:r>
            </a:p>
            <a:p>
              <a:pPr algn="ctr"/>
              <a:r>
                <a:rPr lang="en-US" sz="1600" b="1" dirty="0">
                  <a:solidFill>
                    <a:schemeClr val="tx1"/>
                  </a:solidFill>
                </a:rPr>
                <a:t>HMM Implementation Workflow</a:t>
              </a:r>
            </a:p>
          </p:txBody>
        </p:sp>
        <p:sp>
          <p:nvSpPr>
            <p:cNvPr id="18" name="Rectangle: Rounded Corners 17">
              <a:extLst>
                <a:ext uri="{FF2B5EF4-FFF2-40B4-BE49-F238E27FC236}">
                  <a16:creationId xmlns:a16="http://schemas.microsoft.com/office/drawing/2014/main" id="{C6426CC5-FABD-C50D-D68A-A4F11C55263D}"/>
                </a:ext>
              </a:extLst>
            </p:cNvPr>
            <p:cNvSpPr/>
            <p:nvPr/>
          </p:nvSpPr>
          <p:spPr>
            <a:xfrm>
              <a:off x="9283242" y="10381552"/>
              <a:ext cx="1721223" cy="1458120"/>
            </a:xfrm>
            <a:prstGeom prst="roundRect">
              <a:avLst/>
            </a:prstGeom>
            <a:solidFill>
              <a:schemeClr val="bg2"/>
            </a:solidFill>
            <a:ln w="57150"/>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1600" b="1" dirty="0">
                  <a:solidFill>
                    <a:schemeClr val="tx1"/>
                  </a:solidFill>
                </a:rPr>
                <a:t>6.2.3</a:t>
              </a:r>
            </a:p>
            <a:p>
              <a:pPr algn="ctr"/>
              <a:r>
                <a:rPr lang="en-US" sz="1600" b="1" dirty="0">
                  <a:solidFill>
                    <a:schemeClr val="tx1"/>
                  </a:solidFill>
                </a:rPr>
                <a:t>HMM Parcels Checklist</a:t>
              </a:r>
            </a:p>
          </p:txBody>
        </p:sp>
        <p:sp>
          <p:nvSpPr>
            <p:cNvPr id="19" name="Rectangle: Rounded Corners 18">
              <a:extLst>
                <a:ext uri="{FF2B5EF4-FFF2-40B4-BE49-F238E27FC236}">
                  <a16:creationId xmlns:a16="http://schemas.microsoft.com/office/drawing/2014/main" id="{686658E9-A8FA-1470-7D19-FB6F273E5C0D}"/>
                </a:ext>
              </a:extLst>
            </p:cNvPr>
            <p:cNvSpPr/>
            <p:nvPr/>
          </p:nvSpPr>
          <p:spPr>
            <a:xfrm>
              <a:off x="11249373" y="10381552"/>
              <a:ext cx="1721223" cy="1458120"/>
            </a:xfrm>
            <a:prstGeom prst="roundRect">
              <a:avLst/>
            </a:prstGeom>
            <a:solidFill>
              <a:schemeClr val="bg2"/>
            </a:solidFill>
            <a:ln w="57150"/>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1600" b="1" dirty="0">
                  <a:solidFill>
                    <a:schemeClr val="tx1"/>
                  </a:solidFill>
                </a:rPr>
                <a:t>6.2.4</a:t>
              </a:r>
            </a:p>
            <a:p>
              <a:pPr algn="ctr"/>
              <a:r>
                <a:rPr lang="en-US" sz="1600" b="1" dirty="0">
                  <a:solidFill>
                    <a:schemeClr val="tx1"/>
                  </a:solidFill>
                </a:rPr>
                <a:t>HMM Structure Ember Hardening Checklist</a:t>
              </a:r>
            </a:p>
          </p:txBody>
        </p:sp>
        <p:sp>
          <p:nvSpPr>
            <p:cNvPr id="20" name="Rectangle: Rounded Corners 19">
              <a:extLst>
                <a:ext uri="{FF2B5EF4-FFF2-40B4-BE49-F238E27FC236}">
                  <a16:creationId xmlns:a16="http://schemas.microsoft.com/office/drawing/2014/main" id="{0A543BF2-41A7-E74B-7B39-D0B204CBC0A4}"/>
                </a:ext>
              </a:extLst>
            </p:cNvPr>
            <p:cNvSpPr/>
            <p:nvPr/>
          </p:nvSpPr>
          <p:spPr>
            <a:xfrm>
              <a:off x="13178525" y="10381552"/>
              <a:ext cx="1721223" cy="1458120"/>
            </a:xfrm>
            <a:prstGeom prst="roundRect">
              <a:avLst/>
            </a:prstGeom>
            <a:solidFill>
              <a:schemeClr val="bg2"/>
            </a:solidFill>
            <a:ln w="57150"/>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1600" b="1" dirty="0">
                  <a:solidFill>
                    <a:schemeClr val="tx1"/>
                  </a:solidFill>
                </a:rPr>
                <a:t>6.2.5</a:t>
              </a:r>
            </a:p>
            <a:p>
              <a:pPr algn="ctr"/>
              <a:r>
                <a:rPr lang="en-US" sz="1600" b="1" dirty="0">
                  <a:solidFill>
                    <a:schemeClr val="tx1"/>
                  </a:solidFill>
                </a:rPr>
                <a:t>HMM Implementation Drawings – For Contractors </a:t>
              </a:r>
            </a:p>
          </p:txBody>
        </p:sp>
      </p:grpSp>
      <p:sp>
        <p:nvSpPr>
          <p:cNvPr id="21" name="Arrow: Down 20">
            <a:extLst>
              <a:ext uri="{FF2B5EF4-FFF2-40B4-BE49-F238E27FC236}">
                <a16:creationId xmlns:a16="http://schemas.microsoft.com/office/drawing/2014/main" id="{8599B2F4-584C-5EF3-6A62-EF3D36D559B4}"/>
              </a:ext>
            </a:extLst>
          </p:cNvPr>
          <p:cNvSpPr/>
          <p:nvPr/>
        </p:nvSpPr>
        <p:spPr>
          <a:xfrm>
            <a:off x="8786546" y="6412041"/>
            <a:ext cx="484632" cy="978408"/>
          </a:xfrm>
          <a:prstGeom prst="downArrow">
            <a:avLst/>
          </a:prstGeom>
          <a:solidFill>
            <a:srgbClr val="99FF99"/>
          </a:solidFill>
          <a:ln>
            <a:solidFill>
              <a:schemeClr val="bg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00" b="1" dirty="0">
              <a:solidFill>
                <a:schemeClr val="tx1"/>
              </a:solidFill>
            </a:endParaRPr>
          </a:p>
        </p:txBody>
      </p:sp>
      <p:sp>
        <p:nvSpPr>
          <p:cNvPr id="25" name="Rectangle: Rounded Corners 24">
            <a:extLst>
              <a:ext uri="{FF2B5EF4-FFF2-40B4-BE49-F238E27FC236}">
                <a16:creationId xmlns:a16="http://schemas.microsoft.com/office/drawing/2014/main" id="{1248410A-B2F2-4084-4FCF-70A960D28653}"/>
              </a:ext>
            </a:extLst>
          </p:cNvPr>
          <p:cNvSpPr/>
          <p:nvPr/>
        </p:nvSpPr>
        <p:spPr>
          <a:xfrm>
            <a:off x="6780027" y="10519279"/>
            <a:ext cx="3688825" cy="447301"/>
          </a:xfrm>
          <a:prstGeom prst="roundRect">
            <a:avLst/>
          </a:prstGeom>
          <a:solidFill>
            <a:srgbClr val="FFFF00"/>
          </a:solidFill>
          <a:ln w="57150"/>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sz="1600" b="1" dirty="0">
                <a:solidFill>
                  <a:schemeClr val="tx1"/>
                </a:solidFill>
              </a:rPr>
              <a:t>6.2.1	HMM Implementation Workflow</a:t>
            </a:r>
          </a:p>
        </p:txBody>
      </p:sp>
      <p:sp>
        <p:nvSpPr>
          <p:cNvPr id="4" name="Arrow: Down 3">
            <a:extLst>
              <a:ext uri="{FF2B5EF4-FFF2-40B4-BE49-F238E27FC236}">
                <a16:creationId xmlns:a16="http://schemas.microsoft.com/office/drawing/2014/main" id="{E90F315A-B4F7-0B55-B62A-9658E3F7A418}"/>
              </a:ext>
            </a:extLst>
          </p:cNvPr>
          <p:cNvSpPr/>
          <p:nvPr/>
        </p:nvSpPr>
        <p:spPr>
          <a:xfrm>
            <a:off x="9492730" y="9512046"/>
            <a:ext cx="484632" cy="978408"/>
          </a:xfrm>
          <a:prstGeom prst="downArrow">
            <a:avLst/>
          </a:prstGeom>
          <a:solidFill>
            <a:srgbClr val="99FF99"/>
          </a:solidFill>
          <a:ln>
            <a:solidFill>
              <a:schemeClr val="bg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00" b="1" dirty="0">
              <a:solidFill>
                <a:schemeClr val="tx1"/>
              </a:solidFill>
            </a:endParaRPr>
          </a:p>
        </p:txBody>
      </p:sp>
      <p:sp>
        <p:nvSpPr>
          <p:cNvPr id="13" name="Content Placeholder 2">
            <a:extLst>
              <a:ext uri="{FF2B5EF4-FFF2-40B4-BE49-F238E27FC236}">
                <a16:creationId xmlns:a16="http://schemas.microsoft.com/office/drawing/2014/main" id="{0BDFC00D-2799-DEBA-9DD6-2A8FFF6B8948}"/>
              </a:ext>
            </a:extLst>
          </p:cNvPr>
          <p:cNvSpPr txBox="1">
            <a:spLocks/>
          </p:cNvSpPr>
          <p:nvPr/>
        </p:nvSpPr>
        <p:spPr>
          <a:xfrm>
            <a:off x="5673101" y="11540330"/>
            <a:ext cx="10515600" cy="8281502"/>
          </a:xfrm>
          <a:prstGeom prst="rect">
            <a:avLst/>
          </a:prstGeom>
        </p:spPr>
        <p:txBody>
          <a:bodyPr>
            <a:noAutofit/>
          </a:bodyPr>
          <a:lstStyle>
            <a:lvl1pPr marL="685800" indent="-685800" algn="l" defTabSz="2743200" rtl="0" eaLnBrk="1" latinLnBrk="0" hangingPunct="1">
              <a:lnSpc>
                <a:spcPct val="90000"/>
              </a:lnSpc>
              <a:spcBef>
                <a:spcPts val="3000"/>
              </a:spcBef>
              <a:buFont typeface="Arial" panose="020B0604020202020204" pitchFamily="34" charset="0"/>
              <a:buChar char="•"/>
              <a:defRPr sz="8400" kern="1200">
                <a:solidFill>
                  <a:schemeClr val="tx1"/>
                </a:solidFill>
                <a:latin typeface="+mn-lt"/>
                <a:ea typeface="+mn-ea"/>
                <a:cs typeface="+mn-cs"/>
              </a:defRPr>
            </a:lvl1pPr>
            <a:lvl2pPr marL="2057400" indent="-685800" algn="l" defTabSz="2743200" rtl="0" eaLnBrk="1" latinLnBrk="0" hangingPunct="1">
              <a:lnSpc>
                <a:spcPct val="90000"/>
              </a:lnSpc>
              <a:spcBef>
                <a:spcPts val="1500"/>
              </a:spcBef>
              <a:buFont typeface="Arial" panose="020B0604020202020204" pitchFamily="34" charset="0"/>
              <a:buChar char="•"/>
              <a:defRPr sz="7200" kern="1200">
                <a:solidFill>
                  <a:schemeClr val="tx1"/>
                </a:solidFill>
                <a:latin typeface="+mn-lt"/>
                <a:ea typeface="+mn-ea"/>
                <a:cs typeface="+mn-cs"/>
              </a:defRPr>
            </a:lvl2pPr>
            <a:lvl3pPr marL="3429000" indent="-685800" algn="l" defTabSz="2743200" rtl="0" eaLnBrk="1" latinLnBrk="0" hangingPunct="1">
              <a:lnSpc>
                <a:spcPct val="90000"/>
              </a:lnSpc>
              <a:spcBef>
                <a:spcPts val="1500"/>
              </a:spcBef>
              <a:buFont typeface="Arial" panose="020B0604020202020204" pitchFamily="34" charset="0"/>
              <a:buChar char="•"/>
              <a:defRPr sz="6000" kern="1200">
                <a:solidFill>
                  <a:schemeClr val="tx1"/>
                </a:solidFill>
                <a:latin typeface="+mn-lt"/>
                <a:ea typeface="+mn-ea"/>
                <a:cs typeface="+mn-cs"/>
              </a:defRPr>
            </a:lvl3pPr>
            <a:lvl4pPr marL="48006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4pPr>
            <a:lvl5pPr marL="61722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5pPr>
            <a:lvl6pPr marL="75438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6pPr>
            <a:lvl7pPr marL="89154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7pPr>
            <a:lvl8pPr marL="102870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8pPr>
            <a:lvl9pPr marL="116586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9pPr>
          </a:lstStyle>
          <a:p>
            <a:pPr marL="0" indent="0">
              <a:buFont typeface="Arial" panose="020B0604020202020204" pitchFamily="34" charset="0"/>
              <a:buNone/>
            </a:pPr>
            <a:r>
              <a:rPr lang="en-US" sz="3000" dirty="0"/>
              <a:t>Two parallel tracks: </a:t>
            </a:r>
          </a:p>
          <a:p>
            <a:pPr marL="457200" indent="-457200">
              <a:buFont typeface="+mj-lt"/>
              <a:buAutoNum type="arabicPeriod"/>
            </a:pPr>
            <a:r>
              <a:rPr lang="en-US" sz="3000" dirty="0"/>
              <a:t>Assess and document flame exposures (Figure xx)</a:t>
            </a:r>
          </a:p>
          <a:p>
            <a:pPr marL="914400">
              <a:spcBef>
                <a:spcPts val="1200"/>
              </a:spcBef>
            </a:pPr>
            <a:r>
              <a:rPr lang="en-US" sz="3000" dirty="0"/>
              <a:t>Work on addressing all flame exposures using 3 </a:t>
            </a:r>
            <a:r>
              <a:rPr lang="en-US" sz="3000" i="1" u="sng" dirty="0"/>
              <a:t>R</a:t>
            </a:r>
            <a:r>
              <a:rPr lang="en-US" sz="3000" dirty="0"/>
              <a:t>s and, when necessary, home hardening</a:t>
            </a:r>
          </a:p>
          <a:p>
            <a:pPr marL="1533525" lvl="1"/>
            <a:r>
              <a:rPr lang="en-US" sz="3000" dirty="0"/>
              <a:t>Use 4 sectors, A, B, C, D workflow</a:t>
            </a:r>
          </a:p>
          <a:p>
            <a:pPr marL="1533525" lvl="1"/>
            <a:r>
              <a:rPr lang="en-US" sz="3000" dirty="0"/>
              <a:t>Identify and document all fuels that pose a flame exposure hazard using HMM Parcels Checklist</a:t>
            </a:r>
          </a:p>
          <a:p>
            <a:pPr marL="914400">
              <a:spcBef>
                <a:spcPts val="1200"/>
              </a:spcBef>
            </a:pPr>
            <a:r>
              <a:rPr lang="en-US" sz="3000" dirty="0"/>
              <a:t>Work with your neighbors to reduce parcel to parcel exposures and reduce home hardening costs.</a:t>
            </a:r>
          </a:p>
          <a:p>
            <a:pPr marL="457200" indent="-457200">
              <a:buFont typeface="+mj-lt"/>
              <a:buAutoNum type="arabicPeriod" startAt="2"/>
            </a:pPr>
            <a:r>
              <a:rPr lang="en-US" sz="3000" dirty="0"/>
              <a:t>Assess and document embers vulnerabilities (Figure - 4 sides of house)</a:t>
            </a:r>
          </a:p>
          <a:p>
            <a:pPr marL="914400">
              <a:spcBef>
                <a:spcPts val="1200"/>
              </a:spcBef>
            </a:pPr>
            <a:r>
              <a:rPr lang="en-US" sz="3000" dirty="0"/>
              <a:t>Work on hardening all ember vulnerabilities, drawings are provided to help you or your contractor make the necessary changes.</a:t>
            </a:r>
          </a:p>
        </p:txBody>
      </p:sp>
    </p:spTree>
    <p:extLst>
      <p:ext uri="{BB962C8B-B14F-4D97-AF65-F5344CB8AC3E}">
        <p14:creationId xmlns:p14="http://schemas.microsoft.com/office/powerpoint/2010/main" val="6459361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 name="Rectangle 242">
            <a:extLst>
              <a:ext uri="{FF2B5EF4-FFF2-40B4-BE49-F238E27FC236}">
                <a16:creationId xmlns:a16="http://schemas.microsoft.com/office/drawing/2014/main" id="{8A117ED8-0FE5-D5BE-9913-67E2D3E2AD33}"/>
              </a:ext>
            </a:extLst>
          </p:cNvPr>
          <p:cNvSpPr/>
          <p:nvPr/>
        </p:nvSpPr>
        <p:spPr>
          <a:xfrm>
            <a:off x="-13106400" y="-5080000"/>
            <a:ext cx="49784000" cy="40335200"/>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 name="Rectangle: Rounded Corners 2">
            <a:hlinkClick r:id="rId2" action="ppaction://hlinksldjump"/>
            <a:extLst>
              <a:ext uri="{FF2B5EF4-FFF2-40B4-BE49-F238E27FC236}">
                <a16:creationId xmlns:a16="http://schemas.microsoft.com/office/drawing/2014/main" id="{BBA717EC-64F6-AB68-4B50-0D92A7AB6EB2}"/>
              </a:ext>
            </a:extLst>
          </p:cNvPr>
          <p:cNvSpPr/>
          <p:nvPr/>
        </p:nvSpPr>
        <p:spPr>
          <a:xfrm>
            <a:off x="4972050" y="304800"/>
            <a:ext cx="13716000" cy="316524"/>
          </a:xfrm>
          <a:prstGeom prst="roundRect">
            <a:avLst/>
          </a:prstGeom>
          <a:solidFill>
            <a:srgbClr val="FFCCFF"/>
          </a:solidFill>
          <a:ln>
            <a:solidFill>
              <a:schemeClr val="bg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02060"/>
                </a:solidFill>
              </a:rPr>
              <a:t>HMM-N </a:t>
            </a:r>
            <a:r>
              <a:rPr lang="en-US" sz="2800">
                <a:solidFill>
                  <a:srgbClr val="002060"/>
                </a:solidFill>
                <a:sym typeface="Wingdings" panose="05000000000000000000" pitchFamily="2" charset="2"/>
              </a:rPr>
              <a:t></a:t>
            </a:r>
            <a:endParaRPr lang="en-US" sz="2800" dirty="0">
              <a:solidFill>
                <a:srgbClr val="002060"/>
              </a:solidFill>
            </a:endParaRPr>
          </a:p>
        </p:txBody>
      </p:sp>
      <p:sp>
        <p:nvSpPr>
          <p:cNvPr id="7" name="Title 6">
            <a:extLst>
              <a:ext uri="{FF2B5EF4-FFF2-40B4-BE49-F238E27FC236}">
                <a16:creationId xmlns:a16="http://schemas.microsoft.com/office/drawing/2014/main" id="{181F9F74-429D-F1E3-584F-93A91417BD7A}"/>
              </a:ext>
            </a:extLst>
          </p:cNvPr>
          <p:cNvSpPr>
            <a:spLocks noGrp="1"/>
          </p:cNvSpPr>
          <p:nvPr>
            <p:ph type="title"/>
          </p:nvPr>
        </p:nvSpPr>
        <p:spPr/>
        <p:txBody>
          <a:bodyPr>
            <a:normAutofit fontScale="90000"/>
          </a:bodyPr>
          <a:lstStyle/>
          <a:p>
            <a:r>
              <a:rPr lang="en-US"/>
              <a:t>0.0 Escape</a:t>
            </a:r>
            <a:endParaRPr lang="en-US" dirty="0"/>
          </a:p>
        </p:txBody>
      </p:sp>
      <p:sp>
        <p:nvSpPr>
          <p:cNvPr id="258" name="Rectangle: Rounded Corners 257">
            <a:hlinkClick r:id="" action="ppaction://hlinkshowjump?jump=nextslide"/>
            <a:extLst>
              <a:ext uri="{FF2B5EF4-FFF2-40B4-BE49-F238E27FC236}">
                <a16:creationId xmlns:a16="http://schemas.microsoft.com/office/drawing/2014/main" id="{814D4510-18C1-76F8-B66A-8F443558A13B}"/>
              </a:ext>
            </a:extLst>
          </p:cNvPr>
          <p:cNvSpPr/>
          <p:nvPr/>
        </p:nvSpPr>
        <p:spPr>
          <a:xfrm>
            <a:off x="17595850" y="654054"/>
            <a:ext cx="1092200" cy="316524"/>
          </a:xfrm>
          <a:prstGeom prst="roundRect">
            <a:avLst/>
          </a:prstGeom>
          <a:solidFill>
            <a:schemeClr val="accent1">
              <a:lumMod val="75000"/>
            </a:schemeClr>
          </a:solidFill>
          <a:ln>
            <a:solidFill>
              <a:schemeClr val="bg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a:t>next &gt;</a:t>
            </a:r>
            <a:endParaRPr lang="en-US" sz="2000" dirty="0"/>
          </a:p>
        </p:txBody>
      </p:sp>
      <p:sp>
        <p:nvSpPr>
          <p:cNvPr id="259" name="Rectangle: Rounded Corners 258">
            <a:hlinkClick r:id="" action="ppaction://hlinkshowjump?jump=previousslide"/>
            <a:extLst>
              <a:ext uri="{FF2B5EF4-FFF2-40B4-BE49-F238E27FC236}">
                <a16:creationId xmlns:a16="http://schemas.microsoft.com/office/drawing/2014/main" id="{A2062EFB-7695-F7F5-CCF4-CD38CF53C5AA}"/>
              </a:ext>
            </a:extLst>
          </p:cNvPr>
          <p:cNvSpPr/>
          <p:nvPr/>
        </p:nvSpPr>
        <p:spPr>
          <a:xfrm>
            <a:off x="4991100" y="621324"/>
            <a:ext cx="1092200" cy="316524"/>
          </a:xfrm>
          <a:prstGeom prst="roundRect">
            <a:avLst/>
          </a:prstGeom>
          <a:solidFill>
            <a:schemeClr val="accent1">
              <a:lumMod val="75000"/>
            </a:schemeClr>
          </a:solidFill>
          <a:ln>
            <a:solidFill>
              <a:schemeClr val="bg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a:t>&lt; prev</a:t>
            </a:r>
            <a:endParaRPr lang="en-US" sz="2000" dirty="0"/>
          </a:p>
        </p:txBody>
      </p:sp>
      <p:sp>
        <p:nvSpPr>
          <p:cNvPr id="10" name="Rectangle: Rounded Corners 9">
            <a:extLst>
              <a:ext uri="{FF2B5EF4-FFF2-40B4-BE49-F238E27FC236}">
                <a16:creationId xmlns:a16="http://schemas.microsoft.com/office/drawing/2014/main" id="{0A14A8BC-3DCD-F917-DCAD-98921778DB2A}"/>
              </a:ext>
            </a:extLst>
          </p:cNvPr>
          <p:cNvSpPr/>
          <p:nvPr/>
        </p:nvSpPr>
        <p:spPr>
          <a:xfrm>
            <a:off x="446718" y="2985879"/>
            <a:ext cx="4220532" cy="1319422"/>
          </a:xfrm>
          <a:prstGeom prst="roundRect">
            <a:avLst/>
          </a:prstGeom>
          <a:solidFill>
            <a:srgbClr val="FFFF00"/>
          </a:solidFill>
          <a:ln>
            <a:solidFill>
              <a:schemeClr val="bg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b="1" dirty="0">
                <a:solidFill>
                  <a:schemeClr val="tx1"/>
                </a:solidFill>
              </a:rPr>
              <a:t>WEBPAGE 25ofX</a:t>
            </a:r>
          </a:p>
        </p:txBody>
      </p:sp>
      <p:sp>
        <p:nvSpPr>
          <p:cNvPr id="2" name="Rectangle: Rounded Corners 1">
            <a:extLst>
              <a:ext uri="{FF2B5EF4-FFF2-40B4-BE49-F238E27FC236}">
                <a16:creationId xmlns:a16="http://schemas.microsoft.com/office/drawing/2014/main" id="{7B741631-9BFC-577C-2ADB-55FCA4E9EB4D}"/>
              </a:ext>
            </a:extLst>
          </p:cNvPr>
          <p:cNvSpPr/>
          <p:nvPr/>
        </p:nvSpPr>
        <p:spPr>
          <a:xfrm>
            <a:off x="9925923" y="2426930"/>
            <a:ext cx="3209365" cy="1647363"/>
          </a:xfrm>
          <a:prstGeom prst="roundRect">
            <a:avLst/>
          </a:prstGeom>
          <a:solidFill>
            <a:schemeClr val="bg2"/>
          </a:solidFill>
          <a:ln w="57150"/>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6.0</a:t>
            </a:r>
          </a:p>
          <a:p>
            <a:pPr algn="ctr"/>
            <a:r>
              <a:rPr lang="en-US" sz="2400" b="1" dirty="0">
                <a:solidFill>
                  <a:schemeClr val="tx1"/>
                </a:solidFill>
              </a:rPr>
              <a:t>How to Implement HMM in your Neighborhood?</a:t>
            </a:r>
          </a:p>
        </p:txBody>
      </p:sp>
      <p:sp>
        <p:nvSpPr>
          <p:cNvPr id="5" name="Rectangle: Rounded Corners 4">
            <a:extLst>
              <a:ext uri="{FF2B5EF4-FFF2-40B4-BE49-F238E27FC236}">
                <a16:creationId xmlns:a16="http://schemas.microsoft.com/office/drawing/2014/main" id="{4ECAD89B-8CB6-FB4C-BD1C-38E02F0B41CC}"/>
              </a:ext>
            </a:extLst>
          </p:cNvPr>
          <p:cNvSpPr/>
          <p:nvPr/>
        </p:nvSpPr>
        <p:spPr>
          <a:xfrm>
            <a:off x="5465364" y="4383852"/>
            <a:ext cx="2123508" cy="1909762"/>
          </a:xfrm>
          <a:prstGeom prst="roundRect">
            <a:avLst/>
          </a:prstGeom>
          <a:solidFill>
            <a:schemeClr val="bg2"/>
          </a:solidFill>
          <a:ln w="57150"/>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pPr algn="ctr"/>
            <a:r>
              <a:rPr lang="en-US" b="1" dirty="0">
                <a:solidFill>
                  <a:schemeClr val="tx1"/>
                </a:solidFill>
              </a:rPr>
              <a:t>6.1</a:t>
            </a:r>
          </a:p>
          <a:p>
            <a:pPr algn="ctr"/>
            <a:r>
              <a:rPr lang="en-US" b="1" dirty="0">
                <a:solidFill>
                  <a:schemeClr val="tx1"/>
                </a:solidFill>
              </a:rPr>
              <a:t>How to get started and what you will need</a:t>
            </a:r>
          </a:p>
        </p:txBody>
      </p:sp>
      <p:sp>
        <p:nvSpPr>
          <p:cNvPr id="6" name="Rectangle: Rounded Corners 5">
            <a:extLst>
              <a:ext uri="{FF2B5EF4-FFF2-40B4-BE49-F238E27FC236}">
                <a16:creationId xmlns:a16="http://schemas.microsoft.com/office/drawing/2014/main" id="{A7A0D027-C7E7-6DE7-93C6-AFBD71B9520C}"/>
              </a:ext>
            </a:extLst>
          </p:cNvPr>
          <p:cNvSpPr/>
          <p:nvPr/>
        </p:nvSpPr>
        <p:spPr>
          <a:xfrm>
            <a:off x="7967108" y="4383852"/>
            <a:ext cx="2123508" cy="1909762"/>
          </a:xfrm>
          <a:prstGeom prst="roundRect">
            <a:avLst/>
          </a:prstGeom>
          <a:solidFill>
            <a:srgbClr val="FFFF00"/>
          </a:solidFill>
          <a:ln w="57150"/>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b="1" dirty="0">
                <a:solidFill>
                  <a:schemeClr val="tx1"/>
                </a:solidFill>
              </a:rPr>
              <a:t>6.2</a:t>
            </a:r>
          </a:p>
          <a:p>
            <a:pPr algn="ctr"/>
            <a:r>
              <a:rPr lang="en-US" b="1" dirty="0">
                <a:solidFill>
                  <a:schemeClr val="tx1"/>
                </a:solidFill>
              </a:rPr>
              <a:t>HMM Implementation Fact Sheet, Checklists and Drawings</a:t>
            </a:r>
          </a:p>
        </p:txBody>
      </p:sp>
      <p:sp>
        <p:nvSpPr>
          <p:cNvPr id="8" name="Rectangle: Rounded Corners 7">
            <a:extLst>
              <a:ext uri="{FF2B5EF4-FFF2-40B4-BE49-F238E27FC236}">
                <a16:creationId xmlns:a16="http://schemas.microsoft.com/office/drawing/2014/main" id="{4D7AB692-1767-647D-38D9-3B720F8D7332}"/>
              </a:ext>
            </a:extLst>
          </p:cNvPr>
          <p:cNvSpPr/>
          <p:nvPr/>
        </p:nvSpPr>
        <p:spPr>
          <a:xfrm>
            <a:off x="10468852" y="4383852"/>
            <a:ext cx="2123508" cy="1909762"/>
          </a:xfrm>
          <a:prstGeom prst="roundRect">
            <a:avLst/>
          </a:prstGeom>
          <a:solidFill>
            <a:schemeClr val="bg2"/>
          </a:solidFill>
          <a:ln w="57150"/>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pPr algn="ctr"/>
            <a:r>
              <a:rPr lang="en-US" b="1" dirty="0">
                <a:solidFill>
                  <a:schemeClr val="tx1"/>
                </a:solidFill>
              </a:rPr>
              <a:t>6.3</a:t>
            </a:r>
          </a:p>
          <a:p>
            <a:pPr algn="ctr"/>
            <a:r>
              <a:rPr lang="en-US" b="1" dirty="0">
                <a:solidFill>
                  <a:schemeClr val="tx1"/>
                </a:solidFill>
              </a:rPr>
              <a:t>HMM Implementation Limitations  </a:t>
            </a:r>
          </a:p>
        </p:txBody>
      </p:sp>
      <p:sp>
        <p:nvSpPr>
          <p:cNvPr id="9" name="Rectangle: Rounded Corners 8">
            <a:extLst>
              <a:ext uri="{FF2B5EF4-FFF2-40B4-BE49-F238E27FC236}">
                <a16:creationId xmlns:a16="http://schemas.microsoft.com/office/drawing/2014/main" id="{8D0D0BE0-6486-D2D6-21B9-AEF8B618B984}"/>
              </a:ext>
            </a:extLst>
          </p:cNvPr>
          <p:cNvSpPr/>
          <p:nvPr/>
        </p:nvSpPr>
        <p:spPr>
          <a:xfrm>
            <a:off x="12970596" y="4383852"/>
            <a:ext cx="2123508" cy="1909762"/>
          </a:xfrm>
          <a:prstGeom prst="roundRect">
            <a:avLst/>
          </a:prstGeom>
          <a:solidFill>
            <a:schemeClr val="bg2"/>
          </a:solidFill>
          <a:ln w="57150"/>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pPr algn="ctr"/>
            <a:r>
              <a:rPr lang="en-US" b="1" dirty="0">
                <a:solidFill>
                  <a:schemeClr val="tx1"/>
                </a:solidFill>
              </a:rPr>
              <a:t>6.4</a:t>
            </a:r>
          </a:p>
          <a:p>
            <a:pPr algn="ctr"/>
            <a:r>
              <a:rPr lang="en-US" b="1" dirty="0">
                <a:solidFill>
                  <a:schemeClr val="tx1"/>
                </a:solidFill>
              </a:rPr>
              <a:t>HMM Implementation Costs</a:t>
            </a:r>
          </a:p>
        </p:txBody>
      </p:sp>
      <p:sp>
        <p:nvSpPr>
          <p:cNvPr id="11" name="Rectangle: Rounded Corners 10">
            <a:extLst>
              <a:ext uri="{FF2B5EF4-FFF2-40B4-BE49-F238E27FC236}">
                <a16:creationId xmlns:a16="http://schemas.microsoft.com/office/drawing/2014/main" id="{EFC93C8B-428E-7EDF-CCCA-75F101449C27}"/>
              </a:ext>
            </a:extLst>
          </p:cNvPr>
          <p:cNvSpPr/>
          <p:nvPr/>
        </p:nvSpPr>
        <p:spPr>
          <a:xfrm>
            <a:off x="15472342" y="4383852"/>
            <a:ext cx="2123508" cy="1909762"/>
          </a:xfrm>
          <a:prstGeom prst="roundRect">
            <a:avLst/>
          </a:prstGeom>
          <a:solidFill>
            <a:schemeClr val="bg2"/>
          </a:solidFill>
          <a:ln w="57150"/>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pPr algn="ctr"/>
            <a:r>
              <a:rPr lang="en-US" b="1" dirty="0">
                <a:solidFill>
                  <a:schemeClr val="tx1"/>
                </a:solidFill>
              </a:rPr>
              <a:t>6.5</a:t>
            </a:r>
          </a:p>
          <a:p>
            <a:pPr algn="ctr"/>
            <a:r>
              <a:rPr lang="en-US" b="1" dirty="0">
                <a:solidFill>
                  <a:schemeClr val="tx1"/>
                </a:solidFill>
              </a:rPr>
              <a:t>The Critical Importance of HMM Maintenance </a:t>
            </a:r>
          </a:p>
        </p:txBody>
      </p:sp>
      <p:sp>
        <p:nvSpPr>
          <p:cNvPr id="12" name="Rectangle: Rounded Corners 11">
            <a:extLst>
              <a:ext uri="{FF2B5EF4-FFF2-40B4-BE49-F238E27FC236}">
                <a16:creationId xmlns:a16="http://schemas.microsoft.com/office/drawing/2014/main" id="{A649A402-8825-2BB2-AC19-3A580901A187}"/>
              </a:ext>
            </a:extLst>
          </p:cNvPr>
          <p:cNvSpPr/>
          <p:nvPr/>
        </p:nvSpPr>
        <p:spPr>
          <a:xfrm>
            <a:off x="14349625" y="937848"/>
            <a:ext cx="2279721" cy="1190171"/>
          </a:xfrm>
          <a:prstGeom prst="roundRect">
            <a:avLst/>
          </a:prstGeom>
          <a:solidFill>
            <a:srgbClr val="FFFF00"/>
          </a:solidFill>
          <a:ln w="381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6DC96F91-0397-A7DB-D135-E666524C291C}"/>
              </a:ext>
            </a:extLst>
          </p:cNvPr>
          <p:cNvPicPr>
            <a:picLocks noChangeAspect="1"/>
          </p:cNvPicPr>
          <p:nvPr/>
        </p:nvPicPr>
        <p:blipFill>
          <a:blip r:embed="rId3"/>
          <a:stretch>
            <a:fillRect/>
          </a:stretch>
        </p:blipFill>
        <p:spPr>
          <a:xfrm>
            <a:off x="4305733" y="1128840"/>
            <a:ext cx="14249400" cy="790575"/>
          </a:xfrm>
          <a:prstGeom prst="rect">
            <a:avLst/>
          </a:prstGeom>
        </p:spPr>
      </p:pic>
      <p:grpSp>
        <p:nvGrpSpPr>
          <p:cNvPr id="24" name="Group 23">
            <a:extLst>
              <a:ext uri="{FF2B5EF4-FFF2-40B4-BE49-F238E27FC236}">
                <a16:creationId xmlns:a16="http://schemas.microsoft.com/office/drawing/2014/main" id="{6302F46D-6DE2-6694-C74A-97E9BF39F35B}"/>
              </a:ext>
            </a:extLst>
          </p:cNvPr>
          <p:cNvGrpSpPr/>
          <p:nvPr/>
        </p:nvGrpSpPr>
        <p:grpSpPr>
          <a:xfrm>
            <a:off x="6527118" y="7650424"/>
            <a:ext cx="10422312" cy="2350826"/>
            <a:chOff x="4879459" y="9893398"/>
            <a:chExt cx="10422312" cy="2215254"/>
          </a:xfrm>
        </p:grpSpPr>
        <p:sp>
          <p:nvSpPr>
            <p:cNvPr id="23" name="Rectangle: Rounded Corners 22">
              <a:extLst>
                <a:ext uri="{FF2B5EF4-FFF2-40B4-BE49-F238E27FC236}">
                  <a16:creationId xmlns:a16="http://schemas.microsoft.com/office/drawing/2014/main" id="{2CD8C7F7-D07E-244E-357B-E1AABBB94375}"/>
                </a:ext>
              </a:extLst>
            </p:cNvPr>
            <p:cNvSpPr/>
            <p:nvPr/>
          </p:nvSpPr>
          <p:spPr>
            <a:xfrm>
              <a:off x="4879459" y="9893398"/>
              <a:ext cx="10422312" cy="2215254"/>
            </a:xfrm>
            <a:prstGeom prst="roundRect">
              <a:avLst/>
            </a:prstGeom>
            <a:solidFill>
              <a:schemeClr val="bg2"/>
            </a:solidFill>
            <a:ln w="57150"/>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pPr algn="ctr"/>
              <a:r>
                <a:rPr lang="en-US" b="1" dirty="0">
                  <a:solidFill>
                    <a:schemeClr val="tx1"/>
                  </a:solidFill>
                </a:rPr>
                <a:t>6.2	HMM Implementation Fact Sheet, Checklists and Drawings</a:t>
              </a:r>
            </a:p>
          </p:txBody>
        </p:sp>
        <p:sp>
          <p:nvSpPr>
            <p:cNvPr id="16" name="Rectangle: Rounded Corners 15">
              <a:extLst>
                <a:ext uri="{FF2B5EF4-FFF2-40B4-BE49-F238E27FC236}">
                  <a16:creationId xmlns:a16="http://schemas.microsoft.com/office/drawing/2014/main" id="{0E31198C-4DCF-B643-2FAD-148364C18D33}"/>
                </a:ext>
              </a:extLst>
            </p:cNvPr>
            <p:cNvSpPr/>
            <p:nvPr/>
          </p:nvSpPr>
          <p:spPr>
            <a:xfrm>
              <a:off x="5223410" y="10381552"/>
              <a:ext cx="1721223" cy="1458120"/>
            </a:xfrm>
            <a:prstGeom prst="roundRect">
              <a:avLst/>
            </a:prstGeom>
            <a:solidFill>
              <a:schemeClr val="bg2"/>
            </a:solidFill>
            <a:ln w="57150"/>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1600" b="1" dirty="0">
                  <a:solidFill>
                    <a:schemeClr val="tx1"/>
                  </a:solidFill>
                </a:rPr>
                <a:t>6.2.1</a:t>
              </a:r>
            </a:p>
            <a:p>
              <a:pPr algn="ctr"/>
              <a:r>
                <a:rPr lang="en-US" sz="1600" b="1" dirty="0">
                  <a:solidFill>
                    <a:schemeClr val="tx1"/>
                  </a:solidFill>
                </a:rPr>
                <a:t>HMM Fact Sheet</a:t>
              </a:r>
            </a:p>
          </p:txBody>
        </p:sp>
        <p:sp>
          <p:nvSpPr>
            <p:cNvPr id="17" name="Rectangle: Rounded Corners 16">
              <a:extLst>
                <a:ext uri="{FF2B5EF4-FFF2-40B4-BE49-F238E27FC236}">
                  <a16:creationId xmlns:a16="http://schemas.microsoft.com/office/drawing/2014/main" id="{40954B36-0442-94E7-A0A8-87D92022118C}"/>
                </a:ext>
              </a:extLst>
            </p:cNvPr>
            <p:cNvSpPr/>
            <p:nvPr/>
          </p:nvSpPr>
          <p:spPr>
            <a:xfrm>
              <a:off x="7226776" y="10381552"/>
              <a:ext cx="1721223" cy="1458120"/>
            </a:xfrm>
            <a:prstGeom prst="roundRect">
              <a:avLst/>
            </a:prstGeom>
            <a:solidFill>
              <a:schemeClr val="bg2"/>
            </a:solidFill>
            <a:ln w="57150"/>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1600" b="1" dirty="0">
                  <a:solidFill>
                    <a:schemeClr val="tx1"/>
                  </a:solidFill>
                </a:rPr>
                <a:t>6.2.2</a:t>
              </a:r>
            </a:p>
            <a:p>
              <a:pPr algn="ctr"/>
              <a:r>
                <a:rPr lang="en-US" sz="1600" b="1" dirty="0">
                  <a:solidFill>
                    <a:schemeClr val="tx1"/>
                  </a:solidFill>
                </a:rPr>
                <a:t>HMM Implementation Workflow</a:t>
              </a:r>
            </a:p>
          </p:txBody>
        </p:sp>
        <p:sp>
          <p:nvSpPr>
            <p:cNvPr id="18" name="Rectangle: Rounded Corners 17">
              <a:extLst>
                <a:ext uri="{FF2B5EF4-FFF2-40B4-BE49-F238E27FC236}">
                  <a16:creationId xmlns:a16="http://schemas.microsoft.com/office/drawing/2014/main" id="{C6426CC5-FABD-C50D-D68A-A4F11C55263D}"/>
                </a:ext>
              </a:extLst>
            </p:cNvPr>
            <p:cNvSpPr/>
            <p:nvPr/>
          </p:nvSpPr>
          <p:spPr>
            <a:xfrm>
              <a:off x="9283242" y="10381552"/>
              <a:ext cx="1721223" cy="1458120"/>
            </a:xfrm>
            <a:prstGeom prst="roundRect">
              <a:avLst/>
            </a:prstGeom>
            <a:solidFill>
              <a:schemeClr val="bg2"/>
            </a:solidFill>
            <a:ln w="57150"/>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1600" b="1" dirty="0">
                  <a:solidFill>
                    <a:schemeClr val="tx1"/>
                  </a:solidFill>
                </a:rPr>
                <a:t>6.2.3</a:t>
              </a:r>
            </a:p>
            <a:p>
              <a:pPr algn="ctr"/>
              <a:r>
                <a:rPr lang="en-US" sz="1600" b="1" dirty="0">
                  <a:solidFill>
                    <a:schemeClr val="tx1"/>
                  </a:solidFill>
                </a:rPr>
                <a:t>HMM Parcels Checklist</a:t>
              </a:r>
            </a:p>
          </p:txBody>
        </p:sp>
        <p:sp>
          <p:nvSpPr>
            <p:cNvPr id="19" name="Rectangle: Rounded Corners 18">
              <a:extLst>
                <a:ext uri="{FF2B5EF4-FFF2-40B4-BE49-F238E27FC236}">
                  <a16:creationId xmlns:a16="http://schemas.microsoft.com/office/drawing/2014/main" id="{686658E9-A8FA-1470-7D19-FB6F273E5C0D}"/>
                </a:ext>
              </a:extLst>
            </p:cNvPr>
            <p:cNvSpPr/>
            <p:nvPr/>
          </p:nvSpPr>
          <p:spPr>
            <a:xfrm>
              <a:off x="11249373" y="10381552"/>
              <a:ext cx="1721223" cy="1458120"/>
            </a:xfrm>
            <a:prstGeom prst="roundRect">
              <a:avLst/>
            </a:prstGeom>
            <a:solidFill>
              <a:srgbClr val="FFFF00"/>
            </a:solidFill>
            <a:ln w="57150"/>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1600" b="1" dirty="0">
                  <a:solidFill>
                    <a:schemeClr val="tx1"/>
                  </a:solidFill>
                </a:rPr>
                <a:t>6.2.4</a:t>
              </a:r>
            </a:p>
            <a:p>
              <a:pPr algn="ctr"/>
              <a:r>
                <a:rPr lang="en-US" sz="1600" b="1" dirty="0">
                  <a:solidFill>
                    <a:schemeClr val="tx1"/>
                  </a:solidFill>
                </a:rPr>
                <a:t>HMM Structure Ember Hardening Checklist</a:t>
              </a:r>
            </a:p>
          </p:txBody>
        </p:sp>
        <p:sp>
          <p:nvSpPr>
            <p:cNvPr id="20" name="Rectangle: Rounded Corners 19">
              <a:extLst>
                <a:ext uri="{FF2B5EF4-FFF2-40B4-BE49-F238E27FC236}">
                  <a16:creationId xmlns:a16="http://schemas.microsoft.com/office/drawing/2014/main" id="{0A543BF2-41A7-E74B-7B39-D0B204CBC0A4}"/>
                </a:ext>
              </a:extLst>
            </p:cNvPr>
            <p:cNvSpPr/>
            <p:nvPr/>
          </p:nvSpPr>
          <p:spPr>
            <a:xfrm>
              <a:off x="13178525" y="10381552"/>
              <a:ext cx="1721223" cy="1458120"/>
            </a:xfrm>
            <a:prstGeom prst="roundRect">
              <a:avLst/>
            </a:prstGeom>
            <a:solidFill>
              <a:schemeClr val="bg2"/>
            </a:solidFill>
            <a:ln w="57150"/>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1600" b="1" dirty="0">
                  <a:solidFill>
                    <a:schemeClr val="tx1"/>
                  </a:solidFill>
                </a:rPr>
                <a:t>6.2.5</a:t>
              </a:r>
            </a:p>
            <a:p>
              <a:pPr algn="ctr"/>
              <a:r>
                <a:rPr lang="en-US" sz="1600" b="1" dirty="0">
                  <a:solidFill>
                    <a:schemeClr val="tx1"/>
                  </a:solidFill>
                </a:rPr>
                <a:t>HMM Implementation Drawings – For Contractors </a:t>
              </a:r>
            </a:p>
          </p:txBody>
        </p:sp>
      </p:grpSp>
      <p:sp>
        <p:nvSpPr>
          <p:cNvPr id="21" name="Arrow: Down 20">
            <a:extLst>
              <a:ext uri="{FF2B5EF4-FFF2-40B4-BE49-F238E27FC236}">
                <a16:creationId xmlns:a16="http://schemas.microsoft.com/office/drawing/2014/main" id="{8599B2F4-584C-5EF3-6A62-EF3D36D559B4}"/>
              </a:ext>
            </a:extLst>
          </p:cNvPr>
          <p:cNvSpPr/>
          <p:nvPr/>
        </p:nvSpPr>
        <p:spPr>
          <a:xfrm>
            <a:off x="8786546" y="6412041"/>
            <a:ext cx="484632" cy="978408"/>
          </a:xfrm>
          <a:prstGeom prst="downArrow">
            <a:avLst/>
          </a:prstGeom>
          <a:solidFill>
            <a:srgbClr val="99FF99"/>
          </a:solidFill>
          <a:ln>
            <a:solidFill>
              <a:schemeClr val="bg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00" b="1" dirty="0">
              <a:solidFill>
                <a:schemeClr val="tx1"/>
              </a:solidFill>
            </a:endParaRPr>
          </a:p>
        </p:txBody>
      </p:sp>
      <p:sp>
        <p:nvSpPr>
          <p:cNvPr id="25" name="Rectangle: Rounded Corners 24">
            <a:extLst>
              <a:ext uri="{FF2B5EF4-FFF2-40B4-BE49-F238E27FC236}">
                <a16:creationId xmlns:a16="http://schemas.microsoft.com/office/drawing/2014/main" id="{1248410A-B2F2-4084-4FCF-70A960D28653}"/>
              </a:ext>
            </a:extLst>
          </p:cNvPr>
          <p:cNvSpPr/>
          <p:nvPr/>
        </p:nvSpPr>
        <p:spPr>
          <a:xfrm>
            <a:off x="11913230" y="10598967"/>
            <a:ext cx="3974470" cy="447301"/>
          </a:xfrm>
          <a:prstGeom prst="roundRect">
            <a:avLst/>
          </a:prstGeom>
          <a:solidFill>
            <a:srgbClr val="FFFF00"/>
          </a:solidFill>
          <a:ln w="57150"/>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1600" b="1" dirty="0">
                <a:solidFill>
                  <a:schemeClr val="tx1"/>
                </a:solidFill>
              </a:rPr>
              <a:t>HMM Structure Ember Hardening Checklist</a:t>
            </a:r>
          </a:p>
        </p:txBody>
      </p:sp>
      <p:sp>
        <p:nvSpPr>
          <p:cNvPr id="4" name="Arrow: Down 3">
            <a:extLst>
              <a:ext uri="{FF2B5EF4-FFF2-40B4-BE49-F238E27FC236}">
                <a16:creationId xmlns:a16="http://schemas.microsoft.com/office/drawing/2014/main" id="{E90F315A-B4F7-0B55-B62A-9658E3F7A418}"/>
              </a:ext>
            </a:extLst>
          </p:cNvPr>
          <p:cNvSpPr/>
          <p:nvPr/>
        </p:nvSpPr>
        <p:spPr>
          <a:xfrm>
            <a:off x="13473684" y="9620559"/>
            <a:ext cx="484632" cy="978408"/>
          </a:xfrm>
          <a:prstGeom prst="downArrow">
            <a:avLst/>
          </a:prstGeom>
          <a:solidFill>
            <a:srgbClr val="99FF99"/>
          </a:solidFill>
          <a:ln>
            <a:solidFill>
              <a:schemeClr val="bg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00" b="1" dirty="0">
              <a:solidFill>
                <a:schemeClr val="tx1"/>
              </a:solidFill>
            </a:endParaRPr>
          </a:p>
        </p:txBody>
      </p:sp>
      <p:sp>
        <p:nvSpPr>
          <p:cNvPr id="14" name="Content Placeholder 2">
            <a:extLst>
              <a:ext uri="{FF2B5EF4-FFF2-40B4-BE49-F238E27FC236}">
                <a16:creationId xmlns:a16="http://schemas.microsoft.com/office/drawing/2014/main" id="{E477300B-28C6-68CA-7833-B1D476BF058D}"/>
              </a:ext>
            </a:extLst>
          </p:cNvPr>
          <p:cNvSpPr txBox="1">
            <a:spLocks/>
          </p:cNvSpPr>
          <p:nvPr/>
        </p:nvSpPr>
        <p:spPr>
          <a:xfrm>
            <a:off x="5568699" y="11401711"/>
            <a:ext cx="7904985" cy="5303673"/>
          </a:xfrm>
          <a:prstGeom prst="rect">
            <a:avLst/>
          </a:prstGeom>
          <a:solidFill>
            <a:schemeClr val="bg2"/>
          </a:solidFill>
          <a:ln>
            <a:solidFill>
              <a:schemeClr val="tx1"/>
            </a:solidFill>
          </a:ln>
        </p:spPr>
        <p:txBody>
          <a:bodyPr>
            <a:noAutofit/>
          </a:bodyPr>
          <a:lstStyle>
            <a:lvl1pPr marL="685800" indent="-685800" algn="l" defTabSz="2743200" rtl="0" eaLnBrk="1" latinLnBrk="0" hangingPunct="1">
              <a:lnSpc>
                <a:spcPct val="90000"/>
              </a:lnSpc>
              <a:spcBef>
                <a:spcPts val="3000"/>
              </a:spcBef>
              <a:buFont typeface="Arial" panose="020B0604020202020204" pitchFamily="34" charset="0"/>
              <a:buChar char="•"/>
              <a:defRPr sz="8400" kern="1200">
                <a:solidFill>
                  <a:schemeClr val="tx1"/>
                </a:solidFill>
                <a:latin typeface="+mn-lt"/>
                <a:ea typeface="+mn-ea"/>
                <a:cs typeface="+mn-cs"/>
              </a:defRPr>
            </a:lvl1pPr>
            <a:lvl2pPr marL="2057400" indent="-685800" algn="l" defTabSz="2743200" rtl="0" eaLnBrk="1" latinLnBrk="0" hangingPunct="1">
              <a:lnSpc>
                <a:spcPct val="90000"/>
              </a:lnSpc>
              <a:spcBef>
                <a:spcPts val="1500"/>
              </a:spcBef>
              <a:buFont typeface="Arial" panose="020B0604020202020204" pitchFamily="34" charset="0"/>
              <a:buChar char="•"/>
              <a:defRPr sz="7200" kern="1200">
                <a:solidFill>
                  <a:schemeClr val="tx1"/>
                </a:solidFill>
                <a:latin typeface="+mn-lt"/>
                <a:ea typeface="+mn-ea"/>
                <a:cs typeface="+mn-cs"/>
              </a:defRPr>
            </a:lvl2pPr>
            <a:lvl3pPr marL="3429000" indent="-685800" algn="l" defTabSz="2743200" rtl="0" eaLnBrk="1" latinLnBrk="0" hangingPunct="1">
              <a:lnSpc>
                <a:spcPct val="90000"/>
              </a:lnSpc>
              <a:spcBef>
                <a:spcPts val="1500"/>
              </a:spcBef>
              <a:buFont typeface="Arial" panose="020B0604020202020204" pitchFamily="34" charset="0"/>
              <a:buChar char="•"/>
              <a:defRPr sz="6000" kern="1200">
                <a:solidFill>
                  <a:schemeClr val="tx1"/>
                </a:solidFill>
                <a:latin typeface="+mn-lt"/>
                <a:ea typeface="+mn-ea"/>
                <a:cs typeface="+mn-cs"/>
              </a:defRPr>
            </a:lvl3pPr>
            <a:lvl4pPr marL="48006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4pPr>
            <a:lvl5pPr marL="61722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5pPr>
            <a:lvl6pPr marL="75438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6pPr>
            <a:lvl7pPr marL="89154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7pPr>
            <a:lvl8pPr marL="102870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8pPr>
            <a:lvl9pPr marL="116586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9pPr>
          </a:lstStyle>
          <a:p>
            <a:pPr marL="0" indent="0">
              <a:buFont typeface="Arial" panose="020B0604020202020204" pitchFamily="34" charset="0"/>
              <a:buNone/>
            </a:pPr>
            <a:r>
              <a:rPr lang="en-US" sz="2800" b="1" dirty="0"/>
              <a:t>Note on Ember Hardening:</a:t>
            </a:r>
          </a:p>
          <a:p>
            <a:pPr marL="0" indent="0">
              <a:buFont typeface="Arial" panose="020B0604020202020204" pitchFamily="34" charset="0"/>
              <a:buNone/>
            </a:pPr>
            <a:r>
              <a:rPr lang="en-US" sz="2000" dirty="0"/>
              <a:t>HMM points to a number of ember vulnerabilities that are typically found on homes.  Some homes may have fewer ember vulnerabilities, while others have even more than those listed in HMM.  </a:t>
            </a:r>
          </a:p>
          <a:p>
            <a:pPr marL="0" indent="0">
              <a:buFont typeface="Arial" panose="020B0604020202020204" pitchFamily="34" charset="0"/>
              <a:buNone/>
            </a:pPr>
            <a:r>
              <a:rPr lang="en-US" sz="2000" dirty="0"/>
              <a:t>All home vulnerabilities that are vulnerable to ignition from embers need to be addressed, even if they are not explicitly listed in HMM.</a:t>
            </a:r>
          </a:p>
          <a:p>
            <a:pPr marL="0" indent="0">
              <a:buFont typeface="Arial" panose="020B0604020202020204" pitchFamily="34" charset="0"/>
              <a:buNone/>
            </a:pPr>
            <a:r>
              <a:rPr lang="en-US" sz="2000" dirty="0"/>
              <a:t>Examples of home ignition vulnerabilities that are not explicitly listed in HMM include:</a:t>
            </a:r>
          </a:p>
          <a:p>
            <a:pPr marL="914400" indent="-457200">
              <a:lnSpc>
                <a:spcPct val="100000"/>
              </a:lnSpc>
              <a:spcBef>
                <a:spcPts val="0"/>
              </a:spcBef>
            </a:pPr>
            <a:r>
              <a:rPr lang="en-US" sz="2000" dirty="0"/>
              <a:t>flower boxes under windows,</a:t>
            </a:r>
          </a:p>
          <a:p>
            <a:pPr marL="914400" indent="-457200">
              <a:lnSpc>
                <a:spcPct val="100000"/>
              </a:lnSpc>
              <a:spcBef>
                <a:spcPts val="0"/>
              </a:spcBef>
            </a:pPr>
            <a:r>
              <a:rPr lang="en-US" sz="2000" dirty="0"/>
              <a:t>ornamental decorations like bales of hay near the front door,</a:t>
            </a:r>
          </a:p>
          <a:p>
            <a:pPr marL="914400" indent="-457200">
              <a:lnSpc>
                <a:spcPct val="100000"/>
              </a:lnSpc>
              <a:spcBef>
                <a:spcPts val="0"/>
              </a:spcBef>
            </a:pPr>
            <a:r>
              <a:rPr lang="en-US" sz="2000" dirty="0"/>
              <a:t>discarded vegetation on the ground around a house, like a Christmas tree, leaf litter, or other detritus,</a:t>
            </a:r>
          </a:p>
          <a:p>
            <a:pPr marL="914400" indent="-457200">
              <a:lnSpc>
                <a:spcPct val="100000"/>
              </a:lnSpc>
              <a:spcBef>
                <a:spcPts val="0"/>
              </a:spcBef>
            </a:pPr>
            <a:r>
              <a:rPr lang="en-US" sz="2000" dirty="0"/>
              <a:t>and any other fuels that can be easily ignited by an ember.</a:t>
            </a:r>
          </a:p>
        </p:txBody>
      </p:sp>
      <p:sp>
        <p:nvSpPr>
          <p:cNvPr id="22" name="Rectangle 21">
            <a:extLst>
              <a:ext uri="{FF2B5EF4-FFF2-40B4-BE49-F238E27FC236}">
                <a16:creationId xmlns:a16="http://schemas.microsoft.com/office/drawing/2014/main" id="{52F47535-93EC-5109-B375-45CDAEBA56AF}"/>
              </a:ext>
            </a:extLst>
          </p:cNvPr>
          <p:cNvSpPr/>
          <p:nvPr/>
        </p:nvSpPr>
        <p:spPr>
          <a:xfrm>
            <a:off x="13893052" y="11473187"/>
            <a:ext cx="4394947" cy="302715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Picture of ignition at main entry with fall decorations, structure defended</a:t>
            </a:r>
          </a:p>
        </p:txBody>
      </p:sp>
      <p:sp>
        <p:nvSpPr>
          <p:cNvPr id="26" name="TextBox 25">
            <a:extLst>
              <a:ext uri="{FF2B5EF4-FFF2-40B4-BE49-F238E27FC236}">
                <a16:creationId xmlns:a16="http://schemas.microsoft.com/office/drawing/2014/main" id="{7BA6BF73-EA89-69CC-8E03-227F66641B97}"/>
              </a:ext>
            </a:extLst>
          </p:cNvPr>
          <p:cNvSpPr txBox="1"/>
          <p:nvPr/>
        </p:nvSpPr>
        <p:spPr>
          <a:xfrm>
            <a:off x="14095878" y="14646492"/>
            <a:ext cx="3989294" cy="1384995"/>
          </a:xfrm>
          <a:prstGeom prst="rect">
            <a:avLst/>
          </a:prstGeom>
          <a:noFill/>
        </p:spPr>
        <p:txBody>
          <a:bodyPr wrap="square" rtlCol="0">
            <a:spAutoFit/>
          </a:bodyPr>
          <a:lstStyle/>
          <a:p>
            <a:r>
              <a:rPr lang="en-US" sz="1200" dirty="0"/>
              <a:t>A structure that was ignited by combustible fall decorations near the front door.  Structure was successfully defended and saved.</a:t>
            </a:r>
            <a:br>
              <a:rPr lang="en-US" sz="1200" dirty="0"/>
            </a:br>
            <a:endParaRPr lang="en-US" sz="1200" dirty="0"/>
          </a:p>
          <a:p>
            <a:r>
              <a:rPr lang="en-US" sz="1200" dirty="0"/>
              <a:t>These decorations are an example of a vulnerability (problem) to ignition from embers that is not explicitly listed in HMM.</a:t>
            </a:r>
          </a:p>
        </p:txBody>
      </p:sp>
    </p:spTree>
    <p:extLst>
      <p:ext uri="{BB962C8B-B14F-4D97-AF65-F5344CB8AC3E}">
        <p14:creationId xmlns:p14="http://schemas.microsoft.com/office/powerpoint/2010/main" val="59474549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 name="Rectangle 242">
            <a:extLst>
              <a:ext uri="{FF2B5EF4-FFF2-40B4-BE49-F238E27FC236}">
                <a16:creationId xmlns:a16="http://schemas.microsoft.com/office/drawing/2014/main" id="{8A117ED8-0FE5-D5BE-9913-67E2D3E2AD33}"/>
              </a:ext>
            </a:extLst>
          </p:cNvPr>
          <p:cNvSpPr/>
          <p:nvPr/>
        </p:nvSpPr>
        <p:spPr>
          <a:xfrm>
            <a:off x="-13106400" y="-5080000"/>
            <a:ext cx="49784000" cy="40335200"/>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 name="Rectangle: Rounded Corners 2">
            <a:hlinkClick r:id="rId2" action="ppaction://hlinksldjump"/>
            <a:extLst>
              <a:ext uri="{FF2B5EF4-FFF2-40B4-BE49-F238E27FC236}">
                <a16:creationId xmlns:a16="http://schemas.microsoft.com/office/drawing/2014/main" id="{BBA717EC-64F6-AB68-4B50-0D92A7AB6EB2}"/>
              </a:ext>
            </a:extLst>
          </p:cNvPr>
          <p:cNvSpPr/>
          <p:nvPr/>
        </p:nvSpPr>
        <p:spPr>
          <a:xfrm>
            <a:off x="4972050" y="304800"/>
            <a:ext cx="13716000" cy="316524"/>
          </a:xfrm>
          <a:prstGeom prst="roundRect">
            <a:avLst/>
          </a:prstGeom>
          <a:solidFill>
            <a:srgbClr val="FFCCFF"/>
          </a:solidFill>
          <a:ln>
            <a:solidFill>
              <a:schemeClr val="bg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02060"/>
                </a:solidFill>
              </a:rPr>
              <a:t>HMM-N </a:t>
            </a:r>
            <a:r>
              <a:rPr lang="en-US" sz="2800">
                <a:solidFill>
                  <a:srgbClr val="002060"/>
                </a:solidFill>
                <a:sym typeface="Wingdings" panose="05000000000000000000" pitchFamily="2" charset="2"/>
              </a:rPr>
              <a:t></a:t>
            </a:r>
            <a:endParaRPr lang="en-US" sz="2800" dirty="0">
              <a:solidFill>
                <a:srgbClr val="002060"/>
              </a:solidFill>
            </a:endParaRPr>
          </a:p>
        </p:txBody>
      </p:sp>
      <p:sp>
        <p:nvSpPr>
          <p:cNvPr id="7" name="Title 6">
            <a:extLst>
              <a:ext uri="{FF2B5EF4-FFF2-40B4-BE49-F238E27FC236}">
                <a16:creationId xmlns:a16="http://schemas.microsoft.com/office/drawing/2014/main" id="{181F9F74-429D-F1E3-584F-93A91417BD7A}"/>
              </a:ext>
            </a:extLst>
          </p:cNvPr>
          <p:cNvSpPr>
            <a:spLocks noGrp="1"/>
          </p:cNvSpPr>
          <p:nvPr>
            <p:ph type="title"/>
          </p:nvPr>
        </p:nvSpPr>
        <p:spPr/>
        <p:txBody>
          <a:bodyPr>
            <a:normAutofit fontScale="90000"/>
          </a:bodyPr>
          <a:lstStyle/>
          <a:p>
            <a:r>
              <a:rPr lang="en-US"/>
              <a:t>0.0 Escape</a:t>
            </a:r>
            <a:endParaRPr lang="en-US" dirty="0"/>
          </a:p>
        </p:txBody>
      </p:sp>
      <p:sp>
        <p:nvSpPr>
          <p:cNvPr id="258" name="Rectangle: Rounded Corners 257">
            <a:hlinkClick r:id="" action="ppaction://hlinkshowjump?jump=nextslide"/>
            <a:extLst>
              <a:ext uri="{FF2B5EF4-FFF2-40B4-BE49-F238E27FC236}">
                <a16:creationId xmlns:a16="http://schemas.microsoft.com/office/drawing/2014/main" id="{814D4510-18C1-76F8-B66A-8F443558A13B}"/>
              </a:ext>
            </a:extLst>
          </p:cNvPr>
          <p:cNvSpPr/>
          <p:nvPr/>
        </p:nvSpPr>
        <p:spPr>
          <a:xfrm>
            <a:off x="17595850" y="654054"/>
            <a:ext cx="1092200" cy="316524"/>
          </a:xfrm>
          <a:prstGeom prst="roundRect">
            <a:avLst/>
          </a:prstGeom>
          <a:solidFill>
            <a:schemeClr val="accent1">
              <a:lumMod val="75000"/>
            </a:schemeClr>
          </a:solidFill>
          <a:ln>
            <a:solidFill>
              <a:schemeClr val="bg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a:t>next &gt;</a:t>
            </a:r>
            <a:endParaRPr lang="en-US" sz="2000" dirty="0"/>
          </a:p>
        </p:txBody>
      </p:sp>
      <p:sp>
        <p:nvSpPr>
          <p:cNvPr id="259" name="Rectangle: Rounded Corners 258">
            <a:hlinkClick r:id="" action="ppaction://hlinkshowjump?jump=previousslide"/>
            <a:extLst>
              <a:ext uri="{FF2B5EF4-FFF2-40B4-BE49-F238E27FC236}">
                <a16:creationId xmlns:a16="http://schemas.microsoft.com/office/drawing/2014/main" id="{A2062EFB-7695-F7F5-CCF4-CD38CF53C5AA}"/>
              </a:ext>
            </a:extLst>
          </p:cNvPr>
          <p:cNvSpPr/>
          <p:nvPr/>
        </p:nvSpPr>
        <p:spPr>
          <a:xfrm>
            <a:off x="4991100" y="621324"/>
            <a:ext cx="1092200" cy="316524"/>
          </a:xfrm>
          <a:prstGeom prst="roundRect">
            <a:avLst/>
          </a:prstGeom>
          <a:solidFill>
            <a:schemeClr val="accent1">
              <a:lumMod val="75000"/>
            </a:schemeClr>
          </a:solidFill>
          <a:ln>
            <a:solidFill>
              <a:schemeClr val="bg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a:t>&lt; prev</a:t>
            </a:r>
            <a:endParaRPr lang="en-US" sz="2000" dirty="0"/>
          </a:p>
        </p:txBody>
      </p:sp>
      <p:sp>
        <p:nvSpPr>
          <p:cNvPr id="10" name="Rectangle: Rounded Corners 9">
            <a:extLst>
              <a:ext uri="{FF2B5EF4-FFF2-40B4-BE49-F238E27FC236}">
                <a16:creationId xmlns:a16="http://schemas.microsoft.com/office/drawing/2014/main" id="{0A14A8BC-3DCD-F917-DCAD-98921778DB2A}"/>
              </a:ext>
            </a:extLst>
          </p:cNvPr>
          <p:cNvSpPr/>
          <p:nvPr/>
        </p:nvSpPr>
        <p:spPr>
          <a:xfrm>
            <a:off x="446718" y="2985879"/>
            <a:ext cx="4220532" cy="1319422"/>
          </a:xfrm>
          <a:prstGeom prst="roundRect">
            <a:avLst/>
          </a:prstGeom>
          <a:solidFill>
            <a:srgbClr val="FFFF00"/>
          </a:solidFill>
          <a:ln>
            <a:solidFill>
              <a:schemeClr val="bg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b="1" dirty="0">
                <a:solidFill>
                  <a:schemeClr val="tx1"/>
                </a:solidFill>
              </a:rPr>
              <a:t>WEBPAGE 26ofX</a:t>
            </a:r>
          </a:p>
        </p:txBody>
      </p:sp>
      <p:sp>
        <p:nvSpPr>
          <p:cNvPr id="2" name="Rectangle: Rounded Corners 1">
            <a:extLst>
              <a:ext uri="{FF2B5EF4-FFF2-40B4-BE49-F238E27FC236}">
                <a16:creationId xmlns:a16="http://schemas.microsoft.com/office/drawing/2014/main" id="{7B741631-9BFC-577C-2ADB-55FCA4E9EB4D}"/>
              </a:ext>
            </a:extLst>
          </p:cNvPr>
          <p:cNvSpPr/>
          <p:nvPr/>
        </p:nvSpPr>
        <p:spPr>
          <a:xfrm>
            <a:off x="9925923" y="2426930"/>
            <a:ext cx="3209365" cy="1647363"/>
          </a:xfrm>
          <a:prstGeom prst="roundRect">
            <a:avLst/>
          </a:prstGeom>
          <a:solidFill>
            <a:schemeClr val="bg2"/>
          </a:solidFill>
          <a:ln w="57150"/>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6.0</a:t>
            </a:r>
          </a:p>
          <a:p>
            <a:pPr algn="ctr"/>
            <a:r>
              <a:rPr lang="en-US" sz="2400" b="1" dirty="0">
                <a:solidFill>
                  <a:schemeClr val="tx1"/>
                </a:solidFill>
              </a:rPr>
              <a:t>How to Implement HMM in your Neighborhood?</a:t>
            </a:r>
          </a:p>
        </p:txBody>
      </p:sp>
      <p:sp>
        <p:nvSpPr>
          <p:cNvPr id="5" name="Rectangle: Rounded Corners 4">
            <a:extLst>
              <a:ext uri="{FF2B5EF4-FFF2-40B4-BE49-F238E27FC236}">
                <a16:creationId xmlns:a16="http://schemas.microsoft.com/office/drawing/2014/main" id="{4ECAD89B-8CB6-FB4C-BD1C-38E02F0B41CC}"/>
              </a:ext>
            </a:extLst>
          </p:cNvPr>
          <p:cNvSpPr/>
          <p:nvPr/>
        </p:nvSpPr>
        <p:spPr>
          <a:xfrm>
            <a:off x="5465364" y="4383852"/>
            <a:ext cx="2123508" cy="1909762"/>
          </a:xfrm>
          <a:prstGeom prst="roundRect">
            <a:avLst/>
          </a:prstGeom>
          <a:solidFill>
            <a:schemeClr val="bg2"/>
          </a:solidFill>
          <a:ln w="57150"/>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pPr algn="ctr"/>
            <a:r>
              <a:rPr lang="en-US" b="1" dirty="0">
                <a:solidFill>
                  <a:schemeClr val="tx1"/>
                </a:solidFill>
              </a:rPr>
              <a:t>6.1</a:t>
            </a:r>
          </a:p>
          <a:p>
            <a:pPr algn="ctr"/>
            <a:r>
              <a:rPr lang="en-US" b="1" dirty="0">
                <a:solidFill>
                  <a:schemeClr val="tx1"/>
                </a:solidFill>
              </a:rPr>
              <a:t>How to get started and what you will need</a:t>
            </a:r>
          </a:p>
        </p:txBody>
      </p:sp>
      <p:sp>
        <p:nvSpPr>
          <p:cNvPr id="6" name="Rectangle: Rounded Corners 5">
            <a:extLst>
              <a:ext uri="{FF2B5EF4-FFF2-40B4-BE49-F238E27FC236}">
                <a16:creationId xmlns:a16="http://schemas.microsoft.com/office/drawing/2014/main" id="{A7A0D027-C7E7-6DE7-93C6-AFBD71B9520C}"/>
              </a:ext>
            </a:extLst>
          </p:cNvPr>
          <p:cNvSpPr/>
          <p:nvPr/>
        </p:nvSpPr>
        <p:spPr>
          <a:xfrm>
            <a:off x="7967108" y="4383852"/>
            <a:ext cx="2123508" cy="1909762"/>
          </a:xfrm>
          <a:prstGeom prst="roundRect">
            <a:avLst/>
          </a:prstGeom>
          <a:solidFill>
            <a:srgbClr val="FFFF00"/>
          </a:solidFill>
          <a:ln w="57150"/>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b="1" dirty="0">
                <a:solidFill>
                  <a:schemeClr val="tx1"/>
                </a:solidFill>
              </a:rPr>
              <a:t>6.2</a:t>
            </a:r>
          </a:p>
          <a:p>
            <a:pPr algn="ctr"/>
            <a:r>
              <a:rPr lang="en-US" b="1" dirty="0">
                <a:solidFill>
                  <a:schemeClr val="tx1"/>
                </a:solidFill>
              </a:rPr>
              <a:t>HMM Implementation Fact Sheet, Checklists and Drawings</a:t>
            </a:r>
          </a:p>
        </p:txBody>
      </p:sp>
      <p:sp>
        <p:nvSpPr>
          <p:cNvPr id="8" name="Rectangle: Rounded Corners 7">
            <a:extLst>
              <a:ext uri="{FF2B5EF4-FFF2-40B4-BE49-F238E27FC236}">
                <a16:creationId xmlns:a16="http://schemas.microsoft.com/office/drawing/2014/main" id="{4D7AB692-1767-647D-38D9-3B720F8D7332}"/>
              </a:ext>
            </a:extLst>
          </p:cNvPr>
          <p:cNvSpPr/>
          <p:nvPr/>
        </p:nvSpPr>
        <p:spPr>
          <a:xfrm>
            <a:off x="10468852" y="4383852"/>
            <a:ext cx="2123508" cy="1909762"/>
          </a:xfrm>
          <a:prstGeom prst="roundRect">
            <a:avLst/>
          </a:prstGeom>
          <a:solidFill>
            <a:schemeClr val="bg2"/>
          </a:solidFill>
          <a:ln w="57150"/>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pPr algn="ctr"/>
            <a:r>
              <a:rPr lang="en-US" b="1" dirty="0">
                <a:solidFill>
                  <a:schemeClr val="tx1"/>
                </a:solidFill>
              </a:rPr>
              <a:t>6.3</a:t>
            </a:r>
          </a:p>
          <a:p>
            <a:pPr algn="ctr"/>
            <a:r>
              <a:rPr lang="en-US" b="1" dirty="0">
                <a:solidFill>
                  <a:schemeClr val="tx1"/>
                </a:solidFill>
              </a:rPr>
              <a:t>HMM Implementation Limitations  </a:t>
            </a:r>
          </a:p>
        </p:txBody>
      </p:sp>
      <p:sp>
        <p:nvSpPr>
          <p:cNvPr id="9" name="Rectangle: Rounded Corners 8">
            <a:extLst>
              <a:ext uri="{FF2B5EF4-FFF2-40B4-BE49-F238E27FC236}">
                <a16:creationId xmlns:a16="http://schemas.microsoft.com/office/drawing/2014/main" id="{8D0D0BE0-6486-D2D6-21B9-AEF8B618B984}"/>
              </a:ext>
            </a:extLst>
          </p:cNvPr>
          <p:cNvSpPr/>
          <p:nvPr/>
        </p:nvSpPr>
        <p:spPr>
          <a:xfrm>
            <a:off x="12970596" y="4383852"/>
            <a:ext cx="2123508" cy="1909762"/>
          </a:xfrm>
          <a:prstGeom prst="roundRect">
            <a:avLst/>
          </a:prstGeom>
          <a:solidFill>
            <a:schemeClr val="bg2"/>
          </a:solidFill>
          <a:ln w="57150"/>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pPr algn="ctr"/>
            <a:r>
              <a:rPr lang="en-US" b="1" dirty="0">
                <a:solidFill>
                  <a:schemeClr val="tx1"/>
                </a:solidFill>
              </a:rPr>
              <a:t>6.4</a:t>
            </a:r>
          </a:p>
          <a:p>
            <a:pPr algn="ctr"/>
            <a:r>
              <a:rPr lang="en-US" b="1" dirty="0">
                <a:solidFill>
                  <a:schemeClr val="tx1"/>
                </a:solidFill>
              </a:rPr>
              <a:t>HMM Implementation Costs</a:t>
            </a:r>
          </a:p>
        </p:txBody>
      </p:sp>
      <p:sp>
        <p:nvSpPr>
          <p:cNvPr id="11" name="Rectangle: Rounded Corners 10">
            <a:extLst>
              <a:ext uri="{FF2B5EF4-FFF2-40B4-BE49-F238E27FC236}">
                <a16:creationId xmlns:a16="http://schemas.microsoft.com/office/drawing/2014/main" id="{EFC93C8B-428E-7EDF-CCCA-75F101449C27}"/>
              </a:ext>
            </a:extLst>
          </p:cNvPr>
          <p:cNvSpPr/>
          <p:nvPr/>
        </p:nvSpPr>
        <p:spPr>
          <a:xfrm>
            <a:off x="15472342" y="4383852"/>
            <a:ext cx="2123508" cy="1909762"/>
          </a:xfrm>
          <a:prstGeom prst="roundRect">
            <a:avLst/>
          </a:prstGeom>
          <a:solidFill>
            <a:schemeClr val="bg2"/>
          </a:solidFill>
          <a:ln w="57150"/>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pPr algn="ctr"/>
            <a:r>
              <a:rPr lang="en-US" b="1" dirty="0">
                <a:solidFill>
                  <a:schemeClr val="tx1"/>
                </a:solidFill>
              </a:rPr>
              <a:t>6.5</a:t>
            </a:r>
          </a:p>
          <a:p>
            <a:pPr algn="ctr"/>
            <a:r>
              <a:rPr lang="en-US" b="1" dirty="0">
                <a:solidFill>
                  <a:schemeClr val="tx1"/>
                </a:solidFill>
              </a:rPr>
              <a:t>The Critical Importance of HMM Maintenance </a:t>
            </a:r>
          </a:p>
        </p:txBody>
      </p:sp>
      <p:sp>
        <p:nvSpPr>
          <p:cNvPr id="12" name="Rectangle: Rounded Corners 11">
            <a:extLst>
              <a:ext uri="{FF2B5EF4-FFF2-40B4-BE49-F238E27FC236}">
                <a16:creationId xmlns:a16="http://schemas.microsoft.com/office/drawing/2014/main" id="{A649A402-8825-2BB2-AC19-3A580901A187}"/>
              </a:ext>
            </a:extLst>
          </p:cNvPr>
          <p:cNvSpPr/>
          <p:nvPr/>
        </p:nvSpPr>
        <p:spPr>
          <a:xfrm>
            <a:off x="14349625" y="937848"/>
            <a:ext cx="2279721" cy="1190171"/>
          </a:xfrm>
          <a:prstGeom prst="roundRect">
            <a:avLst/>
          </a:prstGeom>
          <a:solidFill>
            <a:srgbClr val="FFFF00"/>
          </a:solidFill>
          <a:ln w="381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6DC96F91-0397-A7DB-D135-E666524C291C}"/>
              </a:ext>
            </a:extLst>
          </p:cNvPr>
          <p:cNvPicPr>
            <a:picLocks noChangeAspect="1"/>
          </p:cNvPicPr>
          <p:nvPr/>
        </p:nvPicPr>
        <p:blipFill>
          <a:blip r:embed="rId3"/>
          <a:stretch>
            <a:fillRect/>
          </a:stretch>
        </p:blipFill>
        <p:spPr>
          <a:xfrm>
            <a:off x="4305733" y="1128840"/>
            <a:ext cx="14249400" cy="790575"/>
          </a:xfrm>
          <a:prstGeom prst="rect">
            <a:avLst/>
          </a:prstGeom>
        </p:spPr>
      </p:pic>
      <p:grpSp>
        <p:nvGrpSpPr>
          <p:cNvPr id="24" name="Group 23">
            <a:extLst>
              <a:ext uri="{FF2B5EF4-FFF2-40B4-BE49-F238E27FC236}">
                <a16:creationId xmlns:a16="http://schemas.microsoft.com/office/drawing/2014/main" id="{6302F46D-6DE2-6694-C74A-97E9BF39F35B}"/>
              </a:ext>
            </a:extLst>
          </p:cNvPr>
          <p:cNvGrpSpPr/>
          <p:nvPr/>
        </p:nvGrpSpPr>
        <p:grpSpPr>
          <a:xfrm>
            <a:off x="6527118" y="7650424"/>
            <a:ext cx="10422312" cy="2350826"/>
            <a:chOff x="4879459" y="9893398"/>
            <a:chExt cx="10422312" cy="2215254"/>
          </a:xfrm>
        </p:grpSpPr>
        <p:sp>
          <p:nvSpPr>
            <p:cNvPr id="23" name="Rectangle: Rounded Corners 22">
              <a:extLst>
                <a:ext uri="{FF2B5EF4-FFF2-40B4-BE49-F238E27FC236}">
                  <a16:creationId xmlns:a16="http://schemas.microsoft.com/office/drawing/2014/main" id="{2CD8C7F7-D07E-244E-357B-E1AABBB94375}"/>
                </a:ext>
              </a:extLst>
            </p:cNvPr>
            <p:cNvSpPr/>
            <p:nvPr/>
          </p:nvSpPr>
          <p:spPr>
            <a:xfrm>
              <a:off x="4879459" y="9893398"/>
              <a:ext cx="10422312" cy="2215254"/>
            </a:xfrm>
            <a:prstGeom prst="roundRect">
              <a:avLst/>
            </a:prstGeom>
            <a:solidFill>
              <a:schemeClr val="bg2"/>
            </a:solidFill>
            <a:ln w="57150"/>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pPr algn="ctr"/>
              <a:r>
                <a:rPr lang="en-US" b="1" dirty="0">
                  <a:solidFill>
                    <a:schemeClr val="tx1"/>
                  </a:solidFill>
                </a:rPr>
                <a:t>6.2	HMM Implementation Fact Sheet, Checklists and Drawings</a:t>
              </a:r>
            </a:p>
          </p:txBody>
        </p:sp>
        <p:sp>
          <p:nvSpPr>
            <p:cNvPr id="16" name="Rectangle: Rounded Corners 15">
              <a:extLst>
                <a:ext uri="{FF2B5EF4-FFF2-40B4-BE49-F238E27FC236}">
                  <a16:creationId xmlns:a16="http://schemas.microsoft.com/office/drawing/2014/main" id="{0E31198C-4DCF-B643-2FAD-148364C18D33}"/>
                </a:ext>
              </a:extLst>
            </p:cNvPr>
            <p:cNvSpPr/>
            <p:nvPr/>
          </p:nvSpPr>
          <p:spPr>
            <a:xfrm>
              <a:off x="5223410" y="10381552"/>
              <a:ext cx="1721223" cy="1458120"/>
            </a:xfrm>
            <a:prstGeom prst="roundRect">
              <a:avLst/>
            </a:prstGeom>
            <a:solidFill>
              <a:schemeClr val="bg2"/>
            </a:solidFill>
            <a:ln w="57150"/>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1600" b="1" dirty="0">
                  <a:solidFill>
                    <a:schemeClr val="tx1"/>
                  </a:solidFill>
                </a:rPr>
                <a:t>6.2.1</a:t>
              </a:r>
            </a:p>
            <a:p>
              <a:pPr algn="ctr"/>
              <a:r>
                <a:rPr lang="en-US" sz="1600" b="1" dirty="0">
                  <a:solidFill>
                    <a:schemeClr val="tx1"/>
                  </a:solidFill>
                </a:rPr>
                <a:t>HMM Fact Sheet</a:t>
              </a:r>
            </a:p>
          </p:txBody>
        </p:sp>
        <p:sp>
          <p:nvSpPr>
            <p:cNvPr id="17" name="Rectangle: Rounded Corners 16">
              <a:extLst>
                <a:ext uri="{FF2B5EF4-FFF2-40B4-BE49-F238E27FC236}">
                  <a16:creationId xmlns:a16="http://schemas.microsoft.com/office/drawing/2014/main" id="{40954B36-0442-94E7-A0A8-87D92022118C}"/>
                </a:ext>
              </a:extLst>
            </p:cNvPr>
            <p:cNvSpPr/>
            <p:nvPr/>
          </p:nvSpPr>
          <p:spPr>
            <a:xfrm>
              <a:off x="7226776" y="10381552"/>
              <a:ext cx="1721223" cy="1458120"/>
            </a:xfrm>
            <a:prstGeom prst="roundRect">
              <a:avLst/>
            </a:prstGeom>
            <a:solidFill>
              <a:schemeClr val="bg2"/>
            </a:solidFill>
            <a:ln w="57150"/>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1600" b="1" dirty="0">
                  <a:solidFill>
                    <a:schemeClr val="tx1"/>
                  </a:solidFill>
                </a:rPr>
                <a:t>6.2.2</a:t>
              </a:r>
            </a:p>
            <a:p>
              <a:pPr algn="ctr"/>
              <a:r>
                <a:rPr lang="en-US" sz="1600" b="1" dirty="0">
                  <a:solidFill>
                    <a:schemeClr val="tx1"/>
                  </a:solidFill>
                </a:rPr>
                <a:t>HMM Implementation Workflow</a:t>
              </a:r>
            </a:p>
          </p:txBody>
        </p:sp>
        <p:sp>
          <p:nvSpPr>
            <p:cNvPr id="18" name="Rectangle: Rounded Corners 17">
              <a:extLst>
                <a:ext uri="{FF2B5EF4-FFF2-40B4-BE49-F238E27FC236}">
                  <a16:creationId xmlns:a16="http://schemas.microsoft.com/office/drawing/2014/main" id="{C6426CC5-FABD-C50D-D68A-A4F11C55263D}"/>
                </a:ext>
              </a:extLst>
            </p:cNvPr>
            <p:cNvSpPr/>
            <p:nvPr/>
          </p:nvSpPr>
          <p:spPr>
            <a:xfrm>
              <a:off x="9283242" y="10381552"/>
              <a:ext cx="1721223" cy="1458120"/>
            </a:xfrm>
            <a:prstGeom prst="roundRect">
              <a:avLst/>
            </a:prstGeom>
            <a:solidFill>
              <a:schemeClr val="bg2"/>
            </a:solidFill>
            <a:ln w="57150"/>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1600" b="1" dirty="0">
                  <a:solidFill>
                    <a:schemeClr val="tx1"/>
                  </a:solidFill>
                </a:rPr>
                <a:t>6.2.3</a:t>
              </a:r>
            </a:p>
            <a:p>
              <a:pPr algn="ctr"/>
              <a:r>
                <a:rPr lang="en-US" sz="1600" b="1" dirty="0">
                  <a:solidFill>
                    <a:schemeClr val="tx1"/>
                  </a:solidFill>
                </a:rPr>
                <a:t>HMM Parcels Checklist</a:t>
              </a:r>
            </a:p>
          </p:txBody>
        </p:sp>
        <p:sp>
          <p:nvSpPr>
            <p:cNvPr id="19" name="Rectangle: Rounded Corners 18">
              <a:extLst>
                <a:ext uri="{FF2B5EF4-FFF2-40B4-BE49-F238E27FC236}">
                  <a16:creationId xmlns:a16="http://schemas.microsoft.com/office/drawing/2014/main" id="{686658E9-A8FA-1470-7D19-FB6F273E5C0D}"/>
                </a:ext>
              </a:extLst>
            </p:cNvPr>
            <p:cNvSpPr/>
            <p:nvPr/>
          </p:nvSpPr>
          <p:spPr>
            <a:xfrm>
              <a:off x="11249373" y="10381552"/>
              <a:ext cx="1721223" cy="1458120"/>
            </a:xfrm>
            <a:prstGeom prst="roundRect">
              <a:avLst/>
            </a:prstGeom>
            <a:solidFill>
              <a:schemeClr val="bg2"/>
            </a:solidFill>
            <a:ln w="57150"/>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1600" b="1" dirty="0">
                  <a:solidFill>
                    <a:schemeClr val="tx1"/>
                  </a:solidFill>
                </a:rPr>
                <a:t>6.2.4</a:t>
              </a:r>
            </a:p>
            <a:p>
              <a:pPr algn="ctr"/>
              <a:r>
                <a:rPr lang="en-US" sz="1600" b="1" dirty="0">
                  <a:solidFill>
                    <a:schemeClr val="tx1"/>
                  </a:solidFill>
                </a:rPr>
                <a:t>HMM Structure Ember Hardening Checklist</a:t>
              </a:r>
            </a:p>
          </p:txBody>
        </p:sp>
        <p:sp>
          <p:nvSpPr>
            <p:cNvPr id="20" name="Rectangle: Rounded Corners 19">
              <a:extLst>
                <a:ext uri="{FF2B5EF4-FFF2-40B4-BE49-F238E27FC236}">
                  <a16:creationId xmlns:a16="http://schemas.microsoft.com/office/drawing/2014/main" id="{0A543BF2-41A7-E74B-7B39-D0B204CBC0A4}"/>
                </a:ext>
              </a:extLst>
            </p:cNvPr>
            <p:cNvSpPr/>
            <p:nvPr/>
          </p:nvSpPr>
          <p:spPr>
            <a:xfrm>
              <a:off x="13178525" y="10381552"/>
              <a:ext cx="1721223" cy="1458120"/>
            </a:xfrm>
            <a:prstGeom prst="roundRect">
              <a:avLst/>
            </a:prstGeom>
            <a:solidFill>
              <a:srgbClr val="FFFF00"/>
            </a:solidFill>
            <a:ln w="57150"/>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1600" b="1" dirty="0">
                  <a:solidFill>
                    <a:schemeClr val="tx1"/>
                  </a:solidFill>
                </a:rPr>
                <a:t>6.2.5</a:t>
              </a:r>
            </a:p>
            <a:p>
              <a:pPr algn="ctr"/>
              <a:r>
                <a:rPr lang="en-US" sz="1600" b="1" dirty="0">
                  <a:solidFill>
                    <a:schemeClr val="tx1"/>
                  </a:solidFill>
                </a:rPr>
                <a:t>HMM Implementation Drawings – For Contractors </a:t>
              </a:r>
            </a:p>
          </p:txBody>
        </p:sp>
      </p:grpSp>
      <p:sp>
        <p:nvSpPr>
          <p:cNvPr id="21" name="Arrow: Down 20">
            <a:extLst>
              <a:ext uri="{FF2B5EF4-FFF2-40B4-BE49-F238E27FC236}">
                <a16:creationId xmlns:a16="http://schemas.microsoft.com/office/drawing/2014/main" id="{8599B2F4-584C-5EF3-6A62-EF3D36D559B4}"/>
              </a:ext>
            </a:extLst>
          </p:cNvPr>
          <p:cNvSpPr/>
          <p:nvPr/>
        </p:nvSpPr>
        <p:spPr>
          <a:xfrm>
            <a:off x="8786546" y="6412041"/>
            <a:ext cx="484632" cy="978408"/>
          </a:xfrm>
          <a:prstGeom prst="downArrow">
            <a:avLst/>
          </a:prstGeom>
          <a:solidFill>
            <a:srgbClr val="99FF99"/>
          </a:solidFill>
          <a:ln>
            <a:solidFill>
              <a:schemeClr val="bg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00" b="1" dirty="0">
              <a:solidFill>
                <a:schemeClr val="tx1"/>
              </a:solidFill>
            </a:endParaRPr>
          </a:p>
        </p:txBody>
      </p:sp>
      <p:sp>
        <p:nvSpPr>
          <p:cNvPr id="25" name="Rectangle: Rounded Corners 24">
            <a:extLst>
              <a:ext uri="{FF2B5EF4-FFF2-40B4-BE49-F238E27FC236}">
                <a16:creationId xmlns:a16="http://schemas.microsoft.com/office/drawing/2014/main" id="{1248410A-B2F2-4084-4FCF-70A960D28653}"/>
              </a:ext>
            </a:extLst>
          </p:cNvPr>
          <p:cNvSpPr/>
          <p:nvPr/>
        </p:nvSpPr>
        <p:spPr>
          <a:xfrm>
            <a:off x="13454743" y="10613441"/>
            <a:ext cx="4608656" cy="447301"/>
          </a:xfrm>
          <a:prstGeom prst="roundRect">
            <a:avLst/>
          </a:prstGeom>
          <a:solidFill>
            <a:srgbClr val="FFFF00"/>
          </a:solidFill>
          <a:ln w="57150"/>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1600" b="1" dirty="0">
                <a:solidFill>
                  <a:schemeClr val="tx1"/>
                </a:solidFill>
              </a:rPr>
              <a:t>HMM Implementation Drawings – For Contractors </a:t>
            </a:r>
          </a:p>
        </p:txBody>
      </p:sp>
      <p:sp>
        <p:nvSpPr>
          <p:cNvPr id="4" name="Arrow: Down 3">
            <a:extLst>
              <a:ext uri="{FF2B5EF4-FFF2-40B4-BE49-F238E27FC236}">
                <a16:creationId xmlns:a16="http://schemas.microsoft.com/office/drawing/2014/main" id="{E90F315A-B4F7-0B55-B62A-9658E3F7A418}"/>
              </a:ext>
            </a:extLst>
          </p:cNvPr>
          <p:cNvSpPr/>
          <p:nvPr/>
        </p:nvSpPr>
        <p:spPr>
          <a:xfrm>
            <a:off x="15444479" y="9635033"/>
            <a:ext cx="484632" cy="978408"/>
          </a:xfrm>
          <a:prstGeom prst="downArrow">
            <a:avLst/>
          </a:prstGeom>
          <a:solidFill>
            <a:srgbClr val="99FF99"/>
          </a:solidFill>
          <a:ln>
            <a:solidFill>
              <a:schemeClr val="bg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00" b="1" dirty="0">
              <a:solidFill>
                <a:schemeClr val="tx1"/>
              </a:solidFill>
            </a:endParaRPr>
          </a:p>
        </p:txBody>
      </p:sp>
      <p:sp>
        <p:nvSpPr>
          <p:cNvPr id="13" name="Content Placeholder 2">
            <a:extLst>
              <a:ext uri="{FF2B5EF4-FFF2-40B4-BE49-F238E27FC236}">
                <a16:creationId xmlns:a16="http://schemas.microsoft.com/office/drawing/2014/main" id="{11DBDBBE-CB13-0EE8-1F83-09E4AADCB4D6}"/>
              </a:ext>
            </a:extLst>
          </p:cNvPr>
          <p:cNvSpPr txBox="1">
            <a:spLocks/>
          </p:cNvSpPr>
          <p:nvPr/>
        </p:nvSpPr>
        <p:spPr>
          <a:xfrm>
            <a:off x="6581775" y="11776000"/>
            <a:ext cx="10515600" cy="4351338"/>
          </a:xfrm>
          <a:prstGeom prst="rect">
            <a:avLst/>
          </a:prstGeom>
        </p:spPr>
        <p:txBody>
          <a:bodyPr/>
          <a:lstStyle>
            <a:lvl1pPr marL="685800" indent="-685800" algn="l" defTabSz="2743200" rtl="0" eaLnBrk="1" latinLnBrk="0" hangingPunct="1">
              <a:lnSpc>
                <a:spcPct val="90000"/>
              </a:lnSpc>
              <a:spcBef>
                <a:spcPts val="3000"/>
              </a:spcBef>
              <a:buFont typeface="Arial" panose="020B0604020202020204" pitchFamily="34" charset="0"/>
              <a:buChar char="•"/>
              <a:defRPr sz="8400" kern="1200">
                <a:solidFill>
                  <a:schemeClr val="tx1"/>
                </a:solidFill>
                <a:latin typeface="+mn-lt"/>
                <a:ea typeface="+mn-ea"/>
                <a:cs typeface="+mn-cs"/>
              </a:defRPr>
            </a:lvl1pPr>
            <a:lvl2pPr marL="2057400" indent="-685800" algn="l" defTabSz="2743200" rtl="0" eaLnBrk="1" latinLnBrk="0" hangingPunct="1">
              <a:lnSpc>
                <a:spcPct val="90000"/>
              </a:lnSpc>
              <a:spcBef>
                <a:spcPts val="1500"/>
              </a:spcBef>
              <a:buFont typeface="Arial" panose="020B0604020202020204" pitchFamily="34" charset="0"/>
              <a:buChar char="•"/>
              <a:defRPr sz="7200" kern="1200">
                <a:solidFill>
                  <a:schemeClr val="tx1"/>
                </a:solidFill>
                <a:latin typeface="+mn-lt"/>
                <a:ea typeface="+mn-ea"/>
                <a:cs typeface="+mn-cs"/>
              </a:defRPr>
            </a:lvl2pPr>
            <a:lvl3pPr marL="3429000" indent="-685800" algn="l" defTabSz="2743200" rtl="0" eaLnBrk="1" latinLnBrk="0" hangingPunct="1">
              <a:lnSpc>
                <a:spcPct val="90000"/>
              </a:lnSpc>
              <a:spcBef>
                <a:spcPts val="1500"/>
              </a:spcBef>
              <a:buFont typeface="Arial" panose="020B0604020202020204" pitchFamily="34" charset="0"/>
              <a:buChar char="•"/>
              <a:defRPr sz="6000" kern="1200">
                <a:solidFill>
                  <a:schemeClr val="tx1"/>
                </a:solidFill>
                <a:latin typeface="+mn-lt"/>
                <a:ea typeface="+mn-ea"/>
                <a:cs typeface="+mn-cs"/>
              </a:defRPr>
            </a:lvl3pPr>
            <a:lvl4pPr marL="48006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4pPr>
            <a:lvl5pPr marL="61722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5pPr>
            <a:lvl6pPr marL="75438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6pPr>
            <a:lvl7pPr marL="89154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7pPr>
            <a:lvl8pPr marL="102870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8pPr>
            <a:lvl9pPr marL="116586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9pPr>
          </a:lstStyle>
          <a:p>
            <a:pPr marL="0" indent="0">
              <a:buNone/>
            </a:pPr>
            <a:r>
              <a:rPr lang="en-US" sz="3600" dirty="0"/>
              <a:t>Take from HMM-AHJ</a:t>
            </a:r>
          </a:p>
        </p:txBody>
      </p:sp>
    </p:spTree>
    <p:extLst>
      <p:ext uri="{BB962C8B-B14F-4D97-AF65-F5344CB8AC3E}">
        <p14:creationId xmlns:p14="http://schemas.microsoft.com/office/powerpoint/2010/main" val="23049748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 name="Rectangle 242">
            <a:extLst>
              <a:ext uri="{FF2B5EF4-FFF2-40B4-BE49-F238E27FC236}">
                <a16:creationId xmlns:a16="http://schemas.microsoft.com/office/drawing/2014/main" id="{8A117ED8-0FE5-D5BE-9913-67E2D3E2AD33}"/>
              </a:ext>
            </a:extLst>
          </p:cNvPr>
          <p:cNvSpPr/>
          <p:nvPr/>
        </p:nvSpPr>
        <p:spPr>
          <a:xfrm>
            <a:off x="-13106400" y="-5080000"/>
            <a:ext cx="49784000" cy="40335200"/>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 name="Rectangle: Rounded Corners 2">
            <a:hlinkClick r:id="rId2" action="ppaction://hlinksldjump"/>
            <a:extLst>
              <a:ext uri="{FF2B5EF4-FFF2-40B4-BE49-F238E27FC236}">
                <a16:creationId xmlns:a16="http://schemas.microsoft.com/office/drawing/2014/main" id="{BBA717EC-64F6-AB68-4B50-0D92A7AB6EB2}"/>
              </a:ext>
            </a:extLst>
          </p:cNvPr>
          <p:cNvSpPr/>
          <p:nvPr/>
        </p:nvSpPr>
        <p:spPr>
          <a:xfrm>
            <a:off x="4972050" y="304800"/>
            <a:ext cx="13716000" cy="316524"/>
          </a:xfrm>
          <a:prstGeom prst="roundRect">
            <a:avLst/>
          </a:prstGeom>
          <a:solidFill>
            <a:srgbClr val="FFCCFF"/>
          </a:solidFill>
          <a:ln>
            <a:solidFill>
              <a:schemeClr val="bg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02060"/>
                </a:solidFill>
              </a:rPr>
              <a:t>HMM-N </a:t>
            </a:r>
            <a:r>
              <a:rPr lang="en-US" sz="2800">
                <a:solidFill>
                  <a:srgbClr val="002060"/>
                </a:solidFill>
                <a:sym typeface="Wingdings" panose="05000000000000000000" pitchFamily="2" charset="2"/>
              </a:rPr>
              <a:t></a:t>
            </a:r>
            <a:endParaRPr lang="en-US" sz="2800" dirty="0">
              <a:solidFill>
                <a:srgbClr val="002060"/>
              </a:solidFill>
            </a:endParaRPr>
          </a:p>
        </p:txBody>
      </p:sp>
      <p:sp>
        <p:nvSpPr>
          <p:cNvPr id="7" name="Title 6">
            <a:extLst>
              <a:ext uri="{FF2B5EF4-FFF2-40B4-BE49-F238E27FC236}">
                <a16:creationId xmlns:a16="http://schemas.microsoft.com/office/drawing/2014/main" id="{181F9F74-429D-F1E3-584F-93A91417BD7A}"/>
              </a:ext>
            </a:extLst>
          </p:cNvPr>
          <p:cNvSpPr>
            <a:spLocks noGrp="1"/>
          </p:cNvSpPr>
          <p:nvPr>
            <p:ph type="title"/>
          </p:nvPr>
        </p:nvSpPr>
        <p:spPr/>
        <p:txBody>
          <a:bodyPr>
            <a:normAutofit fontScale="90000"/>
          </a:bodyPr>
          <a:lstStyle/>
          <a:p>
            <a:r>
              <a:rPr lang="en-US"/>
              <a:t>0.0 Escape</a:t>
            </a:r>
            <a:endParaRPr lang="en-US" dirty="0"/>
          </a:p>
        </p:txBody>
      </p:sp>
      <p:sp>
        <p:nvSpPr>
          <p:cNvPr id="258" name="Rectangle: Rounded Corners 257">
            <a:hlinkClick r:id="" action="ppaction://hlinkshowjump?jump=nextslide"/>
            <a:extLst>
              <a:ext uri="{FF2B5EF4-FFF2-40B4-BE49-F238E27FC236}">
                <a16:creationId xmlns:a16="http://schemas.microsoft.com/office/drawing/2014/main" id="{814D4510-18C1-76F8-B66A-8F443558A13B}"/>
              </a:ext>
            </a:extLst>
          </p:cNvPr>
          <p:cNvSpPr/>
          <p:nvPr/>
        </p:nvSpPr>
        <p:spPr>
          <a:xfrm>
            <a:off x="17595850" y="621324"/>
            <a:ext cx="1092200" cy="316524"/>
          </a:xfrm>
          <a:prstGeom prst="roundRect">
            <a:avLst/>
          </a:prstGeom>
          <a:solidFill>
            <a:schemeClr val="accent1">
              <a:lumMod val="75000"/>
            </a:schemeClr>
          </a:solidFill>
          <a:ln>
            <a:solidFill>
              <a:schemeClr val="bg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a:t>next &gt;</a:t>
            </a:r>
            <a:endParaRPr lang="en-US" sz="2000" dirty="0"/>
          </a:p>
        </p:txBody>
      </p:sp>
      <p:sp>
        <p:nvSpPr>
          <p:cNvPr id="259" name="Rectangle: Rounded Corners 258">
            <a:hlinkClick r:id="" action="ppaction://hlinkshowjump?jump=previousslide"/>
            <a:extLst>
              <a:ext uri="{FF2B5EF4-FFF2-40B4-BE49-F238E27FC236}">
                <a16:creationId xmlns:a16="http://schemas.microsoft.com/office/drawing/2014/main" id="{A2062EFB-7695-F7F5-CCF4-CD38CF53C5AA}"/>
              </a:ext>
            </a:extLst>
          </p:cNvPr>
          <p:cNvSpPr/>
          <p:nvPr/>
        </p:nvSpPr>
        <p:spPr>
          <a:xfrm>
            <a:off x="4991100" y="621324"/>
            <a:ext cx="1092200" cy="316524"/>
          </a:xfrm>
          <a:prstGeom prst="roundRect">
            <a:avLst/>
          </a:prstGeom>
          <a:solidFill>
            <a:schemeClr val="accent1">
              <a:lumMod val="75000"/>
            </a:schemeClr>
          </a:solidFill>
          <a:ln>
            <a:solidFill>
              <a:schemeClr val="bg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a:t>&lt; prev</a:t>
            </a:r>
            <a:endParaRPr lang="en-US" sz="2000" dirty="0"/>
          </a:p>
        </p:txBody>
      </p:sp>
      <p:sp>
        <p:nvSpPr>
          <p:cNvPr id="254" name="TextBox 253">
            <a:extLst>
              <a:ext uri="{FF2B5EF4-FFF2-40B4-BE49-F238E27FC236}">
                <a16:creationId xmlns:a16="http://schemas.microsoft.com/office/drawing/2014/main" id="{710F19B0-4F87-C3E2-512A-F330BBAAC4CF}"/>
              </a:ext>
            </a:extLst>
          </p:cNvPr>
          <p:cNvSpPr txBox="1"/>
          <p:nvPr/>
        </p:nvSpPr>
        <p:spPr>
          <a:xfrm>
            <a:off x="7455352" y="4546155"/>
            <a:ext cx="4769916" cy="584775"/>
          </a:xfrm>
          <a:prstGeom prst="rect">
            <a:avLst/>
          </a:prstGeom>
          <a:solidFill>
            <a:schemeClr val="bg1">
              <a:lumMod val="85000"/>
            </a:schemeClr>
          </a:solidFill>
          <a:ln>
            <a:solidFill>
              <a:schemeClr val="tx1"/>
            </a:solidFill>
          </a:ln>
        </p:spPr>
        <p:txBody>
          <a:bodyPr wrap="square" rtlCol="0">
            <a:spAutoFit/>
          </a:bodyPr>
          <a:lstStyle/>
          <a:p>
            <a:r>
              <a:rPr lang="en-US" sz="1600" b="1" i="1" dirty="0"/>
              <a:t>DEFINITION</a:t>
            </a:r>
            <a:br>
              <a:rPr lang="en-US" sz="1600" b="1" i="1" dirty="0"/>
            </a:br>
            <a:r>
              <a:rPr lang="en-US" sz="1600" b="1" i="1" dirty="0"/>
              <a:t>WUI Fire is both </a:t>
            </a:r>
            <a:r>
              <a:rPr lang="en-US" sz="1600" b="1" i="1" kern="100" dirty="0">
                <a:effectLst/>
              </a:rPr>
              <a:t>EMBERS and FLAMES</a:t>
            </a:r>
            <a:endParaRPr lang="en-US" sz="1600" i="1" dirty="0"/>
          </a:p>
        </p:txBody>
      </p:sp>
      <p:sp>
        <p:nvSpPr>
          <p:cNvPr id="276" name="TextBox 275">
            <a:extLst>
              <a:ext uri="{FF2B5EF4-FFF2-40B4-BE49-F238E27FC236}">
                <a16:creationId xmlns:a16="http://schemas.microsoft.com/office/drawing/2014/main" id="{B651729C-63FE-FDFB-BC0D-FD46AE37883E}"/>
              </a:ext>
            </a:extLst>
          </p:cNvPr>
          <p:cNvSpPr txBox="1"/>
          <p:nvPr/>
        </p:nvSpPr>
        <p:spPr>
          <a:xfrm>
            <a:off x="7257129" y="16103270"/>
            <a:ext cx="9936278" cy="2308324"/>
          </a:xfrm>
          <a:prstGeom prst="rect">
            <a:avLst/>
          </a:prstGeom>
          <a:solidFill>
            <a:schemeClr val="bg2"/>
          </a:solidFill>
          <a:ln>
            <a:solidFill>
              <a:schemeClr val="tx1"/>
            </a:solidFill>
          </a:ln>
        </p:spPr>
        <p:txBody>
          <a:bodyPr wrap="square">
            <a:spAutoFit/>
          </a:bodyPr>
          <a:lstStyle/>
          <a:p>
            <a:r>
              <a:rPr lang="en-US" sz="1600" b="1" dirty="0"/>
              <a:t>Why these two exposures must be managed separately?</a:t>
            </a:r>
            <a:br>
              <a:rPr lang="en-US" sz="1600" b="1" dirty="0"/>
            </a:br>
            <a:endParaRPr lang="en-US" sz="1600" b="1" dirty="0"/>
          </a:p>
          <a:p>
            <a:pPr marL="342900" indent="-342900">
              <a:buFont typeface="+mj-lt"/>
              <a:buAutoNum type="arabicPeriod"/>
            </a:pPr>
            <a:r>
              <a:rPr lang="en-US" sz="1600" dirty="0"/>
              <a:t>You can </a:t>
            </a:r>
            <a:r>
              <a:rPr lang="en-US" sz="1600" u="sng" dirty="0">
                <a:highlight>
                  <a:srgbClr val="FFFF00"/>
                </a:highlight>
              </a:rPr>
              <a:t>harden</a:t>
            </a:r>
            <a:r>
              <a:rPr lang="en-US" sz="1600" dirty="0"/>
              <a:t> (protect) your home against fire and </a:t>
            </a:r>
            <a:r>
              <a:rPr lang="en-US" sz="1600" dirty="0">
                <a:highlight>
                  <a:srgbClr val="00FFFF"/>
                </a:highlight>
              </a:rPr>
              <a:t>still</a:t>
            </a:r>
            <a:r>
              <a:rPr lang="en-US" sz="1600" dirty="0"/>
              <a:t> loose it to an ignition from embers.</a:t>
            </a:r>
          </a:p>
          <a:p>
            <a:pPr lvl="1"/>
            <a:r>
              <a:rPr lang="en-US" sz="1600" b="1" i="1" dirty="0"/>
              <a:t>Example</a:t>
            </a:r>
            <a:r>
              <a:rPr lang="en-US" sz="1600" i="1" dirty="0"/>
              <a:t>: you can harden your outside walls and install double-pane, tempered windows, and </a:t>
            </a:r>
            <a:r>
              <a:rPr lang="en-US" sz="1600" i="1" dirty="0">
                <a:highlight>
                  <a:srgbClr val="00FFFF"/>
                </a:highlight>
              </a:rPr>
              <a:t>yet</a:t>
            </a:r>
            <a:r>
              <a:rPr lang="en-US" sz="1600" i="1" dirty="0"/>
              <a:t> the house can </a:t>
            </a:r>
            <a:r>
              <a:rPr lang="en-US" sz="1600" i="1" dirty="0">
                <a:highlight>
                  <a:srgbClr val="00FFFF"/>
                </a:highlight>
              </a:rPr>
              <a:t>still</a:t>
            </a:r>
            <a:r>
              <a:rPr lang="en-US" sz="1600" i="1" dirty="0"/>
              <a:t> ignite from embers that enter the attic though an eave vent.</a:t>
            </a:r>
            <a:br>
              <a:rPr lang="en-US" sz="1600" i="1" dirty="0"/>
            </a:br>
            <a:endParaRPr lang="en-US" sz="1600" i="1" dirty="0"/>
          </a:p>
          <a:p>
            <a:pPr marL="342900" indent="-342900">
              <a:buFont typeface="+mj-lt"/>
              <a:buAutoNum type="arabicPeriod"/>
            </a:pPr>
            <a:r>
              <a:rPr lang="en-US" sz="1600" dirty="0"/>
              <a:t>You can harden your home against embers and still loose the home to an ignition from fire/flames.</a:t>
            </a:r>
          </a:p>
          <a:p>
            <a:pPr lvl="1"/>
            <a:r>
              <a:rPr lang="en-US" sz="1600" b="1" i="1" dirty="0"/>
              <a:t>Example</a:t>
            </a:r>
            <a:r>
              <a:rPr lang="en-US" sz="1600" i="1" dirty="0"/>
              <a:t>: you can install ember-resistant vents for your attic, </a:t>
            </a:r>
            <a:r>
              <a:rPr lang="en-US" sz="1600" i="1" dirty="0">
                <a:highlight>
                  <a:srgbClr val="00FFFF"/>
                </a:highlight>
              </a:rPr>
              <a:t>but/</a:t>
            </a:r>
            <a:r>
              <a:rPr lang="en-US" sz="1600" i="1" strike="sngStrike" dirty="0"/>
              <a:t>and</a:t>
            </a:r>
            <a:r>
              <a:rPr lang="en-US" sz="1600" i="1" dirty="0"/>
              <a:t> the house wall can ignite from flames hitting it from the nearby burning small shed   </a:t>
            </a:r>
            <a:r>
              <a:rPr lang="en-US" sz="1600" kern="100" dirty="0">
                <a:highlight>
                  <a:srgbClr val="00FFFF"/>
                </a:highlight>
              </a:rPr>
              <a:t>[pop-up 3]</a:t>
            </a:r>
            <a:endParaRPr lang="en-US" sz="1600" i="1" dirty="0"/>
          </a:p>
        </p:txBody>
      </p:sp>
      <p:grpSp>
        <p:nvGrpSpPr>
          <p:cNvPr id="280" name="Group 279">
            <a:extLst>
              <a:ext uri="{FF2B5EF4-FFF2-40B4-BE49-F238E27FC236}">
                <a16:creationId xmlns:a16="http://schemas.microsoft.com/office/drawing/2014/main" id="{B388DB89-7C43-2AC7-B7E2-DF1A3A6273EF}"/>
              </a:ext>
            </a:extLst>
          </p:cNvPr>
          <p:cNvGrpSpPr/>
          <p:nvPr/>
        </p:nvGrpSpPr>
        <p:grpSpPr>
          <a:xfrm>
            <a:off x="8476307" y="18651577"/>
            <a:ext cx="7497922" cy="923330"/>
            <a:chOff x="163540" y="5842337"/>
            <a:chExt cx="7497921" cy="923328"/>
          </a:xfrm>
        </p:grpSpPr>
        <p:sp>
          <p:nvSpPr>
            <p:cNvPr id="281" name="TextBox 280">
              <a:extLst>
                <a:ext uri="{FF2B5EF4-FFF2-40B4-BE49-F238E27FC236}">
                  <a16:creationId xmlns:a16="http://schemas.microsoft.com/office/drawing/2014/main" id="{E03A2C36-F8B1-4C0E-DFD8-440363F8A0F2}"/>
                </a:ext>
              </a:extLst>
            </p:cNvPr>
            <p:cNvSpPr txBox="1"/>
            <p:nvPr/>
          </p:nvSpPr>
          <p:spPr>
            <a:xfrm>
              <a:off x="774328" y="5842337"/>
              <a:ext cx="6887133" cy="923328"/>
            </a:xfrm>
            <a:prstGeom prst="rect">
              <a:avLst/>
            </a:prstGeom>
            <a:solidFill>
              <a:srgbClr val="92D050"/>
            </a:solidFill>
            <a:ln>
              <a:solidFill>
                <a:schemeClr val="tx1"/>
              </a:solidFill>
            </a:ln>
          </p:spPr>
          <p:txBody>
            <a:bodyPr wrap="square">
              <a:spAutoFit/>
            </a:bodyPr>
            <a:lstStyle/>
            <a:p>
              <a:r>
                <a:rPr lang="en-US" b="1" i="1" dirty="0"/>
                <a:t>Actions with positive outcomes</a:t>
              </a:r>
            </a:p>
            <a:p>
              <a:r>
                <a:rPr lang="en-US" dirty="0"/>
                <a:t>Structures need to be protected from both embers and fire.</a:t>
              </a:r>
              <a:br>
                <a:rPr lang="en-US" dirty="0"/>
              </a:br>
              <a:r>
                <a:rPr lang="en-US" dirty="0"/>
                <a:t>Hardened (or protected) structures help protect the entire community.</a:t>
              </a:r>
            </a:p>
          </p:txBody>
        </p:sp>
        <p:sp>
          <p:nvSpPr>
            <p:cNvPr id="282" name="Isosceles Triangle 281">
              <a:extLst>
                <a:ext uri="{FF2B5EF4-FFF2-40B4-BE49-F238E27FC236}">
                  <a16:creationId xmlns:a16="http://schemas.microsoft.com/office/drawing/2014/main" id="{ADD9074B-52FF-632B-F121-BFD85DEEF7F2}"/>
                </a:ext>
              </a:extLst>
            </p:cNvPr>
            <p:cNvSpPr/>
            <p:nvPr/>
          </p:nvSpPr>
          <p:spPr>
            <a:xfrm>
              <a:off x="163540" y="5942807"/>
              <a:ext cx="460879" cy="397935"/>
            </a:xfrm>
            <a:prstGeom prst="triangle">
              <a:avLst/>
            </a:prstGeom>
            <a:solidFill>
              <a:srgbClr val="92D050"/>
            </a:solidFill>
            <a:ln w="3810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r>
                <a:rPr lang="en-US" b="1" dirty="0">
                  <a:solidFill>
                    <a:schemeClr val="tx1"/>
                  </a:solidFill>
                </a:rPr>
                <a:t>!</a:t>
              </a:r>
            </a:p>
          </p:txBody>
        </p:sp>
      </p:grpSp>
      <p:sp>
        <p:nvSpPr>
          <p:cNvPr id="297" name="Callout: Line 296">
            <a:extLst>
              <a:ext uri="{FF2B5EF4-FFF2-40B4-BE49-F238E27FC236}">
                <a16:creationId xmlns:a16="http://schemas.microsoft.com/office/drawing/2014/main" id="{75D61C47-D438-7703-6916-933963ACAFC5}"/>
              </a:ext>
            </a:extLst>
          </p:cNvPr>
          <p:cNvSpPr/>
          <p:nvPr/>
        </p:nvSpPr>
        <p:spPr>
          <a:xfrm>
            <a:off x="18024698" y="11724938"/>
            <a:ext cx="3629428" cy="1142108"/>
          </a:xfrm>
          <a:prstGeom prst="borderCallout1">
            <a:avLst>
              <a:gd name="adj1" fmla="val 49348"/>
              <a:gd name="adj2" fmla="val -60"/>
              <a:gd name="adj3" fmla="val -420325"/>
              <a:gd name="adj4" fmla="val -77873"/>
            </a:avLst>
          </a:prstGeom>
          <a:solidFill>
            <a:schemeClr val="accent1"/>
          </a:solidFill>
          <a:ln>
            <a:solidFill>
              <a:schemeClr val="bg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100" b="1" dirty="0"/>
              <a:t>POP-UP 2 ON WORD “</a:t>
            </a:r>
            <a:r>
              <a:rPr lang="en-US" sz="1100" b="1" u="sng" dirty="0">
                <a:highlight>
                  <a:srgbClr val="00FF00"/>
                </a:highlight>
              </a:rPr>
              <a:t>duration</a:t>
            </a:r>
            <a:r>
              <a:rPr lang="en-US" sz="1100" b="1" dirty="0"/>
              <a:t>”</a:t>
            </a:r>
          </a:p>
          <a:p>
            <a:r>
              <a:rPr lang="en-US" sz="1100" b="1" dirty="0"/>
              <a:t>The Science Corner</a:t>
            </a:r>
          </a:p>
          <a:p>
            <a:r>
              <a:rPr lang="en-US" sz="1100" dirty="0"/>
              <a:t>It’s not just flux and it’s not just time.  It’s the relationship between the two that meaningfully represents exposure. </a:t>
            </a:r>
          </a:p>
          <a:p>
            <a:endParaRPr lang="en-US" sz="1100" dirty="0"/>
          </a:p>
          <a:p>
            <a:pPr>
              <a:tabLst>
                <a:tab pos="914400" algn="l"/>
              </a:tabLst>
            </a:pPr>
            <a:r>
              <a:rPr lang="en-US" sz="1100" dirty="0">
                <a:solidFill>
                  <a:srgbClr val="FF0000"/>
                </a:solidFill>
                <a:highlight>
                  <a:srgbClr val="FFFF00"/>
                </a:highlight>
              </a:rPr>
              <a:t>ADD Ref to Tran, image of cone, plot of HF and LF</a:t>
            </a:r>
          </a:p>
        </p:txBody>
      </p:sp>
      <p:sp>
        <p:nvSpPr>
          <p:cNvPr id="296" name="Callout: Line 295">
            <a:extLst>
              <a:ext uri="{FF2B5EF4-FFF2-40B4-BE49-F238E27FC236}">
                <a16:creationId xmlns:a16="http://schemas.microsoft.com/office/drawing/2014/main" id="{94BF3EB7-8B4C-592F-DFAB-449BA93C3AC3}"/>
              </a:ext>
            </a:extLst>
          </p:cNvPr>
          <p:cNvSpPr/>
          <p:nvPr/>
        </p:nvSpPr>
        <p:spPr>
          <a:xfrm>
            <a:off x="18112231" y="7313916"/>
            <a:ext cx="4881119" cy="3773184"/>
          </a:xfrm>
          <a:prstGeom prst="borderCallout1">
            <a:avLst>
              <a:gd name="adj1" fmla="val 48100"/>
              <a:gd name="adj2" fmla="val -1177"/>
              <a:gd name="adj3" fmla="val -22389"/>
              <a:gd name="adj4" fmla="val -50159"/>
            </a:avLst>
          </a:prstGeom>
          <a:solidFill>
            <a:srgbClr val="99FF99"/>
          </a:solidFill>
          <a:ln>
            <a:solidFill>
              <a:schemeClr val="bg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r>
              <a:rPr lang="en-US" sz="1100" b="1">
                <a:solidFill>
                  <a:schemeClr val="tx1"/>
                </a:solidFill>
              </a:rPr>
              <a:t>POP-UP 1 ON WORDS “</a:t>
            </a:r>
            <a:r>
              <a:rPr lang="en-US" sz="1100" b="1" u="sng">
                <a:solidFill>
                  <a:schemeClr val="tx1"/>
                </a:solidFill>
                <a:highlight>
                  <a:srgbClr val="00FF00"/>
                </a:highlight>
              </a:rPr>
              <a:t>heat fluxes</a:t>
            </a:r>
            <a:r>
              <a:rPr lang="en-US" sz="1100" b="1" dirty="0">
                <a:solidFill>
                  <a:schemeClr val="tx1"/>
                </a:solidFill>
              </a:rPr>
              <a:t>”</a:t>
            </a:r>
          </a:p>
          <a:p>
            <a:r>
              <a:rPr lang="en-US" sz="1100" b="1">
                <a:solidFill>
                  <a:schemeClr val="tx1"/>
                </a:solidFill>
              </a:rPr>
              <a:t>HOW STRONG IS THAT HEAT FLUX</a:t>
            </a:r>
            <a:r>
              <a:rPr lang="en-US" sz="1100" b="1" dirty="0">
                <a:solidFill>
                  <a:schemeClr val="tx1"/>
                </a:solidFill>
              </a:rPr>
              <a:t>?</a:t>
            </a:r>
          </a:p>
        </p:txBody>
      </p:sp>
      <p:sp>
        <p:nvSpPr>
          <p:cNvPr id="228" name="Rectangle: Rounded Corners 227">
            <a:extLst>
              <a:ext uri="{FF2B5EF4-FFF2-40B4-BE49-F238E27FC236}">
                <a16:creationId xmlns:a16="http://schemas.microsoft.com/office/drawing/2014/main" id="{0E5E9230-B056-4CBE-8316-A23143218408}"/>
              </a:ext>
            </a:extLst>
          </p:cNvPr>
          <p:cNvSpPr/>
          <p:nvPr/>
        </p:nvSpPr>
        <p:spPr>
          <a:xfrm>
            <a:off x="408435" y="2949900"/>
            <a:ext cx="4105510" cy="1301632"/>
          </a:xfrm>
          <a:prstGeom prst="roundRect">
            <a:avLst/>
          </a:prstGeom>
          <a:solidFill>
            <a:srgbClr val="FFFF00"/>
          </a:solidFill>
          <a:ln>
            <a:solidFill>
              <a:schemeClr val="bg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b="1" dirty="0">
                <a:solidFill>
                  <a:schemeClr val="tx1"/>
                </a:solidFill>
              </a:rPr>
              <a:t>WEBPAGE 3ofX</a:t>
            </a:r>
          </a:p>
        </p:txBody>
      </p:sp>
      <p:grpSp>
        <p:nvGrpSpPr>
          <p:cNvPr id="233" name="Group 232">
            <a:extLst>
              <a:ext uri="{FF2B5EF4-FFF2-40B4-BE49-F238E27FC236}">
                <a16:creationId xmlns:a16="http://schemas.microsoft.com/office/drawing/2014/main" id="{582125AD-F15F-937B-04D5-028988175158}"/>
              </a:ext>
            </a:extLst>
          </p:cNvPr>
          <p:cNvGrpSpPr/>
          <p:nvPr/>
        </p:nvGrpSpPr>
        <p:grpSpPr>
          <a:xfrm>
            <a:off x="408434" y="5295907"/>
            <a:ext cx="4990332" cy="3582086"/>
            <a:chOff x="4649474" y="2585330"/>
            <a:chExt cx="4990332" cy="3582086"/>
          </a:xfrm>
        </p:grpSpPr>
        <p:pic>
          <p:nvPicPr>
            <p:cNvPr id="234" name="Picture 233">
              <a:extLst>
                <a:ext uri="{FF2B5EF4-FFF2-40B4-BE49-F238E27FC236}">
                  <a16:creationId xmlns:a16="http://schemas.microsoft.com/office/drawing/2014/main" id="{D1C95747-4AAC-AD5E-D962-F1B25783CE65}"/>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11200"/>
                      </a14:imgEffect>
                    </a14:imgLayer>
                  </a14:imgProps>
                </a:ext>
              </a:extLst>
            </a:blip>
            <a:stretch>
              <a:fillRect/>
            </a:stretch>
          </p:blipFill>
          <p:spPr>
            <a:xfrm>
              <a:off x="4649474" y="2585330"/>
              <a:ext cx="4990332" cy="3582086"/>
            </a:xfrm>
            <a:prstGeom prst="rect">
              <a:avLst/>
            </a:prstGeom>
            <a:ln>
              <a:solidFill>
                <a:schemeClr val="accent2">
                  <a:lumMod val="75000"/>
                </a:schemeClr>
              </a:solidFill>
            </a:ln>
          </p:spPr>
        </p:pic>
        <p:sp>
          <p:nvSpPr>
            <p:cNvPr id="236" name="Rectangle: Rounded Corners 235">
              <a:extLst>
                <a:ext uri="{FF2B5EF4-FFF2-40B4-BE49-F238E27FC236}">
                  <a16:creationId xmlns:a16="http://schemas.microsoft.com/office/drawing/2014/main" id="{146E3037-F4DE-361A-F112-E1AF2B4D507D}"/>
                </a:ext>
              </a:extLst>
            </p:cNvPr>
            <p:cNvSpPr/>
            <p:nvPr/>
          </p:nvSpPr>
          <p:spPr>
            <a:xfrm>
              <a:off x="6347806" y="3366645"/>
              <a:ext cx="1593668" cy="2785464"/>
            </a:xfrm>
            <a:prstGeom prst="roundRect">
              <a:avLst/>
            </a:prstGeom>
            <a:noFill/>
            <a:ln w="76200">
              <a:solidFill>
                <a:srgbClr val="00FF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8" name="Subtitle 2">
            <a:extLst>
              <a:ext uri="{FF2B5EF4-FFF2-40B4-BE49-F238E27FC236}">
                <a16:creationId xmlns:a16="http://schemas.microsoft.com/office/drawing/2014/main" id="{ACC3BA1E-209F-78CB-78C3-9EFF8C91B195}"/>
              </a:ext>
            </a:extLst>
          </p:cNvPr>
          <p:cNvSpPr txBox="1">
            <a:spLocks/>
          </p:cNvSpPr>
          <p:nvPr/>
        </p:nvSpPr>
        <p:spPr>
          <a:xfrm>
            <a:off x="7205731" y="20837946"/>
            <a:ext cx="10103626" cy="3247459"/>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600" b="1" dirty="0"/>
              <a:t>What is home </a:t>
            </a:r>
            <a:r>
              <a:rPr lang="en-US" sz="1600" b="1" dirty="0">
                <a:highlight>
                  <a:srgbClr val="FFFF00"/>
                </a:highlight>
              </a:rPr>
              <a:t>(/Structure) </a:t>
            </a:r>
            <a:r>
              <a:rPr lang="en-US" sz="1600" b="1" dirty="0"/>
              <a:t>hardening?</a:t>
            </a:r>
          </a:p>
          <a:p>
            <a:pPr algn="l"/>
            <a:r>
              <a:rPr lang="en-US" sz="1600" u="sng" dirty="0"/>
              <a:t>Hardening</a:t>
            </a:r>
            <a:r>
              <a:rPr lang="en-US" sz="1600" dirty="0"/>
              <a:t> refers to actions taken to increase the ignition resistance of a structure; turning the blue knob to the right (Figure </a:t>
            </a:r>
            <a:r>
              <a:rPr lang="en-US" sz="1600" dirty="0">
                <a:highlight>
                  <a:srgbClr val="FFFF00"/>
                </a:highlight>
              </a:rPr>
              <a:t>xx</a:t>
            </a:r>
            <a:r>
              <a:rPr lang="en-US" sz="1600" dirty="0"/>
              <a:t>).  More </a:t>
            </a:r>
            <a:r>
              <a:rPr lang="en-US" sz="1600" i="1" dirty="0"/>
              <a:t>Hardening</a:t>
            </a:r>
            <a:r>
              <a:rPr lang="en-US" sz="1600" dirty="0"/>
              <a:t> means harder to ignite. </a:t>
            </a:r>
          </a:p>
          <a:p>
            <a:pPr algn="l"/>
            <a:endParaRPr lang="en-US" sz="1600" dirty="0"/>
          </a:p>
          <a:p>
            <a:pPr algn="l"/>
            <a:r>
              <a:rPr lang="en-US" sz="1600" b="1" dirty="0"/>
              <a:t>What is the difference between hardening and </a:t>
            </a:r>
            <a:r>
              <a:rPr lang="en-US" sz="1600" b="1" u="sng" dirty="0"/>
              <a:t>hazard mitigation </a:t>
            </a:r>
            <a:r>
              <a:rPr lang="en-US" sz="1600" u="sng" dirty="0"/>
              <a:t> </a:t>
            </a:r>
            <a:r>
              <a:rPr lang="en-US" sz="1600" dirty="0">
                <a:highlight>
                  <a:srgbClr val="FFFF00"/>
                </a:highlight>
              </a:rPr>
              <a:t>(hyperlink to section 3)</a:t>
            </a:r>
            <a:r>
              <a:rPr lang="en-US" sz="1600" b="1" dirty="0"/>
              <a:t>? </a:t>
            </a:r>
          </a:p>
          <a:p>
            <a:pPr algn="l"/>
            <a:r>
              <a:rPr lang="en-US" sz="1600" dirty="0"/>
              <a:t>Hardening focuses on the structure or home, mitigation is a broader term that can also be used when actions are taken to control/decrease exposures. Hazard Mitigation therefor can refer to either lowering exposures or hardening the structure.</a:t>
            </a:r>
          </a:p>
          <a:p>
            <a:pPr algn="l"/>
            <a:r>
              <a:rPr lang="en-US" sz="1600" dirty="0"/>
              <a:t>There are several ways to successfully </a:t>
            </a:r>
            <a:r>
              <a:rPr lang="en-US" sz="1600" u="sng" dirty="0"/>
              <a:t>mitigate fire hazards </a:t>
            </a:r>
            <a:r>
              <a:rPr lang="en-US" sz="1600" dirty="0">
                <a:highlight>
                  <a:srgbClr val="FFFF00"/>
                </a:highlight>
              </a:rPr>
              <a:t>(hyperlink to section 3)</a:t>
            </a:r>
            <a:r>
              <a:rPr lang="en-US" sz="1600" dirty="0"/>
              <a:t>. </a:t>
            </a:r>
          </a:p>
        </p:txBody>
      </p:sp>
      <p:graphicFrame>
        <p:nvGraphicFramePr>
          <p:cNvPr id="10" name="Table 9">
            <a:extLst>
              <a:ext uri="{FF2B5EF4-FFF2-40B4-BE49-F238E27FC236}">
                <a16:creationId xmlns:a16="http://schemas.microsoft.com/office/drawing/2014/main" id="{E3AB12E5-5356-67C6-6720-4DD663BBFACA}"/>
              </a:ext>
            </a:extLst>
          </p:cNvPr>
          <p:cNvGraphicFramePr>
            <a:graphicFrameLocks noGrp="1"/>
          </p:cNvGraphicFramePr>
          <p:nvPr>
            <p:extLst>
              <p:ext uri="{D42A27DB-BD31-4B8C-83A1-F6EECF244321}">
                <p14:modId xmlns:p14="http://schemas.microsoft.com/office/powerpoint/2010/main" val="2228643539"/>
              </p:ext>
            </p:extLst>
          </p:nvPr>
        </p:nvGraphicFramePr>
        <p:xfrm>
          <a:off x="7257129" y="5341944"/>
          <a:ext cx="10000830" cy="10619124"/>
        </p:xfrm>
        <a:graphic>
          <a:graphicData uri="http://schemas.openxmlformats.org/drawingml/2006/table">
            <a:tbl>
              <a:tblPr firstRow="1" firstCol="1" bandRow="1"/>
              <a:tblGrid>
                <a:gridCol w="4645640">
                  <a:extLst>
                    <a:ext uri="{9D8B030D-6E8A-4147-A177-3AD203B41FA5}">
                      <a16:colId xmlns:a16="http://schemas.microsoft.com/office/drawing/2014/main" val="2705281894"/>
                    </a:ext>
                  </a:extLst>
                </a:gridCol>
                <a:gridCol w="5355190">
                  <a:extLst>
                    <a:ext uri="{9D8B030D-6E8A-4147-A177-3AD203B41FA5}">
                      <a16:colId xmlns:a16="http://schemas.microsoft.com/office/drawing/2014/main" val="3011359042"/>
                    </a:ext>
                  </a:extLst>
                </a:gridCol>
              </a:tblGrid>
              <a:tr h="438160">
                <a:tc gridSpan="2">
                  <a:txBody>
                    <a:bodyPr/>
                    <a:lstStyle/>
                    <a:p>
                      <a:pPr marL="0" marR="0" algn="ctr">
                        <a:spcBef>
                          <a:spcPts val="0"/>
                        </a:spcBef>
                        <a:spcAft>
                          <a:spcPts val="0"/>
                        </a:spcAft>
                      </a:pPr>
                      <a:r>
                        <a:rPr lang="en-US" sz="2400" b="1" kern="100" dirty="0">
                          <a:effectLst/>
                        </a:rPr>
                        <a:t>EMBERS and FLAMES</a:t>
                      </a:r>
                      <a:endParaRPr lang="en-US" sz="1400" b="1" kern="100" dirty="0">
                        <a:effectLst/>
                        <a:latin typeface="Times New Roman" panose="02020603050405020304" pitchFamily="18" charset="0"/>
                        <a:ea typeface="Calibri" panose="020F0502020204030204" pitchFamily="34" charset="0"/>
                      </a:endParaRPr>
                    </a:p>
                  </a:txBody>
                  <a:tcPr marL="68580" marR="68580" marT="0" marB="0">
                    <a:lnL w="12700" cmpd="sng">
                      <a:noFill/>
                      <a:prstDash val="solid"/>
                    </a:lnL>
                    <a:lnR w="12700" cmpd="sng">
                      <a:noFill/>
                      <a:prstDash val="solid"/>
                    </a:lnR>
                    <a:lnT w="12700" cmpd="sng">
                      <a:noFill/>
                      <a:prstDash val="solid"/>
                    </a:lnT>
                    <a:lnB w="1270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extLst>
                  <a:ext uri="{0D108BD9-81ED-4DB2-BD59-A6C34878D82A}">
                    <a16:rowId xmlns:a16="http://schemas.microsoft.com/office/drawing/2014/main" val="3015590534"/>
                  </a:ext>
                </a:extLst>
              </a:tr>
              <a:tr h="383994">
                <a:tc>
                  <a:txBody>
                    <a:bodyPr/>
                    <a:lstStyle/>
                    <a:p>
                      <a:pPr marL="0" marR="0" algn="ctr">
                        <a:spcBef>
                          <a:spcPts val="0"/>
                        </a:spcBef>
                        <a:spcAft>
                          <a:spcPts val="0"/>
                        </a:spcAft>
                      </a:pPr>
                      <a:r>
                        <a:rPr lang="en-US" sz="1600" b="1" kern="100" dirty="0">
                          <a:effectLst/>
                        </a:rPr>
                        <a:t>EMBERS</a:t>
                      </a:r>
                      <a:r>
                        <a:rPr lang="en-US" sz="1600" kern="100" dirty="0">
                          <a:effectLst/>
                        </a:rPr>
                        <a:t>:  airborne bits of burning fuel</a:t>
                      </a:r>
                      <a:endParaRPr lang="en-US" sz="1400" kern="100" dirty="0">
                        <a:effectLst/>
                        <a:latin typeface="Times New Roman" panose="02020603050405020304" pitchFamily="18" charset="0"/>
                        <a:ea typeface="Calibri" panose="020F0502020204030204" pitchFamily="34" charset="0"/>
                      </a:endParaRPr>
                    </a:p>
                  </a:txBody>
                  <a:tcPr marL="68580" marR="68580" marT="0" marB="0">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spcBef>
                          <a:spcPts val="0"/>
                        </a:spcBef>
                        <a:spcAft>
                          <a:spcPts val="0"/>
                        </a:spcAft>
                      </a:pPr>
                      <a:r>
                        <a:rPr lang="en-US" sz="1600" b="1" kern="100" dirty="0">
                          <a:effectLst/>
                        </a:rPr>
                        <a:t>FLAMES</a:t>
                      </a:r>
                      <a:r>
                        <a:rPr lang="en-US" sz="1600" kern="100" dirty="0">
                          <a:effectLst/>
                        </a:rPr>
                        <a:t>:  radiation and convection</a:t>
                      </a:r>
                      <a:endParaRPr lang="en-US" sz="1400" kern="100" dirty="0">
                        <a:effectLst/>
                        <a:highlight>
                          <a:srgbClr val="00FFFF"/>
                        </a:highlight>
                        <a:latin typeface="Times New Roman" panose="02020603050405020304" pitchFamily="18" charset="0"/>
                        <a:ea typeface="Calibri" panose="020F0502020204030204" pitchFamily="34" charset="0"/>
                      </a:endParaRPr>
                    </a:p>
                  </a:txBody>
                  <a:tcPr marL="68580" marR="68580" marT="0" marB="0">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3697446343"/>
                  </a:ext>
                </a:extLst>
              </a:tr>
              <a:tr h="6979920">
                <a:tc>
                  <a:txBody>
                    <a:bodyPr/>
                    <a:lstStyle/>
                    <a:p>
                      <a:pPr marL="0" marR="0">
                        <a:spcBef>
                          <a:spcPts val="0"/>
                        </a:spcBef>
                        <a:spcAft>
                          <a:spcPts val="0"/>
                        </a:spcAft>
                      </a:pPr>
                      <a:r>
                        <a:rPr lang="en-US" sz="1200" b="1" u="sng" kern="100" dirty="0">
                          <a:effectLst/>
                        </a:rPr>
                        <a:t>Ember Exposures</a:t>
                      </a:r>
                    </a:p>
                    <a:p>
                      <a:pPr marL="0" marR="0">
                        <a:spcBef>
                          <a:spcPts val="200"/>
                        </a:spcBef>
                        <a:spcAft>
                          <a:spcPts val="200"/>
                        </a:spcAft>
                      </a:pPr>
                      <a:r>
                        <a:rPr lang="en-US" sz="1200" kern="100" dirty="0">
                          <a:effectLst/>
                        </a:rPr>
                        <a:t>Ember exposures (or presence of embers) are inevitable in WUI fires and may be generated from burning vegetative or structural fuels.</a:t>
                      </a:r>
                    </a:p>
                    <a:p>
                      <a:pPr marL="342900" marR="0" lvl="0" indent="-342900">
                        <a:spcBef>
                          <a:spcPts val="200"/>
                        </a:spcBef>
                        <a:spcAft>
                          <a:spcPts val="200"/>
                        </a:spcAft>
                        <a:buFont typeface="Arial" panose="020B0604020202020204" pitchFamily="34" charset="0"/>
                        <a:buChar char="•"/>
                        <a:tabLst>
                          <a:tab pos="228600" algn="l"/>
                        </a:tabLst>
                      </a:pPr>
                      <a:r>
                        <a:rPr lang="en-US" sz="1200" kern="100" dirty="0">
                          <a:effectLst/>
                        </a:rPr>
                        <a:t>Embers can travel miles ahead of a wildfire and ignite spot fires ahead of the flaming front.</a:t>
                      </a:r>
                    </a:p>
                    <a:p>
                      <a:pPr marL="342900" marR="0" lvl="0" indent="-342900">
                        <a:spcBef>
                          <a:spcPts val="200"/>
                        </a:spcBef>
                        <a:spcAft>
                          <a:spcPts val="200"/>
                        </a:spcAft>
                        <a:buFont typeface="Arial" panose="020B0604020202020204" pitchFamily="34" charset="0"/>
                        <a:buChar char="•"/>
                        <a:tabLst>
                          <a:tab pos="228600" algn="l"/>
                        </a:tabLst>
                      </a:pPr>
                      <a:r>
                        <a:rPr lang="en-US" sz="1200" kern="100" dirty="0">
                          <a:effectLst/>
                        </a:rPr>
                        <a:t>Embers can ignite structures and parcel-level features such as parked vehicles, storage sheds, decks, and neighboring structures.</a:t>
                      </a:r>
                    </a:p>
                    <a:p>
                      <a:pPr marL="342900" marR="0" lvl="0" indent="-342900">
                        <a:spcBef>
                          <a:spcPts val="200"/>
                        </a:spcBef>
                        <a:spcAft>
                          <a:spcPts val="200"/>
                        </a:spcAft>
                        <a:buFont typeface="Arial" panose="020B0604020202020204" pitchFamily="34" charset="0"/>
                        <a:buChar char="•"/>
                        <a:tabLst>
                          <a:tab pos="228600" algn="l"/>
                        </a:tabLst>
                      </a:pPr>
                      <a:r>
                        <a:rPr lang="en-US" sz="1200" kern="100" dirty="0">
                          <a:effectLst/>
                        </a:rPr>
                        <a:t>Embers can vary in size and shape (see Figure </a:t>
                      </a:r>
                      <a:r>
                        <a:rPr lang="en-US" sz="1200" kern="100" dirty="0">
                          <a:effectLst/>
                          <a:highlight>
                            <a:srgbClr val="FFFF00"/>
                          </a:highlight>
                        </a:rPr>
                        <a:t>xx</a:t>
                      </a:r>
                      <a:r>
                        <a:rPr lang="en-US" sz="1200" kern="100" dirty="0">
                          <a:effectLst/>
                        </a:rPr>
                        <a:t>).</a:t>
                      </a:r>
                    </a:p>
                    <a:p>
                      <a:pPr marL="342900" marR="0" lvl="0" indent="-342900">
                        <a:spcBef>
                          <a:spcPts val="200"/>
                        </a:spcBef>
                        <a:spcAft>
                          <a:spcPts val="200"/>
                        </a:spcAft>
                        <a:buFont typeface="Arial" panose="020B0604020202020204" pitchFamily="34" charset="0"/>
                        <a:buChar char="•"/>
                        <a:tabLst>
                          <a:tab pos="228600" algn="l"/>
                        </a:tabLst>
                      </a:pPr>
                      <a:r>
                        <a:rPr lang="en-US" sz="1200" kern="100" dirty="0">
                          <a:effectLst/>
                        </a:rPr>
                        <a:t>Ember ignitions may occur hours after the flame front has passed.</a:t>
                      </a:r>
                    </a:p>
                    <a:p>
                      <a:pPr marL="0" marR="0">
                        <a:spcBef>
                          <a:spcPts val="200"/>
                        </a:spcBef>
                        <a:spcAft>
                          <a:spcPts val="200"/>
                        </a:spcAft>
                      </a:pPr>
                      <a:r>
                        <a:rPr lang="en-US" sz="1200" kern="100" dirty="0">
                          <a:effectLst/>
                        </a:rPr>
                        <a:t>Structure ignition from embers will depend on the vulnerabilities present on the structure and the intensity/duration of local ember exposures.</a:t>
                      </a:r>
                    </a:p>
                    <a:p>
                      <a:pPr marL="0" marR="0">
                        <a:spcBef>
                          <a:spcPts val="200"/>
                        </a:spcBef>
                        <a:spcAft>
                          <a:spcPts val="200"/>
                        </a:spcAft>
                      </a:pPr>
                      <a:endParaRPr lang="en-US" sz="1200" kern="100" dirty="0">
                        <a:effectLst/>
                        <a:latin typeface="Times New Roman" panose="02020603050405020304" pitchFamily="18" charset="0"/>
                        <a:ea typeface="Calibri" panose="020F0502020204030204" pitchFamily="34" charset="0"/>
                      </a:endParaRPr>
                    </a:p>
                    <a:p>
                      <a:pPr marL="0" marR="0">
                        <a:spcBef>
                          <a:spcPts val="200"/>
                        </a:spcBef>
                        <a:spcAft>
                          <a:spcPts val="200"/>
                        </a:spcAft>
                      </a:pPr>
                      <a:endParaRPr lang="en-US" sz="1200" kern="100" dirty="0">
                        <a:effectLst/>
                        <a:latin typeface="Times New Roman" panose="02020603050405020304" pitchFamily="18" charset="0"/>
                        <a:ea typeface="Calibri" panose="020F0502020204030204" pitchFamily="34" charset="0"/>
                      </a:endParaRPr>
                    </a:p>
                    <a:p>
                      <a:pPr marL="0" marR="0">
                        <a:spcBef>
                          <a:spcPts val="200"/>
                        </a:spcBef>
                        <a:spcAft>
                          <a:spcPts val="200"/>
                        </a:spcAft>
                      </a:pPr>
                      <a:endParaRPr lang="en-US" sz="1200" kern="100" dirty="0">
                        <a:effectLst/>
                        <a:latin typeface="Times New Roman" panose="02020603050405020304" pitchFamily="18" charset="0"/>
                        <a:ea typeface="Calibri" panose="020F0502020204030204" pitchFamily="34" charset="0"/>
                      </a:endParaRPr>
                    </a:p>
                    <a:p>
                      <a:pPr marL="0" marR="0">
                        <a:spcBef>
                          <a:spcPts val="200"/>
                        </a:spcBef>
                        <a:spcAft>
                          <a:spcPts val="200"/>
                        </a:spcAft>
                      </a:pPr>
                      <a:endParaRPr lang="en-US" sz="1200" kern="100" dirty="0">
                        <a:effectLst/>
                        <a:latin typeface="Times New Roman" panose="02020603050405020304" pitchFamily="18" charset="0"/>
                        <a:ea typeface="Calibri" panose="020F0502020204030204" pitchFamily="34" charset="0"/>
                      </a:endParaRPr>
                    </a:p>
                    <a:p>
                      <a:pPr marL="0" marR="0">
                        <a:spcBef>
                          <a:spcPts val="200"/>
                        </a:spcBef>
                        <a:spcAft>
                          <a:spcPts val="200"/>
                        </a:spcAft>
                      </a:pPr>
                      <a:endParaRPr lang="en-US" sz="1200" kern="100" dirty="0">
                        <a:effectLst/>
                        <a:latin typeface="Times New Roman" panose="02020603050405020304" pitchFamily="18" charset="0"/>
                        <a:ea typeface="Calibri" panose="020F0502020204030204" pitchFamily="34" charset="0"/>
                      </a:endParaRPr>
                    </a:p>
                    <a:p>
                      <a:pPr marL="0" marR="0">
                        <a:spcBef>
                          <a:spcPts val="200"/>
                        </a:spcBef>
                        <a:spcAft>
                          <a:spcPts val="200"/>
                        </a:spcAft>
                      </a:pPr>
                      <a:endParaRPr lang="en-US" sz="1200" kern="100" dirty="0">
                        <a:effectLst/>
                        <a:latin typeface="Times New Roman" panose="02020603050405020304" pitchFamily="18" charset="0"/>
                        <a:ea typeface="Calibri" panose="020F0502020204030204" pitchFamily="34" charset="0"/>
                      </a:endParaRPr>
                    </a:p>
                    <a:p>
                      <a:pPr marL="0" marR="0">
                        <a:spcBef>
                          <a:spcPts val="200"/>
                        </a:spcBef>
                        <a:spcAft>
                          <a:spcPts val="200"/>
                        </a:spcAft>
                      </a:pPr>
                      <a:endParaRPr lang="en-US" sz="1200" kern="100" dirty="0">
                        <a:effectLst/>
                        <a:latin typeface="Times New Roman" panose="02020603050405020304" pitchFamily="18" charset="0"/>
                        <a:ea typeface="Calibri" panose="020F0502020204030204" pitchFamily="34" charset="0"/>
                      </a:endParaRPr>
                    </a:p>
                    <a:p>
                      <a:pPr marL="0" marR="0">
                        <a:spcBef>
                          <a:spcPts val="200"/>
                        </a:spcBef>
                        <a:spcAft>
                          <a:spcPts val="200"/>
                        </a:spcAft>
                      </a:pPr>
                      <a:endParaRPr lang="en-US" sz="1200" kern="100" dirty="0">
                        <a:effectLst/>
                        <a:latin typeface="Times New Roman" panose="02020603050405020304" pitchFamily="18" charset="0"/>
                        <a:ea typeface="Calibri" panose="020F0502020204030204" pitchFamily="34" charset="0"/>
                      </a:endParaRPr>
                    </a:p>
                    <a:p>
                      <a:pPr marL="0" marR="0">
                        <a:spcBef>
                          <a:spcPts val="200"/>
                        </a:spcBef>
                        <a:spcAft>
                          <a:spcPts val="200"/>
                        </a:spcAft>
                      </a:pPr>
                      <a:endParaRPr lang="en-US" sz="1200" kern="100" dirty="0">
                        <a:effectLst/>
                        <a:latin typeface="Times New Roman" panose="02020603050405020304" pitchFamily="18" charset="0"/>
                        <a:ea typeface="Calibri" panose="020F0502020204030204" pitchFamily="34" charset="0"/>
                      </a:endParaRPr>
                    </a:p>
                    <a:p>
                      <a:pPr marL="0" marR="0">
                        <a:spcBef>
                          <a:spcPts val="200"/>
                        </a:spcBef>
                        <a:spcAft>
                          <a:spcPts val="200"/>
                        </a:spcAft>
                      </a:pPr>
                      <a:endParaRPr lang="en-US" sz="1200" kern="100" dirty="0">
                        <a:effectLst/>
                        <a:latin typeface="Times New Roman" panose="02020603050405020304" pitchFamily="18" charset="0"/>
                        <a:ea typeface="Calibri" panose="020F0502020204030204" pitchFamily="34" charset="0"/>
                      </a:endParaRPr>
                    </a:p>
                    <a:p>
                      <a:pPr marL="457200" marR="0" lvl="1">
                        <a:spcBef>
                          <a:spcPts val="200"/>
                        </a:spcBef>
                        <a:spcAft>
                          <a:spcPts val="200"/>
                        </a:spcAft>
                      </a:pPr>
                      <a:r>
                        <a:rPr lang="en-US" sz="1200" kern="100" dirty="0">
                          <a:effectLst/>
                          <a:latin typeface="Times New Roman" panose="02020603050405020304" pitchFamily="18" charset="0"/>
                          <a:ea typeface="Calibri" panose="020F0502020204030204" pitchFamily="34" charset="0"/>
                        </a:rPr>
                        <a:t>Embers can be smaller than 1/8 of an inch or they can be large.  This chunk of wood originated from a burning shed, observed and collected during NIST experiments.</a:t>
                      </a:r>
                      <a:endParaRPr lang="en-US" sz="1200" kern="100" dirty="0">
                        <a:effectLst/>
                        <a:highlight>
                          <a:srgbClr val="FFFF00"/>
                        </a:highlight>
                        <a:latin typeface="Times New Roman" panose="02020603050405020304" pitchFamily="18" charset="0"/>
                        <a:ea typeface="Calibri" panose="020F0502020204030204" pitchFamily="34" charset="0"/>
                      </a:endParaRPr>
                    </a:p>
                  </a:txBody>
                  <a:tcPr marL="68580" marR="68580" marT="0" marB="0">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spcBef>
                          <a:spcPts val="0"/>
                        </a:spcBef>
                        <a:spcAft>
                          <a:spcPts val="0"/>
                        </a:spcAft>
                      </a:pPr>
                      <a:r>
                        <a:rPr lang="en-US" sz="1200" b="1" u="sng" kern="100" dirty="0">
                          <a:effectLst/>
                        </a:rPr>
                        <a:t>Flame Exposures</a:t>
                      </a:r>
                    </a:p>
                    <a:p>
                      <a:pPr marL="0" marR="0">
                        <a:spcBef>
                          <a:spcPts val="200"/>
                        </a:spcBef>
                        <a:spcAft>
                          <a:spcPts val="200"/>
                        </a:spcAft>
                      </a:pPr>
                      <a:r>
                        <a:rPr lang="en-US" sz="1200" kern="100" dirty="0">
                          <a:effectLst/>
                        </a:rPr>
                        <a:t>Flame exposures (radiation and convection) can originate from within the primary parcel or arrive from adjacent parcels or wildlands.  Like ember exposures, flame exposures can vary in intensity (with </a:t>
                      </a:r>
                      <a:r>
                        <a:rPr lang="en-US" sz="1200" u="sng" kern="100" dirty="0">
                          <a:effectLst/>
                          <a:highlight>
                            <a:srgbClr val="00FF00"/>
                          </a:highlight>
                        </a:rPr>
                        <a:t>heat fluxes </a:t>
                      </a:r>
                      <a:r>
                        <a:rPr lang="en-US" sz="1200" kern="100" dirty="0">
                          <a:effectLst/>
                          <a:highlight>
                            <a:srgbClr val="00FFFF"/>
                          </a:highlight>
                        </a:rPr>
                        <a:t>[pop-up 1</a:t>
                      </a:r>
                      <a:r>
                        <a:rPr lang="en-US" sz="1200" kern="100" dirty="0">
                          <a:effectLst/>
                        </a:rPr>
                        <a:t>] up to about 200 kW/m2) and </a:t>
                      </a:r>
                      <a:r>
                        <a:rPr lang="en-US" sz="1200" u="sng" kern="100" dirty="0">
                          <a:effectLst/>
                          <a:highlight>
                            <a:srgbClr val="00FF00"/>
                          </a:highlight>
                        </a:rPr>
                        <a:t>duration</a:t>
                      </a:r>
                      <a:r>
                        <a:rPr lang="en-US" sz="1200" kern="100" dirty="0">
                          <a:effectLst/>
                        </a:rPr>
                        <a:t> (seconds to tens of minutes </a:t>
                      </a:r>
                      <a:r>
                        <a:rPr lang="en-US" sz="1200" kern="100" dirty="0">
                          <a:effectLst/>
                          <a:highlight>
                            <a:srgbClr val="00FFFF"/>
                          </a:highlight>
                        </a:rPr>
                        <a:t>[pop-up 2]</a:t>
                      </a:r>
                      <a:r>
                        <a:rPr lang="en-US" sz="1200" kern="100" dirty="0">
                          <a:effectLst/>
                        </a:rPr>
                        <a:t>).  However, unlike embers that can travel from a few feet to several miles, fire exposures affect fuels in the range of tens of feet (up to ~300 ft), as radiation and convection decay rapidly with distance.</a:t>
                      </a:r>
                    </a:p>
                    <a:p>
                      <a:pPr marL="0" marR="0">
                        <a:spcBef>
                          <a:spcPts val="200"/>
                        </a:spcBef>
                        <a:spcAft>
                          <a:spcPts val="200"/>
                        </a:spcAft>
                      </a:pPr>
                      <a:endParaRPr lang="en-US" sz="1200" kern="100" dirty="0">
                        <a:effectLst/>
                      </a:endParaRPr>
                    </a:p>
                    <a:p>
                      <a:pPr marL="0" marR="0">
                        <a:spcBef>
                          <a:spcPts val="200"/>
                        </a:spcBef>
                        <a:spcAft>
                          <a:spcPts val="200"/>
                        </a:spcAft>
                      </a:pPr>
                      <a:endParaRPr lang="en-US" sz="1200" kern="100" dirty="0">
                        <a:effectLst/>
                        <a:latin typeface="Times New Roman" panose="02020603050405020304" pitchFamily="18" charset="0"/>
                        <a:ea typeface="Calibri" panose="020F0502020204030204" pitchFamily="34" charset="0"/>
                      </a:endParaRPr>
                    </a:p>
                    <a:p>
                      <a:pPr marL="0" marR="0">
                        <a:spcBef>
                          <a:spcPts val="200"/>
                        </a:spcBef>
                        <a:spcAft>
                          <a:spcPts val="200"/>
                        </a:spcAft>
                      </a:pPr>
                      <a:endParaRPr lang="en-US" sz="1200" kern="100" dirty="0">
                        <a:effectLst/>
                        <a:latin typeface="Times New Roman" panose="02020603050405020304" pitchFamily="18" charset="0"/>
                        <a:ea typeface="Calibri" panose="020F0502020204030204" pitchFamily="34" charset="0"/>
                      </a:endParaRPr>
                    </a:p>
                    <a:p>
                      <a:pPr marL="0" marR="0">
                        <a:spcBef>
                          <a:spcPts val="200"/>
                        </a:spcBef>
                        <a:spcAft>
                          <a:spcPts val="200"/>
                        </a:spcAft>
                      </a:pPr>
                      <a:endParaRPr lang="en-US" sz="1200" kern="100" dirty="0">
                        <a:effectLst/>
                        <a:latin typeface="Times New Roman" panose="02020603050405020304" pitchFamily="18" charset="0"/>
                        <a:ea typeface="Calibri" panose="020F0502020204030204" pitchFamily="34" charset="0"/>
                      </a:endParaRPr>
                    </a:p>
                    <a:p>
                      <a:pPr marL="0" marR="0">
                        <a:spcBef>
                          <a:spcPts val="200"/>
                        </a:spcBef>
                        <a:spcAft>
                          <a:spcPts val="200"/>
                        </a:spcAft>
                      </a:pPr>
                      <a:endParaRPr lang="en-US" sz="1200" kern="100" dirty="0">
                        <a:effectLst/>
                        <a:latin typeface="Times New Roman" panose="02020603050405020304" pitchFamily="18" charset="0"/>
                        <a:ea typeface="Calibri" panose="020F0502020204030204" pitchFamily="34" charset="0"/>
                      </a:endParaRPr>
                    </a:p>
                    <a:p>
                      <a:pPr marL="0" marR="0">
                        <a:spcBef>
                          <a:spcPts val="200"/>
                        </a:spcBef>
                        <a:spcAft>
                          <a:spcPts val="200"/>
                        </a:spcAft>
                      </a:pPr>
                      <a:endParaRPr lang="en-US" sz="1200" kern="100" dirty="0">
                        <a:effectLst/>
                        <a:latin typeface="Times New Roman" panose="02020603050405020304" pitchFamily="18" charset="0"/>
                        <a:ea typeface="Calibri" panose="020F0502020204030204" pitchFamily="34" charset="0"/>
                      </a:endParaRPr>
                    </a:p>
                    <a:p>
                      <a:pPr marL="0" marR="0">
                        <a:spcBef>
                          <a:spcPts val="200"/>
                        </a:spcBef>
                        <a:spcAft>
                          <a:spcPts val="200"/>
                        </a:spcAft>
                      </a:pPr>
                      <a:endParaRPr lang="en-US" sz="1200" kern="100" dirty="0">
                        <a:effectLst/>
                        <a:latin typeface="Times New Roman" panose="02020603050405020304" pitchFamily="18" charset="0"/>
                        <a:ea typeface="Calibri" panose="020F0502020204030204" pitchFamily="34" charset="0"/>
                      </a:endParaRPr>
                    </a:p>
                    <a:p>
                      <a:pPr marL="0" marR="0">
                        <a:spcBef>
                          <a:spcPts val="200"/>
                        </a:spcBef>
                        <a:spcAft>
                          <a:spcPts val="200"/>
                        </a:spcAft>
                      </a:pPr>
                      <a:endParaRPr lang="en-US" sz="1200" kern="100" dirty="0">
                        <a:effectLst/>
                        <a:latin typeface="Times New Roman" panose="02020603050405020304" pitchFamily="18" charset="0"/>
                        <a:ea typeface="Calibri" panose="020F0502020204030204" pitchFamily="34" charset="0"/>
                      </a:endParaRPr>
                    </a:p>
                    <a:p>
                      <a:pPr marL="0" marR="0">
                        <a:spcBef>
                          <a:spcPts val="200"/>
                        </a:spcBef>
                        <a:spcAft>
                          <a:spcPts val="200"/>
                        </a:spcAft>
                      </a:pPr>
                      <a:endParaRPr lang="en-US" sz="1200" kern="100" dirty="0">
                        <a:effectLst/>
                        <a:latin typeface="Times New Roman" panose="02020603050405020304" pitchFamily="18" charset="0"/>
                        <a:ea typeface="Calibri" panose="020F0502020204030204" pitchFamily="34" charset="0"/>
                      </a:endParaRPr>
                    </a:p>
                    <a:p>
                      <a:pPr marL="0" marR="0">
                        <a:spcBef>
                          <a:spcPts val="200"/>
                        </a:spcBef>
                        <a:spcAft>
                          <a:spcPts val="200"/>
                        </a:spcAft>
                      </a:pPr>
                      <a:endParaRPr lang="en-US" sz="1200" kern="100" dirty="0">
                        <a:effectLst/>
                        <a:latin typeface="Times New Roman" panose="02020603050405020304" pitchFamily="18" charset="0"/>
                        <a:ea typeface="Calibri" panose="020F0502020204030204" pitchFamily="34" charset="0"/>
                      </a:endParaRPr>
                    </a:p>
                    <a:p>
                      <a:pPr marL="0" marR="0">
                        <a:spcBef>
                          <a:spcPts val="200"/>
                        </a:spcBef>
                        <a:spcAft>
                          <a:spcPts val="200"/>
                        </a:spcAft>
                      </a:pPr>
                      <a:endParaRPr lang="en-US" sz="1200" kern="100" dirty="0">
                        <a:effectLst/>
                        <a:latin typeface="Times New Roman" panose="02020603050405020304" pitchFamily="18" charset="0"/>
                        <a:ea typeface="Calibri" panose="020F0502020204030204" pitchFamily="34" charset="0"/>
                      </a:endParaRPr>
                    </a:p>
                    <a:p>
                      <a:pPr marL="0" marR="0">
                        <a:spcBef>
                          <a:spcPts val="200"/>
                        </a:spcBef>
                        <a:spcAft>
                          <a:spcPts val="200"/>
                        </a:spcAft>
                      </a:pPr>
                      <a:endParaRPr lang="en-US" sz="1200" kern="100" dirty="0">
                        <a:effectLst/>
                        <a:latin typeface="Times New Roman" panose="02020603050405020304" pitchFamily="18" charset="0"/>
                        <a:ea typeface="Calibri" panose="020F0502020204030204" pitchFamily="34" charset="0"/>
                      </a:endParaRPr>
                    </a:p>
                    <a:p>
                      <a:pPr marL="0" marR="0">
                        <a:spcBef>
                          <a:spcPts val="200"/>
                        </a:spcBef>
                        <a:spcAft>
                          <a:spcPts val="200"/>
                        </a:spcAft>
                      </a:pPr>
                      <a:endParaRPr lang="en-US" sz="1200" kern="100" dirty="0">
                        <a:effectLst/>
                        <a:latin typeface="Times New Roman" panose="02020603050405020304" pitchFamily="18" charset="0"/>
                        <a:ea typeface="Calibri" panose="020F0502020204030204" pitchFamily="34" charset="0"/>
                      </a:endParaRPr>
                    </a:p>
                    <a:p>
                      <a:pPr marL="0" marR="0">
                        <a:spcBef>
                          <a:spcPts val="200"/>
                        </a:spcBef>
                        <a:spcAft>
                          <a:spcPts val="200"/>
                        </a:spcAft>
                      </a:pPr>
                      <a:endParaRPr lang="en-US" sz="1200" kern="100" dirty="0">
                        <a:effectLst/>
                        <a:latin typeface="Times New Roman" panose="02020603050405020304" pitchFamily="18" charset="0"/>
                        <a:ea typeface="Calibri" panose="020F0502020204030204" pitchFamily="34" charset="0"/>
                      </a:endParaRPr>
                    </a:p>
                    <a:p>
                      <a:pPr marL="0" marR="0">
                        <a:spcBef>
                          <a:spcPts val="200"/>
                        </a:spcBef>
                        <a:spcAft>
                          <a:spcPts val="200"/>
                        </a:spcAft>
                      </a:pPr>
                      <a:endParaRPr lang="en-US" sz="1200" kern="100" dirty="0">
                        <a:effectLst/>
                        <a:latin typeface="Times New Roman" panose="02020603050405020304" pitchFamily="18" charset="0"/>
                        <a:ea typeface="Calibri" panose="020F0502020204030204" pitchFamily="34" charset="0"/>
                      </a:endParaRPr>
                    </a:p>
                    <a:p>
                      <a:pPr marL="457200" marR="0">
                        <a:spcBef>
                          <a:spcPts val="200"/>
                        </a:spcBef>
                        <a:spcAft>
                          <a:spcPts val="200"/>
                        </a:spcAft>
                      </a:pPr>
                      <a:r>
                        <a:rPr lang="en-US" sz="1200" kern="100" dirty="0">
                          <a:effectLst/>
                          <a:latin typeface="Times New Roman" panose="02020603050405020304" pitchFamily="18" charset="0"/>
                          <a:ea typeface="Calibri" panose="020F0502020204030204" pitchFamily="34" charset="0"/>
                        </a:rPr>
                        <a:t>Heat and flames from a fully involved shed or garage (13 ft x 26 ft) are about to ignite the primary structure. The white arrow points to the pyrolyzing eaves (off-gassing before ignition).</a:t>
                      </a:r>
                      <a:br>
                        <a:rPr lang="en-US" sz="1200" kern="100" dirty="0">
                          <a:effectLst/>
                          <a:latin typeface="Times New Roman" panose="02020603050405020304" pitchFamily="18" charset="0"/>
                          <a:ea typeface="Calibri" panose="020F0502020204030204" pitchFamily="34" charset="0"/>
                        </a:rPr>
                      </a:br>
                      <a:r>
                        <a:rPr lang="en-US" sz="1200" kern="100" dirty="0">
                          <a:effectLst/>
                          <a:latin typeface="Times New Roman" panose="02020603050405020304" pitchFamily="18" charset="0"/>
                          <a:ea typeface="Calibri" panose="020F0502020204030204" pitchFamily="34" charset="0"/>
                        </a:rPr>
                        <a:t>Source: CAL FIRE, annotated by NIST.</a:t>
                      </a:r>
                    </a:p>
                    <a:p>
                      <a:pPr marL="0" marR="0">
                        <a:spcBef>
                          <a:spcPts val="200"/>
                        </a:spcBef>
                        <a:spcAft>
                          <a:spcPts val="200"/>
                        </a:spcAft>
                      </a:pPr>
                      <a:endParaRPr lang="en-US" sz="1200" kern="100" dirty="0">
                        <a:effectLst/>
                        <a:latin typeface="Times New Roman" panose="02020603050405020304" pitchFamily="18" charset="0"/>
                        <a:ea typeface="Calibri" panose="020F0502020204030204" pitchFamily="34" charset="0"/>
                      </a:endParaRPr>
                    </a:p>
                  </a:txBody>
                  <a:tcPr marL="68580" marR="68580" marT="0" marB="0">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1103605754"/>
                  </a:ext>
                </a:extLst>
              </a:tr>
              <a:tr h="1171130">
                <a:tc>
                  <a:txBody>
                    <a:bodyPr/>
                    <a:lstStyle/>
                    <a:p>
                      <a:pPr marL="0" indent="0" algn="ctr">
                        <a:buNone/>
                      </a:pPr>
                      <a:r>
                        <a:rPr lang="en-US" sz="1800" b="1"/>
                        <a:t>Ember exposure scale</a:t>
                      </a:r>
                      <a:endParaRPr lang="en-US" sz="1800" b="1" dirty="0"/>
                    </a:p>
                  </a:txBody>
                  <a:tcPr marL="68580" marR="68580" marT="0" marB="0">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indent="0" algn="ctr">
                        <a:buNone/>
                      </a:pPr>
                      <a:r>
                        <a:rPr lang="en-US" sz="1800" b="1"/>
                        <a:t>Fire / Flame exposure scale</a:t>
                      </a:r>
                      <a:endParaRPr lang="en-US" sz="1800" b="1" dirty="0"/>
                    </a:p>
                  </a:txBody>
                  <a:tcPr marL="68580" marR="68580" marT="0" marB="0">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2557249706"/>
                  </a:ext>
                </a:extLst>
              </a:tr>
              <a:tr h="1645920">
                <a:tc>
                  <a:txBody>
                    <a:bodyPr/>
                    <a:lstStyle/>
                    <a:p>
                      <a:pPr marL="182880" marR="182880">
                        <a:spcBef>
                          <a:spcPts val="0"/>
                        </a:spcBef>
                        <a:spcAft>
                          <a:spcPts val="600"/>
                        </a:spcAft>
                      </a:pPr>
                      <a:r>
                        <a:rPr lang="en-US" sz="1200" kern="100" dirty="0">
                          <a:effectLst/>
                        </a:rPr>
                        <a:t>The ember exposure scale is intended to illustrate that there is a range of ember exposures that can impact a structure.  Ember exposure has various components (parts) including ember size, number of embers, and how much energy they have left when they land on a structure. </a:t>
                      </a:r>
                      <a:br>
                        <a:rPr lang="en-US" sz="1200" kern="100" dirty="0">
                          <a:effectLst/>
                        </a:rPr>
                      </a:br>
                      <a:r>
                        <a:rPr lang="en-US" sz="1200" kern="100" dirty="0">
                          <a:effectLst/>
                          <a:highlight>
                            <a:srgbClr val="00FFFF"/>
                          </a:highlight>
                        </a:rPr>
                        <a:t>(…when they land on something that can ignite)</a:t>
                      </a:r>
                      <a:endParaRPr lang="en-US" sz="1200" kern="100" dirty="0">
                        <a:effectLst/>
                        <a:highlight>
                          <a:srgbClr val="00FFFF"/>
                        </a:highlight>
                        <a:latin typeface="Times New Roman" panose="02020603050405020304" pitchFamily="18" charset="0"/>
                        <a:ea typeface="Calibri" panose="020F0502020204030204" pitchFamily="34" charset="0"/>
                      </a:endParaRPr>
                    </a:p>
                  </a:txBody>
                  <a:tcPr marL="68580" marR="68580" marT="0" marB="0">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182880" marR="182880">
                        <a:spcBef>
                          <a:spcPts val="0"/>
                        </a:spcBef>
                        <a:spcAft>
                          <a:spcPts val="600"/>
                        </a:spcAft>
                      </a:pPr>
                      <a:r>
                        <a:rPr lang="en-US" sz="1200" kern="100" dirty="0">
                          <a:effectLst/>
                        </a:rPr>
                        <a:t>The fire exposure scale is intended to illustrate that there is a range of fire exposures that can impact a structure.  The fire exposure is measured at a specific location and is independent of the structure construction.  Fire exposures are generated from burning fuels.  Wind can impact fire exposure as it can “lean the flames” away or towards a house.  Fire exposure decreases rapidly the further we measure from the flames.  For exposures coming smaller combustibles like a 5x5 ft shed, five or ten feet can make a very big difference in fire exposure intensity.</a:t>
                      </a:r>
                      <a:endParaRPr lang="en-US" sz="1200" kern="100" dirty="0">
                        <a:effectLst/>
                        <a:latin typeface="Times New Roman" panose="02020603050405020304" pitchFamily="18" charset="0"/>
                        <a:ea typeface="Calibri" panose="020F0502020204030204" pitchFamily="34" charset="0"/>
                      </a:endParaRPr>
                    </a:p>
                  </a:txBody>
                  <a:tcPr marL="68580" marR="68580" marT="0" marB="0">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mpd="sng">
                      <a:noFill/>
                      <a:prstDash val="solid"/>
                    </a:lnT>
                    <a:lnB w="1270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223497"/>
                  </a:ext>
                </a:extLst>
              </a:tr>
            </a:tbl>
          </a:graphicData>
        </a:graphic>
      </p:graphicFrame>
      <p:grpSp>
        <p:nvGrpSpPr>
          <p:cNvPr id="12" name="Group 11">
            <a:extLst>
              <a:ext uri="{FF2B5EF4-FFF2-40B4-BE49-F238E27FC236}">
                <a16:creationId xmlns:a16="http://schemas.microsoft.com/office/drawing/2014/main" id="{D30032A8-2390-494A-0B2D-569F3F5CB24C}"/>
              </a:ext>
            </a:extLst>
          </p:cNvPr>
          <p:cNvGrpSpPr/>
          <p:nvPr/>
        </p:nvGrpSpPr>
        <p:grpSpPr>
          <a:xfrm>
            <a:off x="8577362" y="12319678"/>
            <a:ext cx="2286000" cy="739664"/>
            <a:chOff x="744065" y="371115"/>
            <a:chExt cx="2285999" cy="739440"/>
          </a:xfrm>
        </p:grpSpPr>
        <p:sp>
          <p:nvSpPr>
            <p:cNvPr id="13" name="Isosceles Triangle 12">
              <a:extLst>
                <a:ext uri="{FF2B5EF4-FFF2-40B4-BE49-F238E27FC236}">
                  <a16:creationId xmlns:a16="http://schemas.microsoft.com/office/drawing/2014/main" id="{75D5D2DE-84C7-D1BC-A52B-DA34B898D4C2}"/>
                </a:ext>
              </a:extLst>
            </p:cNvPr>
            <p:cNvSpPr/>
            <p:nvPr/>
          </p:nvSpPr>
          <p:spPr>
            <a:xfrm rot="19566533">
              <a:off x="1335735" y="371115"/>
              <a:ext cx="143435" cy="191886"/>
            </a:xfrm>
            <a:prstGeom prst="triangle">
              <a:avLst/>
            </a:prstGeom>
            <a:solidFill>
              <a:srgbClr val="FF0000"/>
            </a:solidFill>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a:p>
          </p:txBody>
        </p:sp>
        <p:sp>
          <p:nvSpPr>
            <p:cNvPr id="14" name="Oval 13">
              <a:extLst>
                <a:ext uri="{FF2B5EF4-FFF2-40B4-BE49-F238E27FC236}">
                  <a16:creationId xmlns:a16="http://schemas.microsoft.com/office/drawing/2014/main" id="{12C8BADA-6041-255F-4114-D734148E5C7C}"/>
                </a:ext>
              </a:extLst>
            </p:cNvPr>
            <p:cNvSpPr/>
            <p:nvPr/>
          </p:nvSpPr>
          <p:spPr>
            <a:xfrm>
              <a:off x="1344700" y="489435"/>
              <a:ext cx="484094" cy="484094"/>
            </a:xfrm>
            <a:prstGeom prst="ellipse">
              <a:avLst/>
            </a:prstGeom>
            <a:solidFill>
              <a:srgbClr val="FF0000"/>
            </a:solidFill>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a:p>
          </p:txBody>
        </p:sp>
        <p:sp>
          <p:nvSpPr>
            <p:cNvPr id="15" name="TextBox 7">
              <a:extLst>
                <a:ext uri="{FF2B5EF4-FFF2-40B4-BE49-F238E27FC236}">
                  <a16:creationId xmlns:a16="http://schemas.microsoft.com/office/drawing/2014/main" id="{11A436C1-A318-232C-FA9A-FC814EBAE739}"/>
                </a:ext>
              </a:extLst>
            </p:cNvPr>
            <p:cNvSpPr txBox="1"/>
            <p:nvPr/>
          </p:nvSpPr>
          <p:spPr>
            <a:xfrm>
              <a:off x="744065" y="740447"/>
              <a:ext cx="636494" cy="369220"/>
            </a:xfrm>
            <a:prstGeom prst="rect">
              <a:avLst/>
            </a:prstGeom>
            <a:noFill/>
          </p:spPr>
          <p:txBody>
            <a:bodyPr wrap="square" rtlCol="0">
              <a:spAutoFit/>
            </a:bodyPr>
            <a:lstStyle/>
            <a:p>
              <a:r>
                <a:rPr lang="en-US" b="1">
                  <a:solidFill>
                    <a:srgbClr val="000000"/>
                  </a:solidFill>
                  <a:latin typeface="Calibri" panose="020F0502020204030204" pitchFamily="34" charset="0"/>
                  <a:ea typeface="Calibri" panose="020F0502020204030204" pitchFamily="34" charset="0"/>
                  <a:cs typeface="Times New Roman" panose="02020603050405020304" pitchFamily="18" charset="0"/>
                </a:rPr>
                <a:t>Low</a:t>
              </a:r>
              <a:endParaRPr lang="en-US" sz="1200" kern="100">
                <a:latin typeface="Times New Roman" panose="02020603050405020304" pitchFamily="18" charset="0"/>
                <a:ea typeface="Calibri" panose="020F0502020204030204" pitchFamily="34" charset="0"/>
              </a:endParaRPr>
            </a:p>
          </p:txBody>
        </p:sp>
        <p:sp>
          <p:nvSpPr>
            <p:cNvPr id="16" name="TextBox 8">
              <a:extLst>
                <a:ext uri="{FF2B5EF4-FFF2-40B4-BE49-F238E27FC236}">
                  <a16:creationId xmlns:a16="http://schemas.microsoft.com/office/drawing/2014/main" id="{EB43E355-E43D-EA93-40C7-EEA880AF27DF}"/>
                </a:ext>
              </a:extLst>
            </p:cNvPr>
            <p:cNvSpPr txBox="1"/>
            <p:nvPr/>
          </p:nvSpPr>
          <p:spPr>
            <a:xfrm>
              <a:off x="1792935" y="741335"/>
              <a:ext cx="1237129" cy="369220"/>
            </a:xfrm>
            <a:prstGeom prst="rect">
              <a:avLst/>
            </a:prstGeom>
            <a:noFill/>
          </p:spPr>
          <p:txBody>
            <a:bodyPr wrap="square" rtlCol="0">
              <a:spAutoFit/>
            </a:bodyPr>
            <a:lstStyle/>
            <a:p>
              <a:r>
                <a:rPr lang="en-US" b="1">
                  <a:solidFill>
                    <a:srgbClr val="000000"/>
                  </a:solidFill>
                  <a:latin typeface="Calibri" panose="020F0502020204030204" pitchFamily="34" charset="0"/>
                  <a:ea typeface="Calibri" panose="020F0502020204030204" pitchFamily="34" charset="0"/>
                  <a:cs typeface="Times New Roman" panose="02020603050405020304" pitchFamily="18" charset="0"/>
                </a:rPr>
                <a:t>Very High</a:t>
              </a:r>
              <a:endParaRPr lang="en-US" sz="1200" kern="100" dirty="0">
                <a:latin typeface="Times New Roman" panose="02020603050405020304" pitchFamily="18" charset="0"/>
                <a:ea typeface="Calibri" panose="020F0502020204030204" pitchFamily="34" charset="0"/>
              </a:endParaRPr>
            </a:p>
          </p:txBody>
        </p:sp>
      </p:grpSp>
      <p:grpSp>
        <p:nvGrpSpPr>
          <p:cNvPr id="17" name="Group 16">
            <a:extLst>
              <a:ext uri="{FF2B5EF4-FFF2-40B4-BE49-F238E27FC236}">
                <a16:creationId xmlns:a16="http://schemas.microsoft.com/office/drawing/2014/main" id="{A8700CB7-3914-B9AC-4784-F0453A8FFF64}"/>
              </a:ext>
            </a:extLst>
          </p:cNvPr>
          <p:cNvGrpSpPr/>
          <p:nvPr/>
        </p:nvGrpSpPr>
        <p:grpSpPr>
          <a:xfrm>
            <a:off x="13009999" y="12347559"/>
            <a:ext cx="3603626" cy="669926"/>
            <a:chOff x="0" y="0"/>
            <a:chExt cx="3376794" cy="669478"/>
          </a:xfrm>
        </p:grpSpPr>
        <p:sp>
          <p:nvSpPr>
            <p:cNvPr id="225" name="TextBox 20">
              <a:extLst>
                <a:ext uri="{FF2B5EF4-FFF2-40B4-BE49-F238E27FC236}">
                  <a16:creationId xmlns:a16="http://schemas.microsoft.com/office/drawing/2014/main" id="{F9E00EAA-3553-824E-21AD-F3E728AFCE91}"/>
                </a:ext>
              </a:extLst>
            </p:cNvPr>
            <p:cNvSpPr txBox="1"/>
            <p:nvPr/>
          </p:nvSpPr>
          <p:spPr>
            <a:xfrm>
              <a:off x="0" y="300146"/>
              <a:ext cx="636494" cy="369332"/>
            </a:xfrm>
            <a:prstGeom prst="rect">
              <a:avLst/>
            </a:prstGeom>
            <a:noFill/>
          </p:spPr>
          <p:txBody>
            <a:bodyPr wrap="square" rtlCol="0">
              <a:noAutofit/>
            </a:bodyPr>
            <a:lstStyle/>
            <a:p>
              <a:r>
                <a:rPr lang="en-US" b="1">
                  <a:solidFill>
                    <a:srgbClr val="000000"/>
                  </a:solidFill>
                  <a:latin typeface="Calibri" panose="020F0502020204030204" pitchFamily="34" charset="0"/>
                  <a:ea typeface="Calibri" panose="020F0502020204030204" pitchFamily="34" charset="0"/>
                  <a:cs typeface="Times New Roman" panose="02020603050405020304" pitchFamily="18" charset="0"/>
                </a:rPr>
                <a:t>Low</a:t>
              </a:r>
              <a:endParaRPr lang="en-US" sz="1200" kern="100">
                <a:latin typeface="Times New Roman" panose="02020603050405020304" pitchFamily="18" charset="0"/>
                <a:ea typeface="Calibri" panose="020F0502020204030204" pitchFamily="34" charset="0"/>
              </a:endParaRPr>
            </a:p>
          </p:txBody>
        </p:sp>
        <p:sp>
          <p:nvSpPr>
            <p:cNvPr id="227" name="TextBox 21">
              <a:extLst>
                <a:ext uri="{FF2B5EF4-FFF2-40B4-BE49-F238E27FC236}">
                  <a16:creationId xmlns:a16="http://schemas.microsoft.com/office/drawing/2014/main" id="{13799171-AB23-DB07-A586-60103090EAAC}"/>
                </a:ext>
              </a:extLst>
            </p:cNvPr>
            <p:cNvSpPr txBox="1"/>
            <p:nvPr/>
          </p:nvSpPr>
          <p:spPr>
            <a:xfrm>
              <a:off x="1058409" y="248760"/>
              <a:ext cx="2318385" cy="419614"/>
            </a:xfrm>
            <a:prstGeom prst="rect">
              <a:avLst/>
            </a:prstGeom>
            <a:noFill/>
          </p:spPr>
          <p:txBody>
            <a:bodyPr wrap="square" rtlCol="0">
              <a:noAutofit/>
            </a:bodyPr>
            <a:lstStyle/>
            <a:p>
              <a:r>
                <a:rPr lang="en-US" b="1">
                  <a:solidFill>
                    <a:srgbClr val="000000"/>
                  </a:solidFill>
                  <a:latin typeface="Calibri" panose="020F0502020204030204" pitchFamily="34" charset="0"/>
                  <a:ea typeface="Calibri" panose="020F0502020204030204" pitchFamily="34" charset="0"/>
                  <a:cs typeface="Times New Roman" panose="02020603050405020304" pitchFamily="18" charset="0"/>
                </a:rPr>
                <a:t>Very High (200 kW</a:t>
              </a:r>
              <a:r>
                <a:rPr lang="en-US" b="1" dirty="0">
                  <a:solidFill>
                    <a:srgbClr val="000000"/>
                  </a:solidFill>
                  <a:latin typeface="Calibri" panose="020F0502020204030204" pitchFamily="34" charset="0"/>
                  <a:ea typeface="Calibri" panose="020F0502020204030204" pitchFamily="34" charset="0"/>
                  <a:cs typeface="Times New Roman" panose="02020603050405020304" pitchFamily="18" charset="0"/>
                </a:rPr>
                <a:t>/m</a:t>
              </a:r>
              <a:r>
                <a:rPr lang="en-US" b="1" baseline="30000" dirty="0">
                  <a:solidFill>
                    <a:srgbClr val="000000"/>
                  </a:solidFill>
                  <a:latin typeface="Calibri" panose="020F0502020204030204" pitchFamily="34" charset="0"/>
                  <a:ea typeface="Calibri" panose="020F0502020204030204" pitchFamily="34" charset="0"/>
                  <a:cs typeface="Times New Roman" panose="02020603050405020304" pitchFamily="18" charset="0"/>
                </a:rPr>
                <a:t>2</a:t>
              </a:r>
              <a:r>
                <a:rPr lang="en-US" b="1" dirty="0">
                  <a:solidFill>
                    <a:srgbClr val="000000"/>
                  </a:solidFill>
                  <a:latin typeface="Calibri" panose="020F0502020204030204" pitchFamily="34" charset="0"/>
                  <a:ea typeface="Calibri" panose="020F0502020204030204" pitchFamily="34" charset="0"/>
                  <a:cs typeface="Times New Roman" panose="02020603050405020304" pitchFamily="18" charset="0"/>
                </a:rPr>
                <a:t>)</a:t>
              </a:r>
              <a:endParaRPr lang="en-US" sz="1200" kern="100" dirty="0">
                <a:latin typeface="Times New Roman" panose="02020603050405020304" pitchFamily="18" charset="0"/>
                <a:ea typeface="Calibri" panose="020F0502020204030204" pitchFamily="34" charset="0"/>
              </a:endParaRPr>
            </a:p>
          </p:txBody>
        </p:sp>
        <p:grpSp>
          <p:nvGrpSpPr>
            <p:cNvPr id="231" name="Group 230">
              <a:extLst>
                <a:ext uri="{FF2B5EF4-FFF2-40B4-BE49-F238E27FC236}">
                  <a16:creationId xmlns:a16="http://schemas.microsoft.com/office/drawing/2014/main" id="{8902DE2D-D850-8AC7-9FE5-3789466E07D9}"/>
                </a:ext>
              </a:extLst>
            </p:cNvPr>
            <p:cNvGrpSpPr/>
            <p:nvPr/>
          </p:nvGrpSpPr>
          <p:grpSpPr>
            <a:xfrm>
              <a:off x="564776" y="0"/>
              <a:ext cx="518177" cy="608613"/>
              <a:chOff x="564776" y="0"/>
              <a:chExt cx="518177" cy="608613"/>
            </a:xfrm>
          </p:grpSpPr>
          <p:sp>
            <p:nvSpPr>
              <p:cNvPr id="232" name="Oval 231">
                <a:extLst>
                  <a:ext uri="{FF2B5EF4-FFF2-40B4-BE49-F238E27FC236}">
                    <a16:creationId xmlns:a16="http://schemas.microsoft.com/office/drawing/2014/main" id="{BB49CF09-DD38-3116-9786-0F817B9582C0}"/>
                  </a:ext>
                </a:extLst>
              </p:cNvPr>
              <p:cNvSpPr/>
              <p:nvPr/>
            </p:nvSpPr>
            <p:spPr>
              <a:xfrm>
                <a:off x="598859" y="124519"/>
                <a:ext cx="484094" cy="484094"/>
              </a:xfrm>
              <a:prstGeom prst="ellipse">
                <a:avLst/>
              </a:prstGeom>
              <a:solidFill>
                <a:srgbClr val="FF0000"/>
              </a:solidFill>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a:p>
            </p:txBody>
          </p:sp>
          <p:sp>
            <p:nvSpPr>
              <p:cNvPr id="235" name="Isosceles Triangle 234">
                <a:extLst>
                  <a:ext uri="{FF2B5EF4-FFF2-40B4-BE49-F238E27FC236}">
                    <a16:creationId xmlns:a16="http://schemas.microsoft.com/office/drawing/2014/main" id="{5F7E968C-8ED3-F1FB-5812-292E5191B47C}"/>
                  </a:ext>
                </a:extLst>
              </p:cNvPr>
              <p:cNvSpPr/>
              <p:nvPr/>
            </p:nvSpPr>
            <p:spPr>
              <a:xfrm rot="19566533">
                <a:off x="564776" y="0"/>
                <a:ext cx="143435" cy="191886"/>
              </a:xfrm>
              <a:prstGeom prst="triangle">
                <a:avLst/>
              </a:prstGeom>
              <a:solidFill>
                <a:srgbClr val="FF0000"/>
              </a:solidFill>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a:p>
            </p:txBody>
          </p:sp>
        </p:grpSp>
      </p:grpSp>
      <p:pic>
        <p:nvPicPr>
          <p:cNvPr id="2050" name="Picture 7" descr="Ember alt text here">
            <a:extLst>
              <a:ext uri="{FF2B5EF4-FFF2-40B4-BE49-F238E27FC236}">
                <a16:creationId xmlns:a16="http://schemas.microsoft.com/office/drawing/2014/main" id="{138E70FF-E56F-1231-B9C9-92BD05A4226D}"/>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8152006" y="8620342"/>
            <a:ext cx="2743200" cy="2057400"/>
          </a:xfrm>
          <a:prstGeom prst="rect">
            <a:avLst/>
          </a:prstGeom>
          <a:noFill/>
          <a:extLst>
            <a:ext uri="{909E8E84-426E-40DD-AFC4-6F175D3DCCD1}">
              <a14:hiddenFill xmlns:a14="http://schemas.microsoft.com/office/drawing/2010/main">
                <a:solidFill>
                  <a:srgbClr val="FFFFFF"/>
                </a:solidFill>
              </a14:hiddenFill>
            </a:ext>
          </a:extLst>
        </p:spPr>
      </p:pic>
      <p:pic>
        <p:nvPicPr>
          <p:cNvPr id="2049" name="Picture 2" descr="alt-text-will-go-here">
            <a:extLst>
              <a:ext uri="{FF2B5EF4-FFF2-40B4-BE49-F238E27FC236}">
                <a16:creationId xmlns:a16="http://schemas.microsoft.com/office/drawing/2014/main" id="{D0CF1439-C265-6513-5241-D3AF46392508}"/>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13171946" y="7743107"/>
            <a:ext cx="3023812" cy="2982390"/>
          </a:xfrm>
          <a:prstGeom prst="rect">
            <a:avLst/>
          </a:prstGeom>
          <a:noFill/>
          <a:extLst>
            <a:ext uri="{909E8E84-426E-40DD-AFC4-6F175D3DCCD1}">
              <a14:hiddenFill xmlns:a14="http://schemas.microsoft.com/office/drawing/2010/main">
                <a:solidFill>
                  <a:srgbClr val="FFFFFF"/>
                </a:solidFill>
              </a14:hiddenFill>
            </a:ext>
          </a:extLst>
        </p:spPr>
      </p:pic>
      <p:grpSp>
        <p:nvGrpSpPr>
          <p:cNvPr id="247" name="Group 246">
            <a:extLst>
              <a:ext uri="{FF2B5EF4-FFF2-40B4-BE49-F238E27FC236}">
                <a16:creationId xmlns:a16="http://schemas.microsoft.com/office/drawing/2014/main" id="{752FA6A9-749B-F9DB-5AEF-81FE8F6C44F7}"/>
              </a:ext>
            </a:extLst>
          </p:cNvPr>
          <p:cNvGrpSpPr/>
          <p:nvPr/>
        </p:nvGrpSpPr>
        <p:grpSpPr>
          <a:xfrm>
            <a:off x="18024759" y="15595102"/>
            <a:ext cx="4443186" cy="4024790"/>
            <a:chOff x="-493485" y="16474438"/>
            <a:chExt cx="4443186" cy="4024789"/>
          </a:xfrm>
        </p:grpSpPr>
        <p:sp>
          <p:nvSpPr>
            <p:cNvPr id="245" name="Callout: Line 244">
              <a:extLst>
                <a:ext uri="{FF2B5EF4-FFF2-40B4-BE49-F238E27FC236}">
                  <a16:creationId xmlns:a16="http://schemas.microsoft.com/office/drawing/2014/main" id="{BE67470A-8AEF-BD63-4D45-64AEA714D6EA}"/>
                </a:ext>
              </a:extLst>
            </p:cNvPr>
            <p:cNvSpPr/>
            <p:nvPr/>
          </p:nvSpPr>
          <p:spPr>
            <a:xfrm>
              <a:off x="-493485" y="16474438"/>
              <a:ext cx="4443186" cy="4024789"/>
            </a:xfrm>
            <a:prstGeom prst="borderCallout1">
              <a:avLst>
                <a:gd name="adj1" fmla="val 48176"/>
                <a:gd name="adj2" fmla="val -2516"/>
                <a:gd name="adj3" fmla="val 67466"/>
                <a:gd name="adj4" fmla="val -124686"/>
              </a:avLst>
            </a:prstGeom>
            <a:solidFill>
              <a:schemeClr val="accent1"/>
            </a:solidFill>
            <a:ln>
              <a:solidFill>
                <a:schemeClr val="bg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100" b="1" dirty="0">
                  <a:highlight>
                    <a:srgbClr val="00FF00"/>
                  </a:highlight>
                </a:rPr>
                <a:t>POP-UP 3</a:t>
              </a:r>
              <a:r>
                <a:rPr lang="en-US" sz="1100" b="1" dirty="0"/>
                <a:t> ON (at end of?) GRAY “Why these two…” BOX</a:t>
              </a:r>
            </a:p>
            <a:p>
              <a:endParaRPr lang="en-US" sz="1100" b="1" dirty="0"/>
            </a:p>
            <a:p>
              <a:endParaRPr lang="en-US" sz="1100" dirty="0"/>
            </a:p>
            <a:p>
              <a:endParaRPr lang="en-US" sz="1100" dirty="0"/>
            </a:p>
            <a:p>
              <a:endParaRPr lang="en-US" sz="1100" dirty="0"/>
            </a:p>
            <a:p>
              <a:endParaRPr lang="en-US" sz="1100" dirty="0"/>
            </a:p>
            <a:p>
              <a:endParaRPr lang="en-US" sz="1100" dirty="0"/>
            </a:p>
            <a:p>
              <a:endParaRPr lang="en-US" sz="1100" dirty="0"/>
            </a:p>
            <a:p>
              <a:endParaRPr lang="en-US" sz="1100" dirty="0"/>
            </a:p>
            <a:p>
              <a:endParaRPr lang="en-US" sz="1100" dirty="0"/>
            </a:p>
            <a:p>
              <a:endParaRPr lang="en-US" sz="1100" dirty="0"/>
            </a:p>
            <a:p>
              <a:endParaRPr lang="en-US" sz="1100" dirty="0"/>
            </a:p>
            <a:p>
              <a:endParaRPr lang="en-US" sz="1100" dirty="0"/>
            </a:p>
            <a:p>
              <a:endParaRPr lang="en-US" sz="1100" dirty="0"/>
            </a:p>
            <a:p>
              <a:endParaRPr lang="en-US" sz="1100" dirty="0"/>
            </a:p>
            <a:p>
              <a:r>
                <a:rPr lang="en-US" sz="1100" dirty="0"/>
                <a:t> </a:t>
              </a:r>
            </a:p>
            <a:p>
              <a:endParaRPr lang="en-US" sz="1100" dirty="0"/>
            </a:p>
            <a:p>
              <a:r>
                <a:rPr lang="en-US" sz="1100" b="1" dirty="0">
                  <a:solidFill>
                    <a:schemeClr val="bg1"/>
                  </a:solidFill>
                </a:rPr>
                <a:t>Figure xx</a:t>
              </a:r>
              <a:r>
                <a:rPr lang="en-US" sz="1100" dirty="0">
                  <a:solidFill>
                    <a:schemeClr val="bg1"/>
                  </a:solidFill>
                </a:rPr>
                <a:t>:  Example of a structure hardened for embers with an ember- and flame-resistant </a:t>
              </a:r>
              <a:r>
                <a:rPr lang="en-US" sz="1100" dirty="0">
                  <a:solidFill>
                    <a:schemeClr val="bg1"/>
                  </a:solidFill>
                  <a:highlight>
                    <a:srgbClr val="00FF00"/>
                  </a:highlight>
                </a:rPr>
                <a:t>eaves?</a:t>
              </a:r>
              <a:r>
                <a:rPr lang="en-US" sz="1100" dirty="0">
                  <a:solidFill>
                    <a:schemeClr val="bg1"/>
                  </a:solidFill>
                </a:rPr>
                <a:t> vent and non-hardened wall. Exposure from a small shed (_ ft by _ ft), typically </a:t>
              </a:r>
              <a:r>
                <a:rPr lang="en-US" sz="1100" u="sng" dirty="0">
                  <a:solidFill>
                    <a:schemeClr val="bg1"/>
                  </a:solidFill>
                </a:rPr>
                <a:t>unregulated,</a:t>
              </a:r>
              <a:r>
                <a:rPr lang="en-US" sz="1100" dirty="0">
                  <a:solidFill>
                    <a:schemeClr val="bg1"/>
                  </a:solidFill>
                </a:rPr>
                <a:t> placed 10 feet from house, resulted in structure ignition of the non-hardened wall.</a:t>
              </a:r>
            </a:p>
            <a:p>
              <a:r>
                <a:rPr lang="en-US" sz="1100" dirty="0">
                  <a:solidFill>
                    <a:schemeClr val="bg1"/>
                  </a:solidFill>
                </a:rPr>
                <a:t>SOURCE: </a:t>
              </a:r>
              <a:r>
                <a:rPr lang="en-US" sz="1100" dirty="0" err="1">
                  <a:solidFill>
                    <a:srgbClr val="FF0000"/>
                  </a:solidFill>
                  <a:highlight>
                    <a:srgbClr val="FFFF00"/>
                  </a:highlight>
                </a:rPr>
                <a:t>xxxxxxxxxxxxxxxxxxxxx</a:t>
              </a:r>
              <a:endParaRPr lang="en-US" sz="1100" dirty="0">
                <a:solidFill>
                  <a:srgbClr val="FF0000"/>
                </a:solidFill>
                <a:highlight>
                  <a:srgbClr val="FFFF00"/>
                </a:highlight>
              </a:endParaRPr>
            </a:p>
            <a:p>
              <a:r>
                <a:rPr lang="en-US" sz="1100" dirty="0">
                  <a:solidFill>
                    <a:srgbClr val="FF0000"/>
                  </a:solidFill>
                </a:rPr>
                <a:t> </a:t>
              </a:r>
              <a:r>
                <a:rPr lang="en-US" sz="1100" dirty="0">
                  <a:solidFill>
                    <a:srgbClr val="FF0000"/>
                  </a:solidFill>
                  <a:highlight>
                    <a:srgbClr val="FFFF00"/>
                  </a:highlight>
                </a:rPr>
                <a:t>ADD NOSSE REPORT REFERENCE AND TEST NUMBER hot link</a:t>
              </a:r>
            </a:p>
          </p:txBody>
        </p:sp>
        <p:pic>
          <p:nvPicPr>
            <p:cNvPr id="246" name="Picture 245">
              <a:extLst>
                <a:ext uri="{FF2B5EF4-FFF2-40B4-BE49-F238E27FC236}">
                  <a16:creationId xmlns:a16="http://schemas.microsoft.com/office/drawing/2014/main" id="{6BAEA63A-E85B-024F-FFB3-6ED45C74E0F6}"/>
                </a:ext>
              </a:extLst>
            </p:cNvPr>
            <p:cNvPicPr>
              <a:picLocks noChangeAspect="1"/>
            </p:cNvPicPr>
            <p:nvPr/>
          </p:nvPicPr>
          <p:blipFill>
            <a:blip r:embed="rId7">
              <a:extLst>
                <a:ext uri="{28A0092B-C50C-407E-A947-70E740481C1C}">
                  <a14:useLocalDpi xmlns:a14="http://schemas.microsoft.com/office/drawing/2010/main"/>
                </a:ext>
              </a:extLst>
            </a:blip>
            <a:stretch>
              <a:fillRect/>
            </a:stretch>
          </p:blipFill>
          <p:spPr>
            <a:xfrm rot="16200000">
              <a:off x="574326" y="16414658"/>
              <a:ext cx="2554485" cy="3405980"/>
            </a:xfrm>
            <a:prstGeom prst="rect">
              <a:avLst/>
            </a:prstGeom>
          </p:spPr>
        </p:pic>
      </p:grpSp>
      <p:graphicFrame>
        <p:nvGraphicFramePr>
          <p:cNvPr id="248" name="Table 247">
            <a:extLst>
              <a:ext uri="{FF2B5EF4-FFF2-40B4-BE49-F238E27FC236}">
                <a16:creationId xmlns:a16="http://schemas.microsoft.com/office/drawing/2014/main" id="{AECABC6D-7661-16B9-E739-AC533B31BAD3}"/>
              </a:ext>
            </a:extLst>
          </p:cNvPr>
          <p:cNvGraphicFramePr>
            <a:graphicFrameLocks noGrp="1"/>
          </p:cNvGraphicFramePr>
          <p:nvPr>
            <p:extLst>
              <p:ext uri="{D42A27DB-BD31-4B8C-83A1-F6EECF244321}">
                <p14:modId xmlns:p14="http://schemas.microsoft.com/office/powerpoint/2010/main" val="3123998203"/>
              </p:ext>
            </p:extLst>
          </p:nvPr>
        </p:nvGraphicFramePr>
        <p:xfrm>
          <a:off x="7386636" y="23904220"/>
          <a:ext cx="9677264" cy="3187759"/>
        </p:xfrm>
        <a:graphic>
          <a:graphicData uri="http://schemas.openxmlformats.org/drawingml/2006/table">
            <a:tbl>
              <a:tblPr firstRow="1" firstCol="1" bandRow="1"/>
              <a:tblGrid>
                <a:gridCol w="4838156">
                  <a:extLst>
                    <a:ext uri="{9D8B030D-6E8A-4147-A177-3AD203B41FA5}">
                      <a16:colId xmlns:a16="http://schemas.microsoft.com/office/drawing/2014/main" val="1760357956"/>
                    </a:ext>
                  </a:extLst>
                </a:gridCol>
                <a:gridCol w="4839108">
                  <a:extLst>
                    <a:ext uri="{9D8B030D-6E8A-4147-A177-3AD203B41FA5}">
                      <a16:colId xmlns:a16="http://schemas.microsoft.com/office/drawing/2014/main" val="2975515144"/>
                    </a:ext>
                  </a:extLst>
                </a:gridCol>
              </a:tblGrid>
              <a:tr h="250813">
                <a:tc gridSpan="2">
                  <a:txBody>
                    <a:bodyPr/>
                    <a:lstStyle/>
                    <a:p>
                      <a:pPr marL="0" marR="0" algn="ctr">
                        <a:spcBef>
                          <a:spcPts val="0"/>
                        </a:spcBef>
                        <a:spcAft>
                          <a:spcPts val="0"/>
                        </a:spcAft>
                      </a:pPr>
                      <a:r>
                        <a:rPr lang="en-US" sz="1400" kern="100" dirty="0">
                          <a:effectLst/>
                        </a:rPr>
                        <a:t>To meet the two different types of exposures, the scale has two components: hardening for </a:t>
                      </a:r>
                      <a:r>
                        <a:rPr lang="en-US" sz="1400" u="sng" kern="100" dirty="0">
                          <a:effectLst/>
                        </a:rPr>
                        <a:t>embers</a:t>
                      </a:r>
                      <a:r>
                        <a:rPr lang="en-US" sz="1400" kern="100" dirty="0">
                          <a:effectLst/>
                        </a:rPr>
                        <a:t> and hardening for </a:t>
                      </a:r>
                      <a:r>
                        <a:rPr lang="en-US" sz="1400" u="sng" kern="100" dirty="0">
                          <a:effectLst/>
                        </a:rPr>
                        <a:t>fire</a:t>
                      </a:r>
                      <a:r>
                        <a:rPr lang="en-US" sz="1400" kern="100" dirty="0">
                          <a:effectLst/>
                        </a:rPr>
                        <a:t>. </a:t>
                      </a:r>
                      <a:endParaRPr lang="en-US" sz="1400" kern="100" dirty="0">
                        <a:effectLst/>
                        <a:latin typeface="Times New Roman" panose="02020603050405020304" pitchFamily="18" charset="0"/>
                        <a:ea typeface="Calibri" panose="020F0502020204030204" pitchFamily="34" charset="0"/>
                      </a:endParaRPr>
                    </a:p>
                  </a:txBody>
                  <a:tcPr marL="68580" marR="68580" marT="0" marB="0">
                    <a:lnB w="12700" cap="flat" cmpd="sng" algn="ctr">
                      <a:solidFill>
                        <a:schemeClr val="tx1"/>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80335207"/>
                  </a:ext>
                </a:extLst>
              </a:tr>
              <a:tr h="349340">
                <a:tc>
                  <a:txBody>
                    <a:bodyPr/>
                    <a:lstStyle/>
                    <a:p>
                      <a:pPr marL="0" marR="0" algn="ctr">
                        <a:spcBef>
                          <a:spcPts val="0"/>
                        </a:spcBef>
                        <a:spcAft>
                          <a:spcPts val="0"/>
                        </a:spcAft>
                      </a:pPr>
                      <a:r>
                        <a:rPr lang="en-US" sz="1800" b="1" kern="100" dirty="0">
                          <a:effectLst/>
                        </a:rPr>
                        <a:t>Hardening for </a:t>
                      </a:r>
                      <a:r>
                        <a:rPr lang="en-US" sz="1800" b="1" u="sng" kern="100" dirty="0">
                          <a:effectLst/>
                        </a:rPr>
                        <a:t>EMBERS</a:t>
                      </a:r>
                      <a:endParaRPr lang="en-US" sz="1800" b="1" kern="100" dirty="0">
                        <a:effectLst/>
                        <a:latin typeface="Times New Roman" panose="02020603050405020304" pitchFamily="18" charset="0"/>
                        <a:ea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tcPr>
                </a:tc>
                <a:tc>
                  <a:txBody>
                    <a:bodyPr/>
                    <a:lstStyle/>
                    <a:p>
                      <a:pPr marL="0" marR="0" algn="ctr">
                        <a:spcBef>
                          <a:spcPts val="0"/>
                        </a:spcBef>
                        <a:spcAft>
                          <a:spcPts val="0"/>
                        </a:spcAft>
                      </a:pPr>
                      <a:r>
                        <a:rPr lang="en-US" sz="1800" b="1" kern="100" dirty="0">
                          <a:effectLst/>
                        </a:rPr>
                        <a:t>Hardening for </a:t>
                      </a:r>
                      <a:r>
                        <a:rPr lang="en-US" sz="1800" b="1" u="sng" kern="100" dirty="0">
                          <a:effectLst/>
                        </a:rPr>
                        <a:t>FLAMES</a:t>
                      </a:r>
                      <a:endParaRPr lang="en-US" sz="1800" b="1" kern="100" dirty="0">
                        <a:effectLst/>
                        <a:latin typeface="Times New Roman" panose="02020603050405020304" pitchFamily="18" charset="0"/>
                        <a:ea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3776387528"/>
                  </a:ext>
                </a:extLst>
              </a:tr>
              <a:tr h="1476619">
                <a:tc>
                  <a:txBody>
                    <a:bodyPr/>
                    <a:lstStyle/>
                    <a:p>
                      <a:pPr marL="0" marR="0" algn="ctr">
                        <a:spcBef>
                          <a:spcPts val="0"/>
                        </a:spcBef>
                        <a:spcAft>
                          <a:spcPts val="0"/>
                        </a:spcAft>
                      </a:pPr>
                      <a:endParaRPr lang="en-US" sz="1200" kern="100" dirty="0">
                        <a:effectLst/>
                        <a:latin typeface="Times New Roman" panose="02020603050405020304" pitchFamily="18" charset="0"/>
                        <a:ea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marL="0" marR="0" algn="ctr">
                        <a:spcBef>
                          <a:spcPts val="0"/>
                        </a:spcBef>
                        <a:spcAft>
                          <a:spcPts val="0"/>
                        </a:spcAft>
                      </a:pPr>
                      <a:endParaRPr lang="en-US" sz="1200" kern="100" dirty="0">
                        <a:effectLst/>
                        <a:latin typeface="Times New Roman" panose="02020603050405020304" pitchFamily="18" charset="0"/>
                        <a:ea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1339187404"/>
                  </a:ext>
                </a:extLst>
              </a:tr>
              <a:tr h="320620">
                <a:tc>
                  <a:txBody>
                    <a:bodyPr/>
                    <a:lstStyle/>
                    <a:p>
                      <a:pPr marL="457200" marR="0">
                        <a:spcBef>
                          <a:spcPts val="0"/>
                        </a:spcBef>
                        <a:spcAft>
                          <a:spcPts val="0"/>
                        </a:spcAft>
                      </a:pPr>
                      <a:r>
                        <a:rPr lang="en-US" sz="1200" b="1" kern="100">
                          <a:effectLst/>
                        </a:rPr>
                        <a:t>Figure xx</a:t>
                      </a:r>
                      <a:r>
                        <a:rPr lang="en-US" sz="1200" kern="100">
                          <a:effectLst/>
                        </a:rPr>
                        <a:t>: Home Hardening Scales</a:t>
                      </a:r>
                      <a:endParaRPr lang="en-US" sz="1200" kern="100" dirty="0">
                        <a:effectLst/>
                        <a:latin typeface="Times New Roman" panose="02020603050405020304" pitchFamily="18" charset="0"/>
                        <a:ea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marL="457200" marR="0">
                        <a:spcBef>
                          <a:spcPts val="0"/>
                        </a:spcBef>
                        <a:spcAft>
                          <a:spcPts val="0"/>
                        </a:spcAft>
                      </a:pPr>
                      <a:r>
                        <a:rPr lang="en-US" sz="1200" b="1" kern="100" dirty="0">
                          <a:effectLst/>
                        </a:rPr>
                        <a:t>Figure xx</a:t>
                      </a:r>
                      <a:r>
                        <a:rPr lang="en-US" sz="1200" kern="100" dirty="0">
                          <a:effectLst/>
                        </a:rPr>
                        <a:t>: Home Hardening Scales</a:t>
                      </a:r>
                      <a:endParaRPr lang="en-US" sz="1200" kern="100" dirty="0">
                        <a:effectLst/>
                        <a:latin typeface="Times New Roman" panose="02020603050405020304" pitchFamily="18" charset="0"/>
                        <a:ea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1862532145"/>
                  </a:ext>
                </a:extLst>
              </a:tr>
              <a:tr h="790367">
                <a:tc>
                  <a:txBody>
                    <a:bodyPr/>
                    <a:lstStyle/>
                    <a:p>
                      <a:pPr marL="457200" marR="0">
                        <a:spcBef>
                          <a:spcPts val="0"/>
                        </a:spcBef>
                        <a:spcAft>
                          <a:spcPts val="0"/>
                        </a:spcAft>
                      </a:pPr>
                      <a:r>
                        <a:rPr lang="en-US" sz="1200" kern="100" dirty="0">
                          <a:effectLst/>
                        </a:rPr>
                        <a:t>The </a:t>
                      </a:r>
                      <a:r>
                        <a:rPr lang="en-US" sz="1200" kern="100" dirty="0">
                          <a:effectLst/>
                          <a:highlight>
                            <a:srgbClr val="FFFF00"/>
                          </a:highlight>
                        </a:rPr>
                        <a:t>(ember?)</a:t>
                      </a:r>
                      <a:r>
                        <a:rPr lang="en-US" sz="1200" kern="100" dirty="0">
                          <a:effectLst/>
                        </a:rPr>
                        <a:t> hardening scale is intended to illustrate that there is a range of hardening that can be done on a structure.</a:t>
                      </a:r>
                      <a:endParaRPr lang="en-US" sz="1200" kern="100" dirty="0">
                        <a:effectLst/>
                        <a:latin typeface="Times New Roman" panose="02020603050405020304" pitchFamily="18" charset="0"/>
                        <a:ea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prstDash val="soli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457200" marR="0">
                        <a:spcBef>
                          <a:spcPts val="0"/>
                        </a:spcBef>
                        <a:spcAft>
                          <a:spcPts val="0"/>
                        </a:spcAft>
                      </a:pPr>
                      <a:r>
                        <a:rPr lang="en-US" sz="1200" kern="100" dirty="0">
                          <a:effectLst/>
                        </a:rPr>
                        <a:t>The fire </a:t>
                      </a:r>
                      <a:r>
                        <a:rPr lang="en-US" sz="1200" kern="100" dirty="0">
                          <a:effectLst/>
                          <a:highlight>
                            <a:srgbClr val="FFFF00"/>
                          </a:highlight>
                        </a:rPr>
                        <a:t>(/flame?)</a:t>
                      </a:r>
                      <a:r>
                        <a:rPr lang="en-US" sz="1200" kern="100" dirty="0">
                          <a:effectLst/>
                        </a:rPr>
                        <a:t> hardening scale conveys how “robust” </a:t>
                      </a:r>
                      <a:r>
                        <a:rPr lang="en-US" sz="1200" strike="sngStrike" kern="100" dirty="0">
                          <a:effectLst/>
                        </a:rPr>
                        <a:t>the</a:t>
                      </a:r>
                      <a:r>
                        <a:rPr lang="en-US" sz="1200" kern="100" dirty="0">
                          <a:effectLst/>
                        </a:rPr>
                        <a:t> (</a:t>
                      </a:r>
                      <a:r>
                        <a:rPr lang="en-US" sz="1200" kern="100" dirty="0">
                          <a:effectLst/>
                          <a:highlight>
                            <a:srgbClr val="FFFF00"/>
                          </a:highlight>
                        </a:rPr>
                        <a:t>a structure’s</a:t>
                      </a:r>
                      <a:r>
                        <a:rPr lang="en-US" sz="1200" kern="100" dirty="0">
                          <a:effectLst/>
                        </a:rPr>
                        <a:t>) construction is.  Another way to say this is that very high fire </a:t>
                      </a:r>
                      <a:r>
                        <a:rPr lang="en-US" sz="1200" kern="100" dirty="0">
                          <a:effectLst/>
                          <a:highlight>
                            <a:srgbClr val="FFFF00"/>
                          </a:highlight>
                        </a:rPr>
                        <a:t>(/flame?)</a:t>
                      </a:r>
                      <a:r>
                        <a:rPr lang="en-US" sz="1200" kern="100" dirty="0">
                          <a:effectLst/>
                        </a:rPr>
                        <a:t> hardening can withstand very high fire </a:t>
                      </a:r>
                      <a:r>
                        <a:rPr lang="en-US" sz="1200" kern="100" dirty="0">
                          <a:effectLst/>
                          <a:highlight>
                            <a:srgbClr val="FFFF00"/>
                          </a:highlight>
                        </a:rPr>
                        <a:t>(/flame?)</a:t>
                      </a:r>
                      <a:r>
                        <a:rPr lang="en-US" sz="1200" kern="100" dirty="0">
                          <a:effectLst/>
                        </a:rPr>
                        <a:t> exposures.</a:t>
                      </a:r>
                      <a:endParaRPr lang="en-US" sz="1200" kern="100" dirty="0">
                        <a:effectLst/>
                        <a:latin typeface="Times New Roman" panose="02020603050405020304" pitchFamily="18" charset="0"/>
                        <a:ea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prstDash val="soli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19007924"/>
                  </a:ext>
                </a:extLst>
              </a:tr>
            </a:tbl>
          </a:graphicData>
        </a:graphic>
      </p:graphicFrame>
      <p:pic>
        <p:nvPicPr>
          <p:cNvPr id="2067" name="Picture 19">
            <a:extLst>
              <a:ext uri="{FF2B5EF4-FFF2-40B4-BE49-F238E27FC236}">
                <a16:creationId xmlns:a16="http://schemas.microsoft.com/office/drawing/2014/main" id="{08DC7F57-F90D-7371-0EE8-618FC0C142EF}"/>
              </a:ext>
            </a:extLst>
          </p:cNvPr>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8627428" y="24679591"/>
            <a:ext cx="2505076" cy="1209676"/>
          </a:xfrm>
          <a:prstGeom prst="rect">
            <a:avLst/>
          </a:prstGeom>
          <a:noFill/>
          <a:extLst>
            <a:ext uri="{909E8E84-426E-40DD-AFC4-6F175D3DCCD1}">
              <a14:hiddenFill xmlns:a14="http://schemas.microsoft.com/office/drawing/2010/main">
                <a:solidFill>
                  <a:srgbClr val="FFFFFF"/>
                </a:solidFill>
              </a14:hiddenFill>
            </a:ext>
          </a:extLst>
        </p:spPr>
      </p:pic>
      <p:pic>
        <p:nvPicPr>
          <p:cNvPr id="2066" name="Picture 1">
            <a:extLst>
              <a:ext uri="{FF2B5EF4-FFF2-40B4-BE49-F238E27FC236}">
                <a16:creationId xmlns:a16="http://schemas.microsoft.com/office/drawing/2014/main" id="{CDD88651-55D0-223F-1D28-7F8F5EC744AB}"/>
              </a:ext>
            </a:extLst>
          </p:cNvPr>
          <p:cNvPicPr>
            <a:picLocks noChangeAspect="1" noChangeArrowheads="1"/>
          </p:cNvPicPr>
          <p:nvPr/>
        </p:nvPicPr>
        <p:blipFill>
          <a:blip r:embed="rId9">
            <a:extLst>
              <a:ext uri="{28A0092B-C50C-407E-A947-70E740481C1C}">
                <a14:useLocalDpi xmlns:a14="http://schemas.microsoft.com/office/drawing/2010/main"/>
              </a:ext>
            </a:extLst>
          </a:blip>
          <a:srcRect/>
          <a:stretch>
            <a:fillRect/>
          </a:stretch>
        </p:blipFill>
        <p:spPr bwMode="auto">
          <a:xfrm>
            <a:off x="13492902" y="24703404"/>
            <a:ext cx="2514600" cy="1162050"/>
          </a:xfrm>
          <a:prstGeom prst="rect">
            <a:avLst/>
          </a:prstGeom>
          <a:noFill/>
          <a:extLst>
            <a:ext uri="{909E8E84-426E-40DD-AFC4-6F175D3DCCD1}">
              <a14:hiddenFill xmlns:a14="http://schemas.microsoft.com/office/drawing/2010/main">
                <a:solidFill>
                  <a:srgbClr val="FFFFFF"/>
                </a:solidFill>
              </a14:hiddenFill>
            </a:ext>
          </a:extLst>
        </p:spPr>
      </p:pic>
      <p:sp>
        <p:nvSpPr>
          <p:cNvPr id="226" name="Rectangle: Rounded Corners 225">
            <a:extLst>
              <a:ext uri="{FF2B5EF4-FFF2-40B4-BE49-F238E27FC236}">
                <a16:creationId xmlns:a16="http://schemas.microsoft.com/office/drawing/2014/main" id="{100B6A02-2622-ABA0-EE15-88A33AC75985}"/>
              </a:ext>
            </a:extLst>
          </p:cNvPr>
          <p:cNvSpPr/>
          <p:nvPr/>
        </p:nvSpPr>
        <p:spPr>
          <a:xfrm>
            <a:off x="4244883" y="900014"/>
            <a:ext cx="2279721" cy="1190171"/>
          </a:xfrm>
          <a:prstGeom prst="roundRect">
            <a:avLst/>
          </a:prstGeom>
          <a:solidFill>
            <a:srgbClr val="FFFF00"/>
          </a:solidFill>
          <a:ln w="381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7" name="Picture 236">
            <a:extLst>
              <a:ext uri="{FF2B5EF4-FFF2-40B4-BE49-F238E27FC236}">
                <a16:creationId xmlns:a16="http://schemas.microsoft.com/office/drawing/2014/main" id="{49F96303-2ED6-D0A0-3DE2-B4F9E2CAC82F}"/>
              </a:ext>
            </a:extLst>
          </p:cNvPr>
          <p:cNvPicPr>
            <a:picLocks noChangeAspect="1"/>
          </p:cNvPicPr>
          <p:nvPr/>
        </p:nvPicPr>
        <p:blipFill>
          <a:blip r:embed="rId10"/>
          <a:stretch>
            <a:fillRect/>
          </a:stretch>
        </p:blipFill>
        <p:spPr>
          <a:xfrm>
            <a:off x="4305733" y="1128840"/>
            <a:ext cx="14249400" cy="790575"/>
          </a:xfrm>
          <a:prstGeom prst="rect">
            <a:avLst/>
          </a:prstGeom>
        </p:spPr>
      </p:pic>
      <p:sp>
        <p:nvSpPr>
          <p:cNvPr id="252" name="Rectangle: Rounded Corners 251">
            <a:extLst>
              <a:ext uri="{FF2B5EF4-FFF2-40B4-BE49-F238E27FC236}">
                <a16:creationId xmlns:a16="http://schemas.microsoft.com/office/drawing/2014/main" id="{B2932635-01DC-534A-3D50-6C80E24D8934}"/>
              </a:ext>
            </a:extLst>
          </p:cNvPr>
          <p:cNvSpPr/>
          <p:nvPr/>
        </p:nvSpPr>
        <p:spPr>
          <a:xfrm>
            <a:off x="7247892" y="20026113"/>
            <a:ext cx="5653017" cy="613503"/>
          </a:xfrm>
          <a:prstGeom prst="roundRect">
            <a:avLst/>
          </a:prstGeom>
          <a:solidFill>
            <a:srgbClr val="FF0000"/>
          </a:solidFill>
          <a:ln w="57150"/>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800" b="1" dirty="0">
                <a:solidFill>
                  <a:schemeClr val="bg1"/>
                </a:solidFill>
              </a:rPr>
              <a:t>What is Hardening?</a:t>
            </a:r>
          </a:p>
        </p:txBody>
      </p:sp>
      <p:sp>
        <p:nvSpPr>
          <p:cNvPr id="253" name="Rectangle: Rounded Corners 252">
            <a:extLst>
              <a:ext uri="{FF2B5EF4-FFF2-40B4-BE49-F238E27FC236}">
                <a16:creationId xmlns:a16="http://schemas.microsoft.com/office/drawing/2014/main" id="{623A5236-D277-F8EF-EC98-6EC2A816F545}"/>
              </a:ext>
            </a:extLst>
          </p:cNvPr>
          <p:cNvSpPr/>
          <p:nvPr/>
        </p:nvSpPr>
        <p:spPr>
          <a:xfrm>
            <a:off x="6959486" y="2728272"/>
            <a:ext cx="4336429" cy="500994"/>
          </a:xfrm>
          <a:prstGeom prst="roundRect">
            <a:avLst/>
          </a:prstGeom>
          <a:solidFill>
            <a:srgbClr val="FF0000"/>
          </a:solidFill>
          <a:ln w="57150"/>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800" b="1" dirty="0">
                <a:solidFill>
                  <a:schemeClr val="bg1"/>
                </a:solidFill>
              </a:rPr>
              <a:t>1.0	WUI FIRES </a:t>
            </a:r>
            <a:r>
              <a:rPr lang="en-US" sz="2000" b="1" dirty="0">
                <a:solidFill>
                  <a:schemeClr val="bg1"/>
                </a:solidFill>
              </a:rPr>
              <a:t>(continued)</a:t>
            </a:r>
            <a:endParaRPr lang="en-US" sz="2800" b="1" dirty="0">
              <a:solidFill>
                <a:schemeClr val="bg1"/>
              </a:solidFill>
            </a:endParaRPr>
          </a:p>
        </p:txBody>
      </p:sp>
      <p:graphicFrame>
        <p:nvGraphicFramePr>
          <p:cNvPr id="2" name="Table 1">
            <a:extLst>
              <a:ext uri="{FF2B5EF4-FFF2-40B4-BE49-F238E27FC236}">
                <a16:creationId xmlns:a16="http://schemas.microsoft.com/office/drawing/2014/main" id="{D9DE8635-30AE-0CAF-045F-7D3731D22EB0}"/>
              </a:ext>
            </a:extLst>
          </p:cNvPr>
          <p:cNvGraphicFramePr>
            <a:graphicFrameLocks noGrp="1"/>
          </p:cNvGraphicFramePr>
          <p:nvPr>
            <p:extLst>
              <p:ext uri="{D42A27DB-BD31-4B8C-83A1-F6EECF244321}">
                <p14:modId xmlns:p14="http://schemas.microsoft.com/office/powerpoint/2010/main" val="2795954238"/>
              </p:ext>
            </p:extLst>
          </p:nvPr>
        </p:nvGraphicFramePr>
        <p:xfrm>
          <a:off x="18472498" y="7777853"/>
          <a:ext cx="4356101" cy="3048000"/>
        </p:xfrm>
        <a:graphic>
          <a:graphicData uri="http://schemas.openxmlformats.org/drawingml/2006/table">
            <a:tbl>
              <a:tblPr>
                <a:tableStyleId>{69C7853C-536D-4A76-A0AE-DD22124D55A5}</a:tableStyleId>
              </a:tblPr>
              <a:tblGrid>
                <a:gridCol w="520321">
                  <a:extLst>
                    <a:ext uri="{9D8B030D-6E8A-4147-A177-3AD203B41FA5}">
                      <a16:colId xmlns:a16="http://schemas.microsoft.com/office/drawing/2014/main" val="1803558322"/>
                    </a:ext>
                  </a:extLst>
                </a:gridCol>
                <a:gridCol w="713855">
                  <a:extLst>
                    <a:ext uri="{9D8B030D-6E8A-4147-A177-3AD203B41FA5}">
                      <a16:colId xmlns:a16="http://schemas.microsoft.com/office/drawing/2014/main" val="1514824645"/>
                    </a:ext>
                  </a:extLst>
                </a:gridCol>
                <a:gridCol w="3121925">
                  <a:extLst>
                    <a:ext uri="{9D8B030D-6E8A-4147-A177-3AD203B41FA5}">
                      <a16:colId xmlns:a16="http://schemas.microsoft.com/office/drawing/2014/main" val="1148137297"/>
                    </a:ext>
                  </a:extLst>
                </a:gridCol>
              </a:tblGrid>
              <a:tr h="571500">
                <a:tc>
                  <a:txBody>
                    <a:bodyPr/>
                    <a:lstStyle/>
                    <a:p>
                      <a:pPr algn="ctr" fontAlgn="b"/>
                      <a:r>
                        <a:rPr lang="en-US" sz="1100" b="1" u="none" strike="noStrike" dirty="0">
                          <a:effectLst/>
                        </a:rPr>
                        <a:t>Heat Flux level</a:t>
                      </a:r>
                      <a:endParaRPr lang="en-US" sz="1100" b="1" i="0" u="none" strike="noStrike" dirty="0">
                        <a:solidFill>
                          <a:srgbClr val="000000"/>
                        </a:solidFill>
                        <a:effectLst/>
                        <a:latin typeface="Calibri" panose="020F0502020204030204" pitchFamily="34" charset="0"/>
                      </a:endParaRPr>
                    </a:p>
                  </a:txBody>
                  <a:tcPr marL="9525" marR="9525" marT="9525" marB="0" anchor="b">
                    <a:solidFill>
                      <a:schemeClr val="bg1">
                        <a:lumMod val="85000"/>
                      </a:schemeClr>
                    </a:solidFill>
                  </a:tcPr>
                </a:tc>
                <a:tc>
                  <a:txBody>
                    <a:bodyPr/>
                    <a:lstStyle/>
                    <a:p>
                      <a:pPr algn="ctr" fontAlgn="b"/>
                      <a:r>
                        <a:rPr lang="en-US" sz="1100" b="1" u="none" strike="noStrike" dirty="0">
                          <a:effectLst/>
                        </a:rPr>
                        <a:t>Time to injury</a:t>
                      </a:r>
                      <a:endParaRPr lang="en-US" sz="1100" b="1" i="0" u="none" strike="noStrike" dirty="0">
                        <a:solidFill>
                          <a:srgbClr val="000000"/>
                        </a:solidFill>
                        <a:effectLst/>
                        <a:latin typeface="Calibri" panose="020F0502020204030204" pitchFamily="34" charset="0"/>
                      </a:endParaRPr>
                    </a:p>
                  </a:txBody>
                  <a:tcPr marL="9525" marR="9525" marT="9525" marB="0" anchor="b">
                    <a:solidFill>
                      <a:schemeClr val="bg1">
                        <a:lumMod val="85000"/>
                      </a:schemeClr>
                    </a:solidFill>
                  </a:tcPr>
                </a:tc>
                <a:tc>
                  <a:txBody>
                    <a:bodyPr/>
                    <a:lstStyle/>
                    <a:p>
                      <a:pPr algn="l" fontAlgn="b"/>
                      <a:r>
                        <a:rPr lang="en-US" sz="1100" b="1" u="none" strike="noStrike" dirty="0">
                          <a:effectLst/>
                        </a:rPr>
                        <a:t>Heat Flux (HF) Description on human skin, </a:t>
                      </a:r>
                      <a:r>
                        <a:rPr lang="en-US" sz="1100" b="1" u="none" strike="noStrike" dirty="0" err="1">
                          <a:effectLst/>
                        </a:rPr>
                        <a:t>etc</a:t>
                      </a:r>
                      <a:endParaRPr lang="en-US" sz="1100" b="1" i="0" u="none" strike="noStrike" dirty="0">
                        <a:solidFill>
                          <a:srgbClr val="000000"/>
                        </a:solidFill>
                        <a:effectLst/>
                        <a:latin typeface="Calibri" panose="020F0502020204030204" pitchFamily="34" charset="0"/>
                      </a:endParaRPr>
                    </a:p>
                  </a:txBody>
                  <a:tcPr marL="9525" marR="9525" marT="9525" marB="0" anchor="b">
                    <a:solidFill>
                      <a:schemeClr val="bg1">
                        <a:lumMod val="85000"/>
                      </a:schemeClr>
                    </a:solidFill>
                  </a:tcPr>
                </a:tc>
                <a:extLst>
                  <a:ext uri="{0D108BD9-81ED-4DB2-BD59-A6C34878D82A}">
                    <a16:rowId xmlns:a16="http://schemas.microsoft.com/office/drawing/2014/main" val="2347582495"/>
                  </a:ext>
                </a:extLst>
              </a:tr>
              <a:tr h="190500">
                <a:tc>
                  <a:txBody>
                    <a:bodyPr/>
                    <a:lstStyle/>
                    <a:p>
                      <a:pPr algn="r" fontAlgn="b"/>
                      <a:r>
                        <a:rPr lang="en-US" sz="1100" u="none" strike="noStrike" dirty="0">
                          <a:effectLst/>
                        </a:rPr>
                        <a:t> ≈ 1.0 </a:t>
                      </a:r>
                      <a:endParaRPr lang="en-US" sz="1100" b="0" i="0" u="none" strike="noStrike" dirty="0">
                        <a:solidFill>
                          <a:srgbClr val="000000"/>
                        </a:solidFill>
                        <a:effectLst/>
                        <a:latin typeface="Calibri" panose="020F0502020204030204" pitchFamily="34" charset="0"/>
                      </a:endParaRPr>
                    </a:p>
                  </a:txBody>
                  <a:tcPr marL="9525" marR="9525" marT="9525" marB="0" anchor="b">
                    <a:solidFill>
                      <a:schemeClr val="bg1">
                        <a:lumMod val="95000"/>
                      </a:schemeClr>
                    </a:solidFill>
                  </a:tcPr>
                </a:tc>
                <a:tc>
                  <a:txBody>
                    <a:bodyPr/>
                    <a:lstStyle/>
                    <a:p>
                      <a:pPr algn="ctr" fontAlgn="b"/>
                      <a:r>
                        <a:rPr lang="en-US" sz="1100" u="none" strike="noStrike">
                          <a:effectLst/>
                        </a:rPr>
                        <a:t>20 - 30 min</a:t>
                      </a:r>
                      <a:endParaRPr lang="en-US" sz="1100" b="0" i="0" u="none" strike="noStrike">
                        <a:solidFill>
                          <a:srgbClr val="000000"/>
                        </a:solidFill>
                        <a:effectLst/>
                        <a:latin typeface="Calibri" panose="020F0502020204030204" pitchFamily="34" charset="0"/>
                      </a:endParaRPr>
                    </a:p>
                  </a:txBody>
                  <a:tcPr marL="9525" marR="9525" marT="9525" marB="0" anchor="b">
                    <a:solidFill>
                      <a:schemeClr val="bg1">
                        <a:lumMod val="95000"/>
                      </a:schemeClr>
                    </a:solidFill>
                  </a:tcPr>
                </a:tc>
                <a:tc>
                  <a:txBody>
                    <a:bodyPr/>
                    <a:lstStyle/>
                    <a:p>
                      <a:pPr algn="l" fontAlgn="b"/>
                      <a:r>
                        <a:rPr lang="en-US" sz="1100" u="none" strike="noStrike" dirty="0">
                          <a:effectLst/>
                        </a:rPr>
                        <a:t>Typical HF of sunshine</a:t>
                      </a:r>
                      <a:endParaRPr lang="en-US" sz="1100" b="0" i="0" u="none" strike="noStrike" dirty="0">
                        <a:solidFill>
                          <a:srgbClr val="000000"/>
                        </a:solidFill>
                        <a:effectLst/>
                        <a:latin typeface="Calibri" panose="020F0502020204030204" pitchFamily="34" charset="0"/>
                      </a:endParaRPr>
                    </a:p>
                  </a:txBody>
                  <a:tcPr marL="9525" marR="9525" marT="9525" marB="0" anchor="b">
                    <a:solidFill>
                      <a:schemeClr val="bg1">
                        <a:lumMod val="95000"/>
                      </a:schemeClr>
                    </a:solidFill>
                  </a:tcPr>
                </a:tc>
                <a:extLst>
                  <a:ext uri="{0D108BD9-81ED-4DB2-BD59-A6C34878D82A}">
                    <a16:rowId xmlns:a16="http://schemas.microsoft.com/office/drawing/2014/main" val="2929470200"/>
                  </a:ext>
                </a:extLst>
              </a:tr>
              <a:tr h="190500">
                <a:tc>
                  <a:txBody>
                    <a:bodyPr/>
                    <a:lstStyle/>
                    <a:p>
                      <a:pPr algn="r" fontAlgn="b"/>
                      <a:r>
                        <a:rPr lang="en-US" sz="1100" u="none" strike="noStrike">
                          <a:effectLst/>
                        </a:rPr>
                        <a:t>         2.5 </a:t>
                      </a:r>
                      <a:endParaRPr lang="en-US" sz="1100" b="0" i="0" u="none" strike="noStrike">
                        <a:solidFill>
                          <a:srgbClr val="000000"/>
                        </a:solidFill>
                        <a:effectLst/>
                        <a:latin typeface="Calibri" panose="020F0502020204030204" pitchFamily="34" charset="0"/>
                      </a:endParaRPr>
                    </a:p>
                  </a:txBody>
                  <a:tcPr marL="9525" marR="9525" marT="9525" marB="0" anchor="b">
                    <a:solidFill>
                      <a:schemeClr val="bg1">
                        <a:lumMod val="95000"/>
                      </a:schemeClr>
                    </a:solidFill>
                  </a:tcPr>
                </a:tc>
                <a:tc>
                  <a:txBody>
                    <a:bodyPr/>
                    <a:lstStyle/>
                    <a:p>
                      <a:pPr algn="ctr" fontAlgn="b"/>
                      <a:r>
                        <a:rPr lang="en-US" sz="1100" u="none" strike="noStrike" dirty="0">
                          <a:effectLst/>
                        </a:rPr>
                        <a:t> </a:t>
                      </a:r>
                      <a:endParaRPr lang="en-US" sz="1100" b="0" i="0" u="none" strike="noStrike" dirty="0">
                        <a:solidFill>
                          <a:srgbClr val="000000"/>
                        </a:solidFill>
                        <a:effectLst/>
                        <a:latin typeface="Calibri" panose="020F0502020204030204" pitchFamily="34" charset="0"/>
                      </a:endParaRPr>
                    </a:p>
                  </a:txBody>
                  <a:tcPr marL="9525" marR="9525" marT="9525" marB="0" anchor="b">
                    <a:solidFill>
                      <a:schemeClr val="bg1">
                        <a:lumMod val="95000"/>
                      </a:schemeClr>
                    </a:solidFill>
                  </a:tcPr>
                </a:tc>
                <a:tc>
                  <a:txBody>
                    <a:bodyPr/>
                    <a:lstStyle/>
                    <a:p>
                      <a:pPr algn="l" fontAlgn="b"/>
                      <a:r>
                        <a:rPr lang="en-US" sz="1100" u="none" strike="noStrike">
                          <a:effectLst/>
                        </a:rPr>
                        <a:t>Fire fighter exposure and working environment</a:t>
                      </a:r>
                      <a:endParaRPr lang="en-US" sz="1100" b="0" i="0" u="none" strike="noStrike">
                        <a:solidFill>
                          <a:srgbClr val="000000"/>
                        </a:solidFill>
                        <a:effectLst/>
                        <a:latin typeface="Calibri" panose="020F0502020204030204" pitchFamily="34" charset="0"/>
                      </a:endParaRPr>
                    </a:p>
                  </a:txBody>
                  <a:tcPr marL="9525" marR="9525" marT="9525" marB="0" anchor="b">
                    <a:solidFill>
                      <a:schemeClr val="bg1">
                        <a:lumMod val="95000"/>
                      </a:schemeClr>
                    </a:solidFill>
                  </a:tcPr>
                </a:tc>
                <a:extLst>
                  <a:ext uri="{0D108BD9-81ED-4DB2-BD59-A6C34878D82A}">
                    <a16:rowId xmlns:a16="http://schemas.microsoft.com/office/drawing/2014/main" val="3613307599"/>
                  </a:ext>
                </a:extLst>
              </a:tr>
              <a:tr h="190500">
                <a:tc>
                  <a:txBody>
                    <a:bodyPr/>
                    <a:lstStyle/>
                    <a:p>
                      <a:pPr algn="r" fontAlgn="b"/>
                      <a:r>
                        <a:rPr lang="en-US" sz="1100" u="none" strike="noStrike">
                          <a:effectLst/>
                        </a:rPr>
                        <a:t>         4.5 </a:t>
                      </a:r>
                      <a:endParaRPr lang="en-US" sz="1100" b="0" i="0" u="none" strike="noStrike">
                        <a:solidFill>
                          <a:srgbClr val="000000"/>
                        </a:solidFill>
                        <a:effectLst/>
                        <a:latin typeface="Calibri" panose="020F0502020204030204" pitchFamily="34" charset="0"/>
                      </a:endParaRPr>
                    </a:p>
                  </a:txBody>
                  <a:tcPr marL="9525" marR="9525" marT="9525" marB="0" anchor="b">
                    <a:solidFill>
                      <a:schemeClr val="bg1">
                        <a:lumMod val="95000"/>
                      </a:schemeClr>
                    </a:solidFill>
                  </a:tcPr>
                </a:tc>
                <a:tc>
                  <a:txBody>
                    <a:bodyPr/>
                    <a:lstStyle/>
                    <a:p>
                      <a:pPr algn="ctr" fontAlgn="b"/>
                      <a:r>
                        <a:rPr lang="en-US" sz="1100" u="none" strike="noStrike">
                          <a:effectLst/>
                        </a:rPr>
                        <a:t>30 sec</a:t>
                      </a:r>
                      <a:endParaRPr lang="en-US" sz="1100" b="0" i="0" u="none" strike="noStrike">
                        <a:solidFill>
                          <a:srgbClr val="000000"/>
                        </a:solidFill>
                        <a:effectLst/>
                        <a:latin typeface="Calibri" panose="020F0502020204030204" pitchFamily="34" charset="0"/>
                      </a:endParaRPr>
                    </a:p>
                  </a:txBody>
                  <a:tcPr marL="9525" marR="9525" marT="9525" marB="0" anchor="b">
                    <a:solidFill>
                      <a:schemeClr val="bg1">
                        <a:lumMod val="95000"/>
                      </a:schemeClr>
                    </a:solidFill>
                  </a:tcPr>
                </a:tc>
                <a:tc>
                  <a:txBody>
                    <a:bodyPr/>
                    <a:lstStyle/>
                    <a:p>
                      <a:pPr algn="l" fontAlgn="b"/>
                      <a:r>
                        <a:rPr lang="en-US" sz="1100" u="none" strike="noStrike">
                          <a:effectLst/>
                        </a:rPr>
                        <a:t>second-degree burn</a:t>
                      </a:r>
                      <a:endParaRPr lang="en-US" sz="1100" b="0" i="0" u="none" strike="noStrike">
                        <a:solidFill>
                          <a:srgbClr val="000000"/>
                        </a:solidFill>
                        <a:effectLst/>
                        <a:latin typeface="Calibri" panose="020F0502020204030204" pitchFamily="34" charset="0"/>
                      </a:endParaRPr>
                    </a:p>
                  </a:txBody>
                  <a:tcPr marL="9525" marR="9525" marT="9525" marB="0" anchor="b">
                    <a:solidFill>
                      <a:schemeClr val="bg1">
                        <a:lumMod val="95000"/>
                      </a:schemeClr>
                    </a:solidFill>
                  </a:tcPr>
                </a:tc>
                <a:extLst>
                  <a:ext uri="{0D108BD9-81ED-4DB2-BD59-A6C34878D82A}">
                    <a16:rowId xmlns:a16="http://schemas.microsoft.com/office/drawing/2014/main" val="4007453269"/>
                  </a:ext>
                </a:extLst>
              </a:tr>
              <a:tr h="190500">
                <a:tc>
                  <a:txBody>
                    <a:bodyPr/>
                    <a:lstStyle/>
                    <a:p>
                      <a:pPr algn="r" fontAlgn="b"/>
                      <a:r>
                        <a:rPr lang="en-US" sz="1100" u="none" strike="noStrike">
                          <a:effectLst/>
                        </a:rPr>
                        <a:t>         6.4 </a:t>
                      </a:r>
                      <a:endParaRPr lang="en-US" sz="1100" b="0" i="0" u="none" strike="noStrike">
                        <a:solidFill>
                          <a:srgbClr val="000000"/>
                        </a:solidFill>
                        <a:effectLst/>
                        <a:latin typeface="Calibri" panose="020F0502020204030204" pitchFamily="34" charset="0"/>
                      </a:endParaRPr>
                    </a:p>
                  </a:txBody>
                  <a:tcPr marL="9525" marR="9525" marT="9525" marB="0" anchor="b">
                    <a:solidFill>
                      <a:schemeClr val="bg1">
                        <a:lumMod val="95000"/>
                      </a:schemeClr>
                    </a:solidFill>
                  </a:tcPr>
                </a:tc>
                <a:tc>
                  <a:txBody>
                    <a:bodyPr/>
                    <a:lstStyle/>
                    <a:p>
                      <a:pPr algn="ctr" fontAlgn="b"/>
                      <a:r>
                        <a:rPr lang="en-US" sz="1100" u="none" strike="noStrike" dirty="0">
                          <a:effectLst/>
                        </a:rPr>
                        <a:t>8 sec</a:t>
                      </a:r>
                      <a:endParaRPr lang="en-US" sz="1100" b="0" i="0" u="none" strike="noStrike" dirty="0">
                        <a:solidFill>
                          <a:srgbClr val="000000"/>
                        </a:solidFill>
                        <a:effectLst/>
                        <a:latin typeface="Calibri" panose="020F0502020204030204" pitchFamily="34" charset="0"/>
                      </a:endParaRPr>
                    </a:p>
                  </a:txBody>
                  <a:tcPr marL="9525" marR="9525" marT="9525" marB="0" anchor="b">
                    <a:solidFill>
                      <a:schemeClr val="bg1">
                        <a:lumMod val="95000"/>
                      </a:schemeClr>
                    </a:solidFill>
                  </a:tcPr>
                </a:tc>
                <a:tc>
                  <a:txBody>
                    <a:bodyPr/>
                    <a:lstStyle/>
                    <a:p>
                      <a:pPr algn="l" fontAlgn="b"/>
                      <a:r>
                        <a:rPr lang="en-US" sz="1100" u="none" strike="noStrike">
                          <a:effectLst/>
                        </a:rPr>
                        <a:t>second-degree burn, blisters</a:t>
                      </a:r>
                      <a:endParaRPr lang="en-US" sz="1100" b="0" i="0" u="none" strike="noStrike">
                        <a:solidFill>
                          <a:srgbClr val="000000"/>
                        </a:solidFill>
                        <a:effectLst/>
                        <a:latin typeface="Calibri" panose="020F0502020204030204" pitchFamily="34" charset="0"/>
                      </a:endParaRPr>
                    </a:p>
                  </a:txBody>
                  <a:tcPr marL="9525" marR="9525" marT="9525" marB="0" anchor="b">
                    <a:solidFill>
                      <a:schemeClr val="bg1">
                        <a:lumMod val="95000"/>
                      </a:schemeClr>
                    </a:solidFill>
                  </a:tcPr>
                </a:tc>
                <a:extLst>
                  <a:ext uri="{0D108BD9-81ED-4DB2-BD59-A6C34878D82A}">
                    <a16:rowId xmlns:a16="http://schemas.microsoft.com/office/drawing/2014/main" val="2930017514"/>
                  </a:ext>
                </a:extLst>
              </a:tr>
              <a:tr h="190500">
                <a:tc>
                  <a:txBody>
                    <a:bodyPr/>
                    <a:lstStyle/>
                    <a:p>
                      <a:pPr algn="r" fontAlgn="b"/>
                      <a:r>
                        <a:rPr lang="en-US" sz="1100" u="none" strike="noStrike">
                          <a:effectLst/>
                        </a:rPr>
                        <a:t>          10 </a:t>
                      </a:r>
                      <a:endParaRPr lang="en-US" sz="1100" b="0" i="0" u="none" strike="noStrike">
                        <a:solidFill>
                          <a:srgbClr val="000000"/>
                        </a:solidFill>
                        <a:effectLst/>
                        <a:latin typeface="Calibri" panose="020F0502020204030204" pitchFamily="34" charset="0"/>
                      </a:endParaRPr>
                    </a:p>
                  </a:txBody>
                  <a:tcPr marL="9525" marR="9525" marT="9525" marB="0" anchor="b">
                    <a:solidFill>
                      <a:schemeClr val="bg1">
                        <a:lumMod val="95000"/>
                      </a:schemeClr>
                    </a:solidFill>
                  </a:tcPr>
                </a:tc>
                <a:tc>
                  <a:txBody>
                    <a:bodyPr/>
                    <a:lstStyle/>
                    <a:p>
                      <a:pPr algn="ctr" fontAlgn="b"/>
                      <a:r>
                        <a:rPr lang="en-US" sz="1100" u="none" strike="noStrike">
                          <a:effectLst/>
                        </a:rPr>
                        <a:t>10 sec</a:t>
                      </a:r>
                      <a:endParaRPr lang="en-US" sz="1100" b="0" i="0" u="none" strike="noStrike">
                        <a:solidFill>
                          <a:srgbClr val="000000"/>
                        </a:solidFill>
                        <a:effectLst/>
                        <a:latin typeface="Calibri" panose="020F0502020204030204" pitchFamily="34" charset="0"/>
                      </a:endParaRPr>
                    </a:p>
                  </a:txBody>
                  <a:tcPr marL="9525" marR="9525" marT="9525" marB="0" anchor="b">
                    <a:solidFill>
                      <a:schemeClr val="bg1">
                        <a:lumMod val="95000"/>
                      </a:schemeClr>
                    </a:solidFill>
                  </a:tcPr>
                </a:tc>
                <a:tc>
                  <a:txBody>
                    <a:bodyPr/>
                    <a:lstStyle/>
                    <a:p>
                      <a:pPr algn="l" fontAlgn="b"/>
                      <a:r>
                        <a:rPr lang="en-US" sz="1100" u="none" strike="noStrike" dirty="0">
                          <a:effectLst/>
                        </a:rPr>
                        <a:t>second-degree burn, blisters</a:t>
                      </a:r>
                      <a:endParaRPr lang="en-US" sz="1100" b="0" i="0" u="none" strike="noStrike" dirty="0">
                        <a:solidFill>
                          <a:srgbClr val="000000"/>
                        </a:solidFill>
                        <a:effectLst/>
                        <a:latin typeface="Calibri" panose="020F0502020204030204" pitchFamily="34" charset="0"/>
                      </a:endParaRPr>
                    </a:p>
                  </a:txBody>
                  <a:tcPr marL="9525" marR="9525" marT="9525" marB="0" anchor="b">
                    <a:solidFill>
                      <a:schemeClr val="bg1">
                        <a:lumMod val="95000"/>
                      </a:schemeClr>
                    </a:solidFill>
                  </a:tcPr>
                </a:tc>
                <a:extLst>
                  <a:ext uri="{0D108BD9-81ED-4DB2-BD59-A6C34878D82A}">
                    <a16:rowId xmlns:a16="http://schemas.microsoft.com/office/drawing/2014/main" val="1839686611"/>
                  </a:ext>
                </a:extLst>
              </a:tr>
              <a:tr h="190500">
                <a:tc>
                  <a:txBody>
                    <a:bodyPr/>
                    <a:lstStyle/>
                    <a:p>
                      <a:pPr algn="r" fontAlgn="b"/>
                      <a:r>
                        <a:rPr lang="en-US" sz="1100" u="none" strike="noStrike">
                          <a:effectLst/>
                        </a:rPr>
                        <a:t>          13 </a:t>
                      </a:r>
                      <a:endParaRPr lang="en-US" sz="1100" b="0" i="0" u="none" strike="noStrike">
                        <a:solidFill>
                          <a:srgbClr val="000000"/>
                        </a:solidFill>
                        <a:effectLst/>
                        <a:latin typeface="Calibri" panose="020F0502020204030204" pitchFamily="34" charset="0"/>
                      </a:endParaRPr>
                    </a:p>
                  </a:txBody>
                  <a:tcPr marL="9525" marR="9525" marT="9525" marB="0" anchor="b">
                    <a:solidFill>
                      <a:schemeClr val="bg1">
                        <a:lumMod val="95000"/>
                      </a:schemeClr>
                    </a:solidFill>
                  </a:tcPr>
                </a:tc>
                <a:tc>
                  <a:txBody>
                    <a:bodyPr/>
                    <a:lstStyle/>
                    <a:p>
                      <a:pPr algn="ctr"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9525" marR="9525" marT="9525" marB="0" anchor="b">
                    <a:solidFill>
                      <a:schemeClr val="bg1">
                        <a:lumMod val="95000"/>
                      </a:schemeClr>
                    </a:solidFill>
                  </a:tcPr>
                </a:tc>
                <a:tc>
                  <a:txBody>
                    <a:bodyPr/>
                    <a:lstStyle/>
                    <a:p>
                      <a:pPr algn="l" fontAlgn="b"/>
                      <a:r>
                        <a:rPr lang="en-US" sz="1100" u="none" strike="noStrike" dirty="0">
                          <a:effectLst/>
                        </a:rPr>
                        <a:t>wood volatiles ignite with flame exposure</a:t>
                      </a:r>
                      <a:endParaRPr lang="en-US" sz="1100" b="0" i="0" u="none" strike="noStrike" dirty="0">
                        <a:solidFill>
                          <a:srgbClr val="000000"/>
                        </a:solidFill>
                        <a:effectLst/>
                        <a:latin typeface="Calibri" panose="020F0502020204030204" pitchFamily="34" charset="0"/>
                      </a:endParaRPr>
                    </a:p>
                  </a:txBody>
                  <a:tcPr marL="9525" marR="9525" marT="9525" marB="0" anchor="b">
                    <a:solidFill>
                      <a:schemeClr val="bg1">
                        <a:lumMod val="95000"/>
                      </a:schemeClr>
                    </a:solidFill>
                  </a:tcPr>
                </a:tc>
                <a:extLst>
                  <a:ext uri="{0D108BD9-81ED-4DB2-BD59-A6C34878D82A}">
                    <a16:rowId xmlns:a16="http://schemas.microsoft.com/office/drawing/2014/main" val="3780899713"/>
                  </a:ext>
                </a:extLst>
              </a:tr>
              <a:tr h="190500">
                <a:tc>
                  <a:txBody>
                    <a:bodyPr/>
                    <a:lstStyle/>
                    <a:p>
                      <a:pPr algn="r" fontAlgn="b"/>
                      <a:r>
                        <a:rPr lang="en-US" sz="1100" u="none" strike="noStrike">
                          <a:effectLst/>
                        </a:rPr>
                        <a:t>          16 </a:t>
                      </a:r>
                      <a:endParaRPr lang="en-US" sz="1100" b="0" i="0" u="none" strike="noStrike">
                        <a:solidFill>
                          <a:srgbClr val="000000"/>
                        </a:solidFill>
                        <a:effectLst/>
                        <a:latin typeface="Calibri" panose="020F0502020204030204" pitchFamily="34" charset="0"/>
                      </a:endParaRPr>
                    </a:p>
                  </a:txBody>
                  <a:tcPr marL="9525" marR="9525" marT="9525" marB="0" anchor="b">
                    <a:solidFill>
                      <a:schemeClr val="bg1">
                        <a:lumMod val="95000"/>
                      </a:schemeClr>
                    </a:solidFill>
                  </a:tcPr>
                </a:tc>
                <a:tc>
                  <a:txBody>
                    <a:bodyPr/>
                    <a:lstStyle/>
                    <a:p>
                      <a:pPr algn="ctr" fontAlgn="b"/>
                      <a:r>
                        <a:rPr lang="en-US" sz="1100" u="none" strike="noStrike">
                          <a:effectLst/>
                        </a:rPr>
                        <a:t>5 sec</a:t>
                      </a:r>
                      <a:endParaRPr lang="en-US" sz="1100" b="0" i="0" u="none" strike="noStrike">
                        <a:solidFill>
                          <a:srgbClr val="000000"/>
                        </a:solidFill>
                        <a:effectLst/>
                        <a:latin typeface="Calibri" panose="020F0502020204030204" pitchFamily="34" charset="0"/>
                      </a:endParaRPr>
                    </a:p>
                  </a:txBody>
                  <a:tcPr marL="9525" marR="9525" marT="9525" marB="0" anchor="b">
                    <a:solidFill>
                      <a:schemeClr val="bg1">
                        <a:lumMod val="95000"/>
                      </a:schemeClr>
                    </a:solidFill>
                  </a:tcPr>
                </a:tc>
                <a:tc>
                  <a:txBody>
                    <a:bodyPr/>
                    <a:lstStyle/>
                    <a:p>
                      <a:pPr algn="l" fontAlgn="b"/>
                      <a:r>
                        <a:rPr lang="en-US" sz="1100" u="none" strike="noStrike" dirty="0">
                          <a:effectLst/>
                        </a:rPr>
                        <a:t>second-degree burn, blisters</a:t>
                      </a:r>
                      <a:endParaRPr lang="en-US" sz="1100" b="0" i="0" u="none" strike="noStrike" dirty="0">
                        <a:solidFill>
                          <a:srgbClr val="000000"/>
                        </a:solidFill>
                        <a:effectLst/>
                        <a:latin typeface="Calibri" panose="020F0502020204030204" pitchFamily="34" charset="0"/>
                      </a:endParaRPr>
                    </a:p>
                  </a:txBody>
                  <a:tcPr marL="9525" marR="9525" marT="9525" marB="0" anchor="b">
                    <a:solidFill>
                      <a:schemeClr val="bg1">
                        <a:lumMod val="95000"/>
                      </a:schemeClr>
                    </a:solidFill>
                  </a:tcPr>
                </a:tc>
                <a:extLst>
                  <a:ext uri="{0D108BD9-81ED-4DB2-BD59-A6C34878D82A}">
                    <a16:rowId xmlns:a16="http://schemas.microsoft.com/office/drawing/2014/main" val="4095982481"/>
                  </a:ext>
                </a:extLst>
              </a:tr>
              <a:tr h="190500">
                <a:tc>
                  <a:txBody>
                    <a:bodyPr/>
                    <a:lstStyle/>
                    <a:p>
                      <a:pPr algn="r" fontAlgn="b"/>
                      <a:r>
                        <a:rPr lang="en-US" sz="1100" u="none" strike="noStrike">
                          <a:effectLst/>
                        </a:rPr>
                        <a:t>          20 </a:t>
                      </a:r>
                      <a:endParaRPr lang="en-US" sz="1100" b="0" i="0" u="none" strike="noStrike">
                        <a:solidFill>
                          <a:srgbClr val="000000"/>
                        </a:solidFill>
                        <a:effectLst/>
                        <a:latin typeface="Calibri" panose="020F0502020204030204" pitchFamily="34" charset="0"/>
                      </a:endParaRPr>
                    </a:p>
                  </a:txBody>
                  <a:tcPr marL="9525" marR="9525" marT="9525" marB="0" anchor="b">
                    <a:solidFill>
                      <a:schemeClr val="bg1">
                        <a:lumMod val="95000"/>
                      </a:schemeClr>
                    </a:solidFill>
                  </a:tcPr>
                </a:tc>
                <a:tc>
                  <a:txBody>
                    <a:bodyPr/>
                    <a:lstStyle/>
                    <a:p>
                      <a:pPr algn="ctr" fontAlgn="b"/>
                      <a:r>
                        <a:rPr lang="en-US" sz="1100" u="none" strike="noStrike">
                          <a:effectLst/>
                        </a:rPr>
                        <a:t>4 sec</a:t>
                      </a:r>
                      <a:endParaRPr lang="en-US" sz="1100" b="0" i="0" u="none" strike="noStrike">
                        <a:solidFill>
                          <a:srgbClr val="000000"/>
                        </a:solidFill>
                        <a:effectLst/>
                        <a:latin typeface="Calibri" panose="020F0502020204030204" pitchFamily="34" charset="0"/>
                      </a:endParaRPr>
                    </a:p>
                  </a:txBody>
                  <a:tcPr marL="9525" marR="9525" marT="9525" marB="0" anchor="b">
                    <a:solidFill>
                      <a:schemeClr val="bg1">
                        <a:lumMod val="95000"/>
                      </a:schemeClr>
                    </a:solidFill>
                  </a:tcPr>
                </a:tc>
                <a:tc>
                  <a:txBody>
                    <a:bodyPr/>
                    <a:lstStyle/>
                    <a:p>
                      <a:pPr algn="l" fontAlgn="b"/>
                      <a:r>
                        <a:rPr lang="en-US" sz="1100" u="none" strike="noStrike" dirty="0">
                          <a:effectLst/>
                        </a:rPr>
                        <a:t>beginning of flashover in room</a:t>
                      </a:r>
                      <a:endParaRPr lang="en-US" sz="1100" b="0" i="0" u="none" strike="noStrike" dirty="0">
                        <a:solidFill>
                          <a:srgbClr val="000000"/>
                        </a:solidFill>
                        <a:effectLst/>
                        <a:latin typeface="Calibri" panose="020F0502020204030204" pitchFamily="34" charset="0"/>
                      </a:endParaRPr>
                    </a:p>
                  </a:txBody>
                  <a:tcPr marL="9525" marR="9525" marT="9525" marB="0" anchor="b">
                    <a:solidFill>
                      <a:schemeClr val="bg1">
                        <a:lumMod val="95000"/>
                      </a:schemeClr>
                    </a:solidFill>
                  </a:tcPr>
                </a:tc>
                <a:extLst>
                  <a:ext uri="{0D108BD9-81ED-4DB2-BD59-A6C34878D82A}">
                    <a16:rowId xmlns:a16="http://schemas.microsoft.com/office/drawing/2014/main" val="2595403672"/>
                  </a:ext>
                </a:extLst>
              </a:tr>
              <a:tr h="190500">
                <a:tc>
                  <a:txBody>
                    <a:bodyPr/>
                    <a:lstStyle/>
                    <a:p>
                      <a:pPr algn="r" fontAlgn="b"/>
                      <a:r>
                        <a:rPr lang="en-US" sz="1100" u="none" strike="noStrike">
                          <a:effectLst/>
                        </a:rPr>
                        <a:t>          80 </a:t>
                      </a:r>
                      <a:endParaRPr lang="en-US" sz="1100" b="0" i="0" u="none" strike="noStrike">
                        <a:solidFill>
                          <a:srgbClr val="000000"/>
                        </a:solidFill>
                        <a:effectLst/>
                        <a:latin typeface="Calibri" panose="020F0502020204030204" pitchFamily="34" charset="0"/>
                      </a:endParaRPr>
                    </a:p>
                  </a:txBody>
                  <a:tcPr marL="9525" marR="9525" marT="9525" marB="0" anchor="b">
                    <a:solidFill>
                      <a:schemeClr val="bg1">
                        <a:lumMod val="95000"/>
                      </a:schemeClr>
                    </a:solidFill>
                  </a:tcPr>
                </a:tc>
                <a:tc>
                  <a:txBody>
                    <a:bodyPr/>
                    <a:lstStyle/>
                    <a:p>
                      <a:pPr algn="ctr" fontAlgn="b"/>
                      <a:r>
                        <a:rPr lang="en-US" sz="1100" u="none" strike="noStrike">
                          <a:effectLst/>
                        </a:rPr>
                        <a:t>0 sec</a:t>
                      </a:r>
                      <a:endParaRPr lang="en-US" sz="1100" b="0" i="0" u="none" strike="noStrike">
                        <a:solidFill>
                          <a:srgbClr val="000000"/>
                        </a:solidFill>
                        <a:effectLst/>
                        <a:latin typeface="Calibri" panose="020F0502020204030204" pitchFamily="34" charset="0"/>
                      </a:endParaRPr>
                    </a:p>
                  </a:txBody>
                  <a:tcPr marL="9525" marR="9525" marT="9525" marB="0" anchor="b">
                    <a:solidFill>
                      <a:schemeClr val="bg1">
                        <a:lumMod val="95000"/>
                      </a:schemeClr>
                    </a:solidFill>
                  </a:tcPr>
                </a:tc>
                <a:tc>
                  <a:txBody>
                    <a:bodyPr/>
                    <a:lstStyle/>
                    <a:p>
                      <a:pPr algn="l" fontAlgn="b"/>
                      <a:r>
                        <a:rPr lang="en-US" sz="1100" u="none" strike="noStrike" dirty="0" err="1">
                          <a:effectLst/>
                        </a:rPr>
                        <a:t>seond</a:t>
                      </a:r>
                      <a:r>
                        <a:rPr lang="en-US" sz="1100" u="none" strike="noStrike" dirty="0">
                          <a:effectLst/>
                        </a:rPr>
                        <a:t>-degree burns; flashover in a room</a:t>
                      </a:r>
                      <a:endParaRPr lang="en-US" sz="1100" b="0" i="0" u="none" strike="noStrike" dirty="0">
                        <a:solidFill>
                          <a:srgbClr val="000000"/>
                        </a:solidFill>
                        <a:effectLst/>
                        <a:latin typeface="Calibri" panose="020F0502020204030204" pitchFamily="34" charset="0"/>
                      </a:endParaRPr>
                    </a:p>
                  </a:txBody>
                  <a:tcPr marL="9525" marR="9525" marT="9525" marB="0" anchor="b">
                    <a:solidFill>
                      <a:schemeClr val="bg1">
                        <a:lumMod val="95000"/>
                      </a:schemeClr>
                    </a:solidFill>
                  </a:tcPr>
                </a:tc>
                <a:extLst>
                  <a:ext uri="{0D108BD9-81ED-4DB2-BD59-A6C34878D82A}">
                    <a16:rowId xmlns:a16="http://schemas.microsoft.com/office/drawing/2014/main" val="1512557503"/>
                  </a:ext>
                </a:extLst>
              </a:tr>
              <a:tr h="190500">
                <a:tc>
                  <a:txBody>
                    <a:bodyPr/>
                    <a:lstStyle/>
                    <a:p>
                      <a:pPr algn="r" fontAlgn="b"/>
                      <a:r>
                        <a:rPr lang="en-US" sz="1100" u="none" strike="noStrike">
                          <a:effectLst/>
                        </a:rPr>
                        <a:t>          84 </a:t>
                      </a:r>
                      <a:endParaRPr lang="en-US" sz="1100" b="0" i="0" u="none" strike="noStrike">
                        <a:solidFill>
                          <a:srgbClr val="000000"/>
                        </a:solidFill>
                        <a:effectLst/>
                        <a:latin typeface="Calibri" panose="020F0502020204030204" pitchFamily="34" charset="0"/>
                      </a:endParaRPr>
                    </a:p>
                  </a:txBody>
                  <a:tcPr marL="9525" marR="9525" marT="9525" marB="0" anchor="b">
                    <a:solidFill>
                      <a:schemeClr val="bg1">
                        <a:lumMod val="95000"/>
                      </a:schemeClr>
                    </a:solidFill>
                  </a:tcPr>
                </a:tc>
                <a:tc>
                  <a:txBody>
                    <a:bodyPr/>
                    <a:lstStyle/>
                    <a:p>
                      <a:pPr algn="ctr"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9525" marR="9525" marT="9525" marB="0" anchor="b">
                    <a:solidFill>
                      <a:schemeClr val="bg1">
                        <a:lumMod val="95000"/>
                      </a:schemeClr>
                    </a:solidFill>
                  </a:tcPr>
                </a:tc>
                <a:tc>
                  <a:txBody>
                    <a:bodyPr/>
                    <a:lstStyle/>
                    <a:p>
                      <a:pPr algn="l" fontAlgn="b"/>
                      <a:r>
                        <a:rPr lang="en-US" sz="1100" u="none" strike="noStrike" dirty="0">
                          <a:effectLst/>
                        </a:rPr>
                        <a:t>level used to test protective clothing</a:t>
                      </a:r>
                      <a:endParaRPr lang="en-US" sz="1100" b="0" i="0" u="none" strike="noStrike" dirty="0">
                        <a:solidFill>
                          <a:srgbClr val="000000"/>
                        </a:solidFill>
                        <a:effectLst/>
                        <a:latin typeface="Calibri" panose="020F0502020204030204" pitchFamily="34" charset="0"/>
                      </a:endParaRPr>
                    </a:p>
                  </a:txBody>
                  <a:tcPr marL="9525" marR="9525" marT="9525" marB="0" anchor="b">
                    <a:solidFill>
                      <a:schemeClr val="bg1">
                        <a:lumMod val="95000"/>
                      </a:schemeClr>
                    </a:solidFill>
                  </a:tcPr>
                </a:tc>
                <a:extLst>
                  <a:ext uri="{0D108BD9-81ED-4DB2-BD59-A6C34878D82A}">
                    <a16:rowId xmlns:a16="http://schemas.microsoft.com/office/drawing/2014/main" val="690836388"/>
                  </a:ext>
                </a:extLst>
              </a:tr>
              <a:tr h="190500">
                <a:tc>
                  <a:txBody>
                    <a:bodyPr/>
                    <a:lstStyle/>
                    <a:p>
                      <a:pPr algn="r" fontAlgn="b"/>
                      <a:r>
                        <a:rPr lang="en-US" sz="1100" u="none" strike="noStrike">
                          <a:effectLst/>
                        </a:rPr>
                        <a:t>        170 </a:t>
                      </a:r>
                      <a:endParaRPr lang="en-US" sz="1100" b="0" i="0" u="none" strike="noStrike">
                        <a:solidFill>
                          <a:srgbClr val="000000"/>
                        </a:solidFill>
                        <a:effectLst/>
                        <a:latin typeface="Calibri" panose="020F0502020204030204" pitchFamily="34" charset="0"/>
                      </a:endParaRPr>
                    </a:p>
                  </a:txBody>
                  <a:tcPr marL="9525" marR="9525" marT="9525" marB="0" anchor="b">
                    <a:solidFill>
                      <a:schemeClr val="bg1">
                        <a:lumMod val="95000"/>
                      </a:schemeClr>
                    </a:solidFill>
                  </a:tcPr>
                </a:tc>
                <a:tc>
                  <a:txBody>
                    <a:bodyPr/>
                    <a:lstStyle/>
                    <a:p>
                      <a:pPr algn="ctr"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9525" marR="9525" marT="9525" marB="0" anchor="b">
                    <a:solidFill>
                      <a:schemeClr val="bg1">
                        <a:lumMod val="95000"/>
                      </a:schemeClr>
                    </a:solidFill>
                  </a:tcPr>
                </a:tc>
                <a:tc>
                  <a:txBody>
                    <a:bodyPr/>
                    <a:lstStyle/>
                    <a:p>
                      <a:pPr algn="l" fontAlgn="b"/>
                      <a:r>
                        <a:rPr lang="en-US" sz="1100" u="none" strike="noStrike" dirty="0">
                          <a:effectLst/>
                        </a:rPr>
                        <a:t>Post-Flashover fire in a burning room</a:t>
                      </a:r>
                      <a:endParaRPr lang="en-US" sz="1100" b="0" i="0" u="none" strike="noStrike" dirty="0">
                        <a:solidFill>
                          <a:srgbClr val="000000"/>
                        </a:solidFill>
                        <a:effectLst/>
                        <a:latin typeface="Calibri" panose="020F0502020204030204" pitchFamily="34" charset="0"/>
                      </a:endParaRPr>
                    </a:p>
                  </a:txBody>
                  <a:tcPr marL="9525" marR="9525" marT="9525" marB="0" anchor="b">
                    <a:solidFill>
                      <a:schemeClr val="bg1">
                        <a:lumMod val="95000"/>
                      </a:schemeClr>
                    </a:solidFill>
                  </a:tcPr>
                </a:tc>
                <a:extLst>
                  <a:ext uri="{0D108BD9-81ED-4DB2-BD59-A6C34878D82A}">
                    <a16:rowId xmlns:a16="http://schemas.microsoft.com/office/drawing/2014/main" val="4091846286"/>
                  </a:ext>
                </a:extLst>
              </a:tr>
              <a:tr h="190500">
                <a:tc gridSpan="3">
                  <a:txBody>
                    <a:bodyPr/>
                    <a:lstStyle/>
                    <a:p>
                      <a:pPr algn="l" fontAlgn="b"/>
                      <a:r>
                        <a:rPr lang="en-US" sz="1000" u="none" strike="noStrike" dirty="0">
                          <a:effectLst/>
                        </a:rPr>
                        <a:t> Source: Lawson et al., "FIRE FACTS", NIST Special Pub. 1102 </a:t>
                      </a:r>
                      <a:endParaRPr lang="en-US" sz="1000" b="1" i="0" u="none" strike="noStrike" dirty="0">
                        <a:solidFill>
                          <a:srgbClr val="000000"/>
                        </a:solidFill>
                        <a:effectLst/>
                        <a:latin typeface="Calibri" panose="020F0502020204030204" pitchFamily="34" charset="0"/>
                      </a:endParaRPr>
                    </a:p>
                  </a:txBody>
                  <a:tcPr marL="85725" marR="9525" marT="9525" marB="0" anchor="b">
                    <a:solidFill>
                      <a:schemeClr val="bg1">
                        <a:lumMod val="85000"/>
                      </a:schemeClr>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4280502122"/>
                  </a:ext>
                </a:extLst>
              </a:tr>
              <a:tr h="190500">
                <a:tc gridSpan="3">
                  <a:txBody>
                    <a:bodyPr/>
                    <a:lstStyle/>
                    <a:p>
                      <a:pPr algn="l" fontAlgn="b"/>
                      <a:r>
                        <a:rPr lang="en-US" sz="1000" u="sng" strike="noStrike" dirty="0">
                          <a:effectLst/>
                          <a:hlinkClick r:id="rId11"/>
                        </a:rPr>
                        <a:t>tsapps.nist.gov/publication/</a:t>
                      </a:r>
                      <a:r>
                        <a:rPr lang="en-US" sz="1000" u="sng" strike="noStrike" dirty="0" err="1">
                          <a:effectLst/>
                          <a:hlinkClick r:id="rId11"/>
                        </a:rPr>
                        <a:t>get_pdf.cfm?pub_id</a:t>
                      </a:r>
                      <a:r>
                        <a:rPr lang="en-US" sz="1000" u="sng" strike="noStrike" dirty="0">
                          <a:effectLst/>
                          <a:hlinkClick r:id="rId11"/>
                        </a:rPr>
                        <a:t>=903600</a:t>
                      </a:r>
                      <a:endParaRPr lang="en-US" sz="1000" b="0" i="0" u="sng" strike="noStrike" dirty="0">
                        <a:solidFill>
                          <a:srgbClr val="0563C1"/>
                        </a:solidFill>
                        <a:effectLst/>
                        <a:latin typeface="Calibri" panose="020F0502020204030204" pitchFamily="34" charset="0"/>
                      </a:endParaRPr>
                    </a:p>
                  </a:txBody>
                  <a:tcPr marL="171450" marR="9525" marT="9525" marB="0" anchor="b">
                    <a:solidFill>
                      <a:schemeClr val="bg1">
                        <a:lumMod val="85000"/>
                      </a:schemeClr>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740362833"/>
                  </a:ext>
                </a:extLst>
              </a:tr>
            </a:tbl>
          </a:graphicData>
        </a:graphic>
      </p:graphicFrame>
      <p:sp>
        <p:nvSpPr>
          <p:cNvPr id="4" name="Rectangle: Rounded Corners 3">
            <a:extLst>
              <a:ext uri="{FF2B5EF4-FFF2-40B4-BE49-F238E27FC236}">
                <a16:creationId xmlns:a16="http://schemas.microsoft.com/office/drawing/2014/main" id="{3BE9CBB9-9443-6287-9D97-E6AFE6469568}"/>
              </a:ext>
            </a:extLst>
          </p:cNvPr>
          <p:cNvSpPr/>
          <p:nvPr/>
        </p:nvSpPr>
        <p:spPr>
          <a:xfrm>
            <a:off x="7121433" y="3634328"/>
            <a:ext cx="6050513" cy="613503"/>
          </a:xfrm>
          <a:prstGeom prst="roundRect">
            <a:avLst/>
          </a:prstGeom>
          <a:solidFill>
            <a:srgbClr val="FF0000"/>
          </a:solidFill>
          <a:ln w="57150"/>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800" b="1" dirty="0">
                <a:solidFill>
                  <a:schemeClr val="bg1"/>
                </a:solidFill>
              </a:rPr>
              <a:t>What are Fire and Embers Exposures?</a:t>
            </a:r>
          </a:p>
        </p:txBody>
      </p:sp>
    </p:spTree>
    <p:extLst>
      <p:ext uri="{BB962C8B-B14F-4D97-AF65-F5344CB8AC3E}">
        <p14:creationId xmlns:p14="http://schemas.microsoft.com/office/powerpoint/2010/main" val="34537292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 name="Rectangle 242">
            <a:extLst>
              <a:ext uri="{FF2B5EF4-FFF2-40B4-BE49-F238E27FC236}">
                <a16:creationId xmlns:a16="http://schemas.microsoft.com/office/drawing/2014/main" id="{8A117ED8-0FE5-D5BE-9913-67E2D3E2AD33}"/>
              </a:ext>
            </a:extLst>
          </p:cNvPr>
          <p:cNvSpPr/>
          <p:nvPr/>
        </p:nvSpPr>
        <p:spPr>
          <a:xfrm>
            <a:off x="-13106400" y="-5080000"/>
            <a:ext cx="49784000" cy="40335200"/>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 name="Rectangle: Rounded Corners 2">
            <a:hlinkClick r:id="rId2" action="ppaction://hlinksldjump"/>
            <a:extLst>
              <a:ext uri="{FF2B5EF4-FFF2-40B4-BE49-F238E27FC236}">
                <a16:creationId xmlns:a16="http://schemas.microsoft.com/office/drawing/2014/main" id="{BBA717EC-64F6-AB68-4B50-0D92A7AB6EB2}"/>
              </a:ext>
            </a:extLst>
          </p:cNvPr>
          <p:cNvSpPr/>
          <p:nvPr/>
        </p:nvSpPr>
        <p:spPr>
          <a:xfrm>
            <a:off x="4972050" y="304800"/>
            <a:ext cx="13716000" cy="316524"/>
          </a:xfrm>
          <a:prstGeom prst="roundRect">
            <a:avLst/>
          </a:prstGeom>
          <a:solidFill>
            <a:srgbClr val="FFCCFF"/>
          </a:solidFill>
          <a:ln>
            <a:solidFill>
              <a:schemeClr val="bg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02060"/>
                </a:solidFill>
              </a:rPr>
              <a:t>HMM-N </a:t>
            </a:r>
            <a:r>
              <a:rPr lang="en-US" sz="2800">
                <a:solidFill>
                  <a:srgbClr val="002060"/>
                </a:solidFill>
                <a:sym typeface="Wingdings" panose="05000000000000000000" pitchFamily="2" charset="2"/>
              </a:rPr>
              <a:t></a:t>
            </a:r>
            <a:endParaRPr lang="en-US" sz="2800" dirty="0">
              <a:solidFill>
                <a:srgbClr val="002060"/>
              </a:solidFill>
            </a:endParaRPr>
          </a:p>
        </p:txBody>
      </p:sp>
      <p:sp>
        <p:nvSpPr>
          <p:cNvPr id="7" name="Title 6">
            <a:extLst>
              <a:ext uri="{FF2B5EF4-FFF2-40B4-BE49-F238E27FC236}">
                <a16:creationId xmlns:a16="http://schemas.microsoft.com/office/drawing/2014/main" id="{181F9F74-429D-F1E3-584F-93A91417BD7A}"/>
              </a:ext>
            </a:extLst>
          </p:cNvPr>
          <p:cNvSpPr>
            <a:spLocks noGrp="1"/>
          </p:cNvSpPr>
          <p:nvPr>
            <p:ph type="title"/>
          </p:nvPr>
        </p:nvSpPr>
        <p:spPr/>
        <p:txBody>
          <a:bodyPr>
            <a:normAutofit fontScale="90000"/>
          </a:bodyPr>
          <a:lstStyle/>
          <a:p>
            <a:r>
              <a:rPr lang="en-US"/>
              <a:t>0.0 Escape</a:t>
            </a:r>
            <a:endParaRPr lang="en-US" dirty="0"/>
          </a:p>
        </p:txBody>
      </p:sp>
      <p:sp>
        <p:nvSpPr>
          <p:cNvPr id="258" name="Rectangle: Rounded Corners 257">
            <a:hlinkClick r:id="" action="ppaction://hlinkshowjump?jump=nextslide"/>
            <a:extLst>
              <a:ext uri="{FF2B5EF4-FFF2-40B4-BE49-F238E27FC236}">
                <a16:creationId xmlns:a16="http://schemas.microsoft.com/office/drawing/2014/main" id="{814D4510-18C1-76F8-B66A-8F443558A13B}"/>
              </a:ext>
            </a:extLst>
          </p:cNvPr>
          <p:cNvSpPr/>
          <p:nvPr/>
        </p:nvSpPr>
        <p:spPr>
          <a:xfrm>
            <a:off x="17595850" y="654054"/>
            <a:ext cx="1092200" cy="316524"/>
          </a:xfrm>
          <a:prstGeom prst="roundRect">
            <a:avLst/>
          </a:prstGeom>
          <a:solidFill>
            <a:schemeClr val="accent1">
              <a:lumMod val="75000"/>
            </a:schemeClr>
          </a:solidFill>
          <a:ln>
            <a:solidFill>
              <a:schemeClr val="bg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a:t>next &gt;</a:t>
            </a:r>
            <a:endParaRPr lang="en-US" sz="2000" dirty="0"/>
          </a:p>
        </p:txBody>
      </p:sp>
      <p:sp>
        <p:nvSpPr>
          <p:cNvPr id="259" name="Rectangle: Rounded Corners 258">
            <a:hlinkClick r:id="" action="ppaction://hlinkshowjump?jump=previousslide"/>
            <a:extLst>
              <a:ext uri="{FF2B5EF4-FFF2-40B4-BE49-F238E27FC236}">
                <a16:creationId xmlns:a16="http://schemas.microsoft.com/office/drawing/2014/main" id="{A2062EFB-7695-F7F5-CCF4-CD38CF53C5AA}"/>
              </a:ext>
            </a:extLst>
          </p:cNvPr>
          <p:cNvSpPr/>
          <p:nvPr/>
        </p:nvSpPr>
        <p:spPr>
          <a:xfrm>
            <a:off x="4991100" y="621324"/>
            <a:ext cx="1092200" cy="316524"/>
          </a:xfrm>
          <a:prstGeom prst="roundRect">
            <a:avLst/>
          </a:prstGeom>
          <a:solidFill>
            <a:schemeClr val="accent1">
              <a:lumMod val="75000"/>
            </a:schemeClr>
          </a:solidFill>
          <a:ln>
            <a:solidFill>
              <a:schemeClr val="bg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a:t>&lt; prev</a:t>
            </a:r>
            <a:endParaRPr lang="en-US" sz="2000" dirty="0"/>
          </a:p>
        </p:txBody>
      </p:sp>
      <p:sp>
        <p:nvSpPr>
          <p:cNvPr id="10" name="Rectangle: Rounded Corners 9">
            <a:extLst>
              <a:ext uri="{FF2B5EF4-FFF2-40B4-BE49-F238E27FC236}">
                <a16:creationId xmlns:a16="http://schemas.microsoft.com/office/drawing/2014/main" id="{0A14A8BC-3DCD-F917-DCAD-98921778DB2A}"/>
              </a:ext>
            </a:extLst>
          </p:cNvPr>
          <p:cNvSpPr/>
          <p:nvPr/>
        </p:nvSpPr>
        <p:spPr>
          <a:xfrm>
            <a:off x="446718" y="2985879"/>
            <a:ext cx="4220532" cy="1319422"/>
          </a:xfrm>
          <a:prstGeom prst="roundRect">
            <a:avLst/>
          </a:prstGeom>
          <a:solidFill>
            <a:srgbClr val="FFFF00"/>
          </a:solidFill>
          <a:ln>
            <a:solidFill>
              <a:schemeClr val="bg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b="1" dirty="0">
                <a:solidFill>
                  <a:schemeClr val="tx1"/>
                </a:solidFill>
              </a:rPr>
              <a:t>WEBPAGE 27ofX</a:t>
            </a:r>
          </a:p>
        </p:txBody>
      </p:sp>
      <p:sp>
        <p:nvSpPr>
          <p:cNvPr id="2" name="Rectangle: Rounded Corners 1">
            <a:extLst>
              <a:ext uri="{FF2B5EF4-FFF2-40B4-BE49-F238E27FC236}">
                <a16:creationId xmlns:a16="http://schemas.microsoft.com/office/drawing/2014/main" id="{7B741631-9BFC-577C-2ADB-55FCA4E9EB4D}"/>
              </a:ext>
            </a:extLst>
          </p:cNvPr>
          <p:cNvSpPr/>
          <p:nvPr/>
        </p:nvSpPr>
        <p:spPr>
          <a:xfrm>
            <a:off x="9925923" y="2426930"/>
            <a:ext cx="3209365" cy="1647363"/>
          </a:xfrm>
          <a:prstGeom prst="roundRect">
            <a:avLst/>
          </a:prstGeom>
          <a:solidFill>
            <a:schemeClr val="bg2"/>
          </a:solidFill>
          <a:ln w="57150"/>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6.0</a:t>
            </a:r>
          </a:p>
          <a:p>
            <a:pPr algn="ctr"/>
            <a:r>
              <a:rPr lang="en-US" sz="2400" b="1" dirty="0">
                <a:solidFill>
                  <a:schemeClr val="tx1"/>
                </a:solidFill>
              </a:rPr>
              <a:t>How to Implement HMM in your Neighborhood?</a:t>
            </a:r>
          </a:p>
        </p:txBody>
      </p:sp>
      <p:sp>
        <p:nvSpPr>
          <p:cNvPr id="5" name="Rectangle: Rounded Corners 4">
            <a:extLst>
              <a:ext uri="{FF2B5EF4-FFF2-40B4-BE49-F238E27FC236}">
                <a16:creationId xmlns:a16="http://schemas.microsoft.com/office/drawing/2014/main" id="{4ECAD89B-8CB6-FB4C-BD1C-38E02F0B41CC}"/>
              </a:ext>
            </a:extLst>
          </p:cNvPr>
          <p:cNvSpPr/>
          <p:nvPr/>
        </p:nvSpPr>
        <p:spPr>
          <a:xfrm>
            <a:off x="5465364" y="4383852"/>
            <a:ext cx="2123508" cy="1909762"/>
          </a:xfrm>
          <a:prstGeom prst="roundRect">
            <a:avLst/>
          </a:prstGeom>
          <a:solidFill>
            <a:schemeClr val="bg2"/>
          </a:solidFill>
          <a:ln w="57150"/>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pPr algn="ctr"/>
            <a:r>
              <a:rPr lang="en-US" b="1" dirty="0">
                <a:solidFill>
                  <a:schemeClr val="tx1"/>
                </a:solidFill>
              </a:rPr>
              <a:t>6.1</a:t>
            </a:r>
          </a:p>
          <a:p>
            <a:pPr algn="ctr"/>
            <a:r>
              <a:rPr lang="en-US" b="1" dirty="0">
                <a:solidFill>
                  <a:schemeClr val="tx1"/>
                </a:solidFill>
              </a:rPr>
              <a:t>How to get started and what you will need</a:t>
            </a:r>
          </a:p>
        </p:txBody>
      </p:sp>
      <p:sp>
        <p:nvSpPr>
          <p:cNvPr id="6" name="Rectangle: Rounded Corners 5">
            <a:extLst>
              <a:ext uri="{FF2B5EF4-FFF2-40B4-BE49-F238E27FC236}">
                <a16:creationId xmlns:a16="http://schemas.microsoft.com/office/drawing/2014/main" id="{A7A0D027-C7E7-6DE7-93C6-AFBD71B9520C}"/>
              </a:ext>
            </a:extLst>
          </p:cNvPr>
          <p:cNvSpPr/>
          <p:nvPr/>
        </p:nvSpPr>
        <p:spPr>
          <a:xfrm>
            <a:off x="7967108" y="4383852"/>
            <a:ext cx="2123508" cy="1909762"/>
          </a:xfrm>
          <a:prstGeom prst="roundRect">
            <a:avLst/>
          </a:prstGeom>
          <a:solidFill>
            <a:schemeClr val="bg2"/>
          </a:solidFill>
          <a:ln w="57150"/>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pPr algn="ctr"/>
            <a:r>
              <a:rPr lang="en-US" b="1" dirty="0">
                <a:solidFill>
                  <a:schemeClr val="tx1"/>
                </a:solidFill>
              </a:rPr>
              <a:t>6.2</a:t>
            </a:r>
          </a:p>
          <a:p>
            <a:pPr algn="ctr"/>
            <a:r>
              <a:rPr lang="en-US" b="1" dirty="0">
                <a:solidFill>
                  <a:schemeClr val="tx1"/>
                </a:solidFill>
              </a:rPr>
              <a:t>HMM Implementation Fact Sheet, Checklists and Drawings</a:t>
            </a:r>
          </a:p>
        </p:txBody>
      </p:sp>
      <p:sp>
        <p:nvSpPr>
          <p:cNvPr id="8" name="Rectangle: Rounded Corners 7">
            <a:extLst>
              <a:ext uri="{FF2B5EF4-FFF2-40B4-BE49-F238E27FC236}">
                <a16:creationId xmlns:a16="http://schemas.microsoft.com/office/drawing/2014/main" id="{4D7AB692-1767-647D-38D9-3B720F8D7332}"/>
              </a:ext>
            </a:extLst>
          </p:cNvPr>
          <p:cNvSpPr/>
          <p:nvPr/>
        </p:nvSpPr>
        <p:spPr>
          <a:xfrm>
            <a:off x="10468852" y="4383852"/>
            <a:ext cx="2123508" cy="1909762"/>
          </a:xfrm>
          <a:prstGeom prst="roundRect">
            <a:avLst/>
          </a:prstGeom>
          <a:solidFill>
            <a:srgbClr val="FFFF00"/>
          </a:solidFill>
          <a:ln w="57150"/>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b="1" dirty="0">
                <a:solidFill>
                  <a:schemeClr val="tx1"/>
                </a:solidFill>
              </a:rPr>
              <a:t>6.3</a:t>
            </a:r>
          </a:p>
          <a:p>
            <a:pPr algn="ctr"/>
            <a:r>
              <a:rPr lang="en-US" b="1" dirty="0">
                <a:solidFill>
                  <a:schemeClr val="tx1"/>
                </a:solidFill>
              </a:rPr>
              <a:t>HMM Implementation Limitations  </a:t>
            </a:r>
          </a:p>
        </p:txBody>
      </p:sp>
      <p:sp>
        <p:nvSpPr>
          <p:cNvPr id="9" name="Rectangle: Rounded Corners 8">
            <a:extLst>
              <a:ext uri="{FF2B5EF4-FFF2-40B4-BE49-F238E27FC236}">
                <a16:creationId xmlns:a16="http://schemas.microsoft.com/office/drawing/2014/main" id="{8D0D0BE0-6486-D2D6-21B9-AEF8B618B984}"/>
              </a:ext>
            </a:extLst>
          </p:cNvPr>
          <p:cNvSpPr/>
          <p:nvPr/>
        </p:nvSpPr>
        <p:spPr>
          <a:xfrm>
            <a:off x="12970596" y="4383852"/>
            <a:ext cx="2123508" cy="1909762"/>
          </a:xfrm>
          <a:prstGeom prst="roundRect">
            <a:avLst/>
          </a:prstGeom>
          <a:solidFill>
            <a:schemeClr val="bg2"/>
          </a:solidFill>
          <a:ln w="57150"/>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pPr algn="ctr"/>
            <a:r>
              <a:rPr lang="en-US" b="1" dirty="0">
                <a:solidFill>
                  <a:schemeClr val="tx1"/>
                </a:solidFill>
              </a:rPr>
              <a:t>6.4</a:t>
            </a:r>
          </a:p>
          <a:p>
            <a:pPr algn="ctr"/>
            <a:r>
              <a:rPr lang="en-US" b="1" dirty="0">
                <a:solidFill>
                  <a:schemeClr val="tx1"/>
                </a:solidFill>
              </a:rPr>
              <a:t>HMM Implementation Costs</a:t>
            </a:r>
          </a:p>
        </p:txBody>
      </p:sp>
      <p:sp>
        <p:nvSpPr>
          <p:cNvPr id="11" name="Rectangle: Rounded Corners 10">
            <a:extLst>
              <a:ext uri="{FF2B5EF4-FFF2-40B4-BE49-F238E27FC236}">
                <a16:creationId xmlns:a16="http://schemas.microsoft.com/office/drawing/2014/main" id="{EFC93C8B-428E-7EDF-CCCA-75F101449C27}"/>
              </a:ext>
            </a:extLst>
          </p:cNvPr>
          <p:cNvSpPr/>
          <p:nvPr/>
        </p:nvSpPr>
        <p:spPr>
          <a:xfrm>
            <a:off x="15472342" y="4383852"/>
            <a:ext cx="2123508" cy="1909762"/>
          </a:xfrm>
          <a:prstGeom prst="roundRect">
            <a:avLst/>
          </a:prstGeom>
          <a:solidFill>
            <a:schemeClr val="bg2"/>
          </a:solidFill>
          <a:ln w="57150"/>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pPr algn="ctr"/>
            <a:r>
              <a:rPr lang="en-US" b="1" dirty="0">
                <a:solidFill>
                  <a:schemeClr val="tx1"/>
                </a:solidFill>
              </a:rPr>
              <a:t>6.5</a:t>
            </a:r>
          </a:p>
          <a:p>
            <a:pPr algn="ctr"/>
            <a:r>
              <a:rPr lang="en-US" b="1" dirty="0">
                <a:solidFill>
                  <a:schemeClr val="tx1"/>
                </a:solidFill>
              </a:rPr>
              <a:t>The Critical Importance of HMM Maintenance </a:t>
            </a:r>
          </a:p>
        </p:txBody>
      </p:sp>
      <p:sp>
        <p:nvSpPr>
          <p:cNvPr id="12" name="Rectangle: Rounded Corners 11">
            <a:extLst>
              <a:ext uri="{FF2B5EF4-FFF2-40B4-BE49-F238E27FC236}">
                <a16:creationId xmlns:a16="http://schemas.microsoft.com/office/drawing/2014/main" id="{A649A402-8825-2BB2-AC19-3A580901A187}"/>
              </a:ext>
            </a:extLst>
          </p:cNvPr>
          <p:cNvSpPr/>
          <p:nvPr/>
        </p:nvSpPr>
        <p:spPr>
          <a:xfrm>
            <a:off x="14349625" y="937848"/>
            <a:ext cx="2279721" cy="1190171"/>
          </a:xfrm>
          <a:prstGeom prst="roundRect">
            <a:avLst/>
          </a:prstGeom>
          <a:solidFill>
            <a:srgbClr val="FFFF00"/>
          </a:solidFill>
          <a:ln w="381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6DC96F91-0397-A7DB-D135-E666524C291C}"/>
              </a:ext>
            </a:extLst>
          </p:cNvPr>
          <p:cNvPicPr>
            <a:picLocks noChangeAspect="1"/>
          </p:cNvPicPr>
          <p:nvPr/>
        </p:nvPicPr>
        <p:blipFill>
          <a:blip r:embed="rId3"/>
          <a:stretch>
            <a:fillRect/>
          </a:stretch>
        </p:blipFill>
        <p:spPr>
          <a:xfrm>
            <a:off x="4305733" y="1128840"/>
            <a:ext cx="14249400" cy="790575"/>
          </a:xfrm>
          <a:prstGeom prst="rect">
            <a:avLst/>
          </a:prstGeom>
        </p:spPr>
      </p:pic>
      <p:sp>
        <p:nvSpPr>
          <p:cNvPr id="14" name="Content Placeholder 2">
            <a:extLst>
              <a:ext uri="{FF2B5EF4-FFF2-40B4-BE49-F238E27FC236}">
                <a16:creationId xmlns:a16="http://schemas.microsoft.com/office/drawing/2014/main" id="{063A5E37-08D9-E59E-AA0B-C65F9CB18E19}"/>
              </a:ext>
            </a:extLst>
          </p:cNvPr>
          <p:cNvSpPr txBox="1">
            <a:spLocks/>
          </p:cNvSpPr>
          <p:nvPr/>
        </p:nvSpPr>
        <p:spPr>
          <a:xfrm>
            <a:off x="5537200" y="7105879"/>
            <a:ext cx="12603316" cy="12185011"/>
          </a:xfrm>
          <a:prstGeom prst="rect">
            <a:avLst/>
          </a:prstGeom>
        </p:spPr>
        <p:txBody>
          <a:bodyPr>
            <a:noAutofit/>
          </a:bodyPr>
          <a:lstStyle>
            <a:lvl1pPr marL="685800" indent="-685800" algn="l" defTabSz="2743200" rtl="0" eaLnBrk="1" latinLnBrk="0" hangingPunct="1">
              <a:lnSpc>
                <a:spcPct val="90000"/>
              </a:lnSpc>
              <a:spcBef>
                <a:spcPts val="3000"/>
              </a:spcBef>
              <a:buFont typeface="Arial" panose="020B0604020202020204" pitchFamily="34" charset="0"/>
              <a:buChar char="•"/>
              <a:defRPr sz="8400" kern="1200">
                <a:solidFill>
                  <a:schemeClr val="tx1"/>
                </a:solidFill>
                <a:latin typeface="+mn-lt"/>
                <a:ea typeface="+mn-ea"/>
                <a:cs typeface="+mn-cs"/>
              </a:defRPr>
            </a:lvl1pPr>
            <a:lvl2pPr marL="2057400" indent="-685800" algn="l" defTabSz="2743200" rtl="0" eaLnBrk="1" latinLnBrk="0" hangingPunct="1">
              <a:lnSpc>
                <a:spcPct val="90000"/>
              </a:lnSpc>
              <a:spcBef>
                <a:spcPts val="1500"/>
              </a:spcBef>
              <a:buFont typeface="Arial" panose="020B0604020202020204" pitchFamily="34" charset="0"/>
              <a:buChar char="•"/>
              <a:defRPr sz="7200" kern="1200">
                <a:solidFill>
                  <a:schemeClr val="tx1"/>
                </a:solidFill>
                <a:latin typeface="+mn-lt"/>
                <a:ea typeface="+mn-ea"/>
                <a:cs typeface="+mn-cs"/>
              </a:defRPr>
            </a:lvl2pPr>
            <a:lvl3pPr marL="3429000" indent="-685800" algn="l" defTabSz="2743200" rtl="0" eaLnBrk="1" latinLnBrk="0" hangingPunct="1">
              <a:lnSpc>
                <a:spcPct val="90000"/>
              </a:lnSpc>
              <a:spcBef>
                <a:spcPts val="1500"/>
              </a:spcBef>
              <a:buFont typeface="Arial" panose="020B0604020202020204" pitchFamily="34" charset="0"/>
              <a:buChar char="•"/>
              <a:defRPr sz="6000" kern="1200">
                <a:solidFill>
                  <a:schemeClr val="tx1"/>
                </a:solidFill>
                <a:latin typeface="+mn-lt"/>
                <a:ea typeface="+mn-ea"/>
                <a:cs typeface="+mn-cs"/>
              </a:defRPr>
            </a:lvl3pPr>
            <a:lvl4pPr marL="48006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4pPr>
            <a:lvl5pPr marL="61722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5pPr>
            <a:lvl6pPr marL="75438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6pPr>
            <a:lvl7pPr marL="89154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7pPr>
            <a:lvl8pPr marL="102870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8pPr>
            <a:lvl9pPr marL="116586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9pPr>
          </a:lstStyle>
          <a:p>
            <a:pPr marL="0" indent="0">
              <a:buFont typeface="Arial" panose="020B0604020202020204" pitchFamily="34" charset="0"/>
              <a:buNone/>
            </a:pPr>
            <a:r>
              <a:rPr lang="en-US" sz="2400" dirty="0"/>
              <a:t>There are several reasons why HMM may not be successfully implemented across a neighborhood including:</a:t>
            </a:r>
            <a:br>
              <a:rPr lang="en-US" sz="2400" dirty="0"/>
            </a:br>
            <a:endParaRPr lang="en-US" sz="2400" dirty="0"/>
          </a:p>
          <a:p>
            <a:pPr marL="514350" indent="-514350">
              <a:buFont typeface="+mj-lt"/>
              <a:buAutoNum type="arabicPeriod"/>
            </a:pPr>
            <a:r>
              <a:rPr lang="en-US" sz="2400" dirty="0"/>
              <a:t>Voluntary participation by hesitant neighbors and no enforcement authority unless HMM is adopted by a governing body such as </a:t>
            </a:r>
            <a:r>
              <a:rPr lang="en-US" sz="2400" u="sng" dirty="0">
                <a:highlight>
                  <a:srgbClr val="FFFF00"/>
                </a:highlight>
              </a:rPr>
              <a:t>HOA, Town Council, or Fire Safe Council.</a:t>
            </a:r>
          </a:p>
          <a:p>
            <a:pPr marL="514350" indent="-514350">
              <a:buFont typeface="+mj-lt"/>
              <a:buAutoNum type="arabicPeriod"/>
            </a:pPr>
            <a:r>
              <a:rPr lang="en-US" sz="2400" dirty="0"/>
              <a:t>Unavailability of funds.</a:t>
            </a:r>
          </a:p>
          <a:p>
            <a:pPr marL="514350" indent="-514350">
              <a:buFont typeface="+mj-lt"/>
              <a:buAutoNum type="arabicPeriod"/>
            </a:pPr>
            <a:r>
              <a:rPr lang="en-US" sz="2400" dirty="0"/>
              <a:t>External uncontrolled exposures such as next to an </a:t>
            </a:r>
            <a:r>
              <a:rPr lang="en-US" sz="2400" u="sng" dirty="0">
                <a:highlight>
                  <a:srgbClr val="FFFF00"/>
                </a:highlight>
              </a:rPr>
              <a:t>untreated forest </a:t>
            </a:r>
            <a:r>
              <a:rPr lang="en-US" sz="2400" dirty="0"/>
              <a:t>or other high energy release fuel close to the community. Very high exposures can result in local structures ignitions, which based on community density can have significant impact on the community.</a:t>
            </a:r>
          </a:p>
          <a:p>
            <a:pPr marL="514350" indent="-514350">
              <a:buFont typeface="+mj-lt"/>
              <a:buAutoNum type="arabicPeriod"/>
            </a:pPr>
            <a:r>
              <a:rPr lang="en-US" sz="2400" dirty="0"/>
              <a:t>Partly implementing HMM in Moderate and High-density construction can result in significant losses. A non-HMM home that ignites in a high-density neighborhood can “burn down” a large fraction of the community because it is very difficult to stop fire spread in that environment where there is any type of wind around ~20 mph or above. This is why a neighborhood approach is selected here instead of an individual home/parcel.</a:t>
            </a:r>
          </a:p>
          <a:p>
            <a:pPr marL="514350" indent="-514350">
              <a:buFont typeface="+mj-lt"/>
              <a:buAutoNum type="arabicPeriod"/>
            </a:pPr>
            <a:r>
              <a:rPr lang="en-US" sz="2400" dirty="0"/>
              <a:t>HMM assumes a certain minimum ignition resistance to embers for the structure roof and siding. IF the structure has siding or roofing that is old and readily ignitable by embers, structure hardening will be necessary (new roof and all new siding).</a:t>
            </a:r>
          </a:p>
          <a:p>
            <a:pPr marL="514350" indent="-514350">
              <a:buFont typeface="+mj-lt"/>
              <a:buAutoNum type="arabicPeriod"/>
            </a:pPr>
            <a:r>
              <a:rPr lang="en-US" sz="2400" dirty="0"/>
              <a:t>New residents in the neighborhood. This can occur when an HMM compliant home is sold and the new residents are not aware of the neighborhood HMM implementation.</a:t>
            </a:r>
          </a:p>
          <a:p>
            <a:pPr marL="514350" indent="-514350">
              <a:buFont typeface="+mj-lt"/>
              <a:buAutoNum type="arabicPeriod"/>
            </a:pPr>
            <a:r>
              <a:rPr lang="en-US" sz="2400" dirty="0"/>
              <a:t>Implementation must be followed by maintenance as discussed in </a:t>
            </a:r>
            <a:r>
              <a:rPr lang="en-US" sz="2400" dirty="0">
                <a:solidFill>
                  <a:schemeClr val="accent1"/>
                </a:solidFill>
              </a:rPr>
              <a:t>Section 5.5.</a:t>
            </a:r>
          </a:p>
          <a:p>
            <a:pPr marL="514350" indent="-514350">
              <a:buFont typeface="+mj-lt"/>
              <a:buAutoNum type="arabicPeriod"/>
            </a:pPr>
            <a:r>
              <a:rPr lang="en-US" sz="2400" dirty="0"/>
              <a:t>HOA or other jurisdiction prevent certain aspects of HMM implementation, this can occur for aesthetic, environmental, ecological or other reasons. </a:t>
            </a:r>
          </a:p>
          <a:p>
            <a:pPr marL="514350" indent="-514350">
              <a:buFont typeface="+mj-lt"/>
              <a:buAutoNum type="arabicPeriod"/>
            </a:pPr>
            <a:r>
              <a:rPr lang="en-US" sz="2400" dirty="0"/>
              <a:t>HMM is only selectively/partly implemented across a property or a neighborhood/community.</a:t>
            </a:r>
          </a:p>
          <a:p>
            <a:pPr marL="514350" indent="-514350">
              <a:buFont typeface="+mj-lt"/>
              <a:buAutoNum type="arabicPeriod"/>
            </a:pPr>
            <a:r>
              <a:rPr lang="en-US" sz="2400" dirty="0"/>
              <a:t>Neighbors that do not want to engage. </a:t>
            </a:r>
          </a:p>
        </p:txBody>
      </p:sp>
    </p:spTree>
    <p:extLst>
      <p:ext uri="{BB962C8B-B14F-4D97-AF65-F5344CB8AC3E}">
        <p14:creationId xmlns:p14="http://schemas.microsoft.com/office/powerpoint/2010/main" val="249324028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 name="Rectangle 242">
            <a:extLst>
              <a:ext uri="{FF2B5EF4-FFF2-40B4-BE49-F238E27FC236}">
                <a16:creationId xmlns:a16="http://schemas.microsoft.com/office/drawing/2014/main" id="{8A117ED8-0FE5-D5BE-9913-67E2D3E2AD33}"/>
              </a:ext>
            </a:extLst>
          </p:cNvPr>
          <p:cNvSpPr/>
          <p:nvPr/>
        </p:nvSpPr>
        <p:spPr>
          <a:xfrm>
            <a:off x="-13106400" y="-5080000"/>
            <a:ext cx="49784000" cy="40335200"/>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 name="Rectangle: Rounded Corners 2">
            <a:hlinkClick r:id="rId2" action="ppaction://hlinksldjump"/>
            <a:extLst>
              <a:ext uri="{FF2B5EF4-FFF2-40B4-BE49-F238E27FC236}">
                <a16:creationId xmlns:a16="http://schemas.microsoft.com/office/drawing/2014/main" id="{BBA717EC-64F6-AB68-4B50-0D92A7AB6EB2}"/>
              </a:ext>
            </a:extLst>
          </p:cNvPr>
          <p:cNvSpPr/>
          <p:nvPr/>
        </p:nvSpPr>
        <p:spPr>
          <a:xfrm>
            <a:off x="4972050" y="304800"/>
            <a:ext cx="13716000" cy="316524"/>
          </a:xfrm>
          <a:prstGeom prst="roundRect">
            <a:avLst/>
          </a:prstGeom>
          <a:solidFill>
            <a:srgbClr val="FFCCFF"/>
          </a:solidFill>
          <a:ln>
            <a:solidFill>
              <a:schemeClr val="bg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02060"/>
                </a:solidFill>
              </a:rPr>
              <a:t>HMM-N </a:t>
            </a:r>
            <a:r>
              <a:rPr lang="en-US" sz="2800">
                <a:solidFill>
                  <a:srgbClr val="002060"/>
                </a:solidFill>
                <a:sym typeface="Wingdings" panose="05000000000000000000" pitchFamily="2" charset="2"/>
              </a:rPr>
              <a:t></a:t>
            </a:r>
            <a:endParaRPr lang="en-US" sz="2800" dirty="0">
              <a:solidFill>
                <a:srgbClr val="002060"/>
              </a:solidFill>
            </a:endParaRPr>
          </a:p>
        </p:txBody>
      </p:sp>
      <p:sp>
        <p:nvSpPr>
          <p:cNvPr id="7" name="Title 6">
            <a:extLst>
              <a:ext uri="{FF2B5EF4-FFF2-40B4-BE49-F238E27FC236}">
                <a16:creationId xmlns:a16="http://schemas.microsoft.com/office/drawing/2014/main" id="{181F9F74-429D-F1E3-584F-93A91417BD7A}"/>
              </a:ext>
            </a:extLst>
          </p:cNvPr>
          <p:cNvSpPr>
            <a:spLocks noGrp="1"/>
          </p:cNvSpPr>
          <p:nvPr>
            <p:ph type="title"/>
          </p:nvPr>
        </p:nvSpPr>
        <p:spPr/>
        <p:txBody>
          <a:bodyPr>
            <a:normAutofit fontScale="90000"/>
          </a:bodyPr>
          <a:lstStyle/>
          <a:p>
            <a:r>
              <a:rPr lang="en-US"/>
              <a:t>0.0 Escape</a:t>
            </a:r>
            <a:endParaRPr lang="en-US" dirty="0"/>
          </a:p>
        </p:txBody>
      </p:sp>
      <p:sp>
        <p:nvSpPr>
          <p:cNvPr id="258" name="Rectangle: Rounded Corners 257">
            <a:hlinkClick r:id="" action="ppaction://hlinkshowjump?jump=nextslide"/>
            <a:extLst>
              <a:ext uri="{FF2B5EF4-FFF2-40B4-BE49-F238E27FC236}">
                <a16:creationId xmlns:a16="http://schemas.microsoft.com/office/drawing/2014/main" id="{814D4510-18C1-76F8-B66A-8F443558A13B}"/>
              </a:ext>
            </a:extLst>
          </p:cNvPr>
          <p:cNvSpPr/>
          <p:nvPr/>
        </p:nvSpPr>
        <p:spPr>
          <a:xfrm>
            <a:off x="17595850" y="654054"/>
            <a:ext cx="1092200" cy="316524"/>
          </a:xfrm>
          <a:prstGeom prst="roundRect">
            <a:avLst/>
          </a:prstGeom>
          <a:solidFill>
            <a:schemeClr val="accent1">
              <a:lumMod val="75000"/>
            </a:schemeClr>
          </a:solidFill>
          <a:ln>
            <a:solidFill>
              <a:schemeClr val="bg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a:t>next &gt;</a:t>
            </a:r>
            <a:endParaRPr lang="en-US" sz="2000" dirty="0"/>
          </a:p>
        </p:txBody>
      </p:sp>
      <p:sp>
        <p:nvSpPr>
          <p:cNvPr id="259" name="Rectangle: Rounded Corners 258">
            <a:hlinkClick r:id="" action="ppaction://hlinkshowjump?jump=previousslide"/>
            <a:extLst>
              <a:ext uri="{FF2B5EF4-FFF2-40B4-BE49-F238E27FC236}">
                <a16:creationId xmlns:a16="http://schemas.microsoft.com/office/drawing/2014/main" id="{A2062EFB-7695-F7F5-CCF4-CD38CF53C5AA}"/>
              </a:ext>
            </a:extLst>
          </p:cNvPr>
          <p:cNvSpPr/>
          <p:nvPr/>
        </p:nvSpPr>
        <p:spPr>
          <a:xfrm>
            <a:off x="4991100" y="621324"/>
            <a:ext cx="1092200" cy="316524"/>
          </a:xfrm>
          <a:prstGeom prst="roundRect">
            <a:avLst/>
          </a:prstGeom>
          <a:solidFill>
            <a:schemeClr val="accent1">
              <a:lumMod val="75000"/>
            </a:schemeClr>
          </a:solidFill>
          <a:ln>
            <a:solidFill>
              <a:schemeClr val="bg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a:t>&lt; prev</a:t>
            </a:r>
            <a:endParaRPr lang="en-US" sz="2000" dirty="0"/>
          </a:p>
        </p:txBody>
      </p:sp>
      <p:sp>
        <p:nvSpPr>
          <p:cNvPr id="10" name="Rectangle: Rounded Corners 9">
            <a:extLst>
              <a:ext uri="{FF2B5EF4-FFF2-40B4-BE49-F238E27FC236}">
                <a16:creationId xmlns:a16="http://schemas.microsoft.com/office/drawing/2014/main" id="{0A14A8BC-3DCD-F917-DCAD-98921778DB2A}"/>
              </a:ext>
            </a:extLst>
          </p:cNvPr>
          <p:cNvSpPr/>
          <p:nvPr/>
        </p:nvSpPr>
        <p:spPr>
          <a:xfrm>
            <a:off x="446718" y="2985879"/>
            <a:ext cx="4220532" cy="1319422"/>
          </a:xfrm>
          <a:prstGeom prst="roundRect">
            <a:avLst/>
          </a:prstGeom>
          <a:solidFill>
            <a:srgbClr val="FFFF00"/>
          </a:solidFill>
          <a:ln>
            <a:solidFill>
              <a:schemeClr val="bg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b="1" dirty="0">
                <a:solidFill>
                  <a:schemeClr val="tx1"/>
                </a:solidFill>
              </a:rPr>
              <a:t>WEBPAGE 28ofX</a:t>
            </a:r>
          </a:p>
        </p:txBody>
      </p:sp>
      <p:sp>
        <p:nvSpPr>
          <p:cNvPr id="2" name="Rectangle: Rounded Corners 1">
            <a:extLst>
              <a:ext uri="{FF2B5EF4-FFF2-40B4-BE49-F238E27FC236}">
                <a16:creationId xmlns:a16="http://schemas.microsoft.com/office/drawing/2014/main" id="{7B741631-9BFC-577C-2ADB-55FCA4E9EB4D}"/>
              </a:ext>
            </a:extLst>
          </p:cNvPr>
          <p:cNvSpPr/>
          <p:nvPr/>
        </p:nvSpPr>
        <p:spPr>
          <a:xfrm>
            <a:off x="9925923" y="2426930"/>
            <a:ext cx="3209365" cy="1647363"/>
          </a:xfrm>
          <a:prstGeom prst="roundRect">
            <a:avLst/>
          </a:prstGeom>
          <a:solidFill>
            <a:schemeClr val="bg2"/>
          </a:solidFill>
          <a:ln w="57150"/>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6.0</a:t>
            </a:r>
          </a:p>
          <a:p>
            <a:pPr algn="ctr"/>
            <a:r>
              <a:rPr lang="en-US" sz="2400" b="1" dirty="0">
                <a:solidFill>
                  <a:schemeClr val="tx1"/>
                </a:solidFill>
              </a:rPr>
              <a:t>How to Implement HMM in your Neighborhood?</a:t>
            </a:r>
          </a:p>
        </p:txBody>
      </p:sp>
      <p:sp>
        <p:nvSpPr>
          <p:cNvPr id="5" name="Rectangle: Rounded Corners 4">
            <a:extLst>
              <a:ext uri="{FF2B5EF4-FFF2-40B4-BE49-F238E27FC236}">
                <a16:creationId xmlns:a16="http://schemas.microsoft.com/office/drawing/2014/main" id="{4ECAD89B-8CB6-FB4C-BD1C-38E02F0B41CC}"/>
              </a:ext>
            </a:extLst>
          </p:cNvPr>
          <p:cNvSpPr/>
          <p:nvPr/>
        </p:nvSpPr>
        <p:spPr>
          <a:xfrm>
            <a:off x="5465364" y="4383852"/>
            <a:ext cx="2123508" cy="1909762"/>
          </a:xfrm>
          <a:prstGeom prst="roundRect">
            <a:avLst/>
          </a:prstGeom>
          <a:solidFill>
            <a:schemeClr val="bg2"/>
          </a:solidFill>
          <a:ln w="57150"/>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pPr algn="ctr"/>
            <a:r>
              <a:rPr lang="en-US" b="1" dirty="0">
                <a:solidFill>
                  <a:schemeClr val="tx1"/>
                </a:solidFill>
              </a:rPr>
              <a:t>6.1</a:t>
            </a:r>
          </a:p>
          <a:p>
            <a:pPr algn="ctr"/>
            <a:r>
              <a:rPr lang="en-US" b="1" dirty="0">
                <a:solidFill>
                  <a:schemeClr val="tx1"/>
                </a:solidFill>
              </a:rPr>
              <a:t>How to get started and what you will need</a:t>
            </a:r>
          </a:p>
        </p:txBody>
      </p:sp>
      <p:sp>
        <p:nvSpPr>
          <p:cNvPr id="6" name="Rectangle: Rounded Corners 5">
            <a:extLst>
              <a:ext uri="{FF2B5EF4-FFF2-40B4-BE49-F238E27FC236}">
                <a16:creationId xmlns:a16="http://schemas.microsoft.com/office/drawing/2014/main" id="{A7A0D027-C7E7-6DE7-93C6-AFBD71B9520C}"/>
              </a:ext>
            </a:extLst>
          </p:cNvPr>
          <p:cNvSpPr/>
          <p:nvPr/>
        </p:nvSpPr>
        <p:spPr>
          <a:xfrm>
            <a:off x="7967108" y="4383852"/>
            <a:ext cx="2123508" cy="1909762"/>
          </a:xfrm>
          <a:prstGeom prst="roundRect">
            <a:avLst/>
          </a:prstGeom>
          <a:solidFill>
            <a:schemeClr val="bg2"/>
          </a:solidFill>
          <a:ln w="57150"/>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pPr algn="ctr"/>
            <a:r>
              <a:rPr lang="en-US" b="1" dirty="0">
                <a:solidFill>
                  <a:schemeClr val="tx1"/>
                </a:solidFill>
              </a:rPr>
              <a:t>6.2</a:t>
            </a:r>
          </a:p>
          <a:p>
            <a:pPr algn="ctr"/>
            <a:r>
              <a:rPr lang="en-US" b="1" dirty="0">
                <a:solidFill>
                  <a:schemeClr val="tx1"/>
                </a:solidFill>
              </a:rPr>
              <a:t>HMM Implementation Fact Sheet, Checklists and Drawings</a:t>
            </a:r>
          </a:p>
        </p:txBody>
      </p:sp>
      <p:sp>
        <p:nvSpPr>
          <p:cNvPr id="8" name="Rectangle: Rounded Corners 7">
            <a:extLst>
              <a:ext uri="{FF2B5EF4-FFF2-40B4-BE49-F238E27FC236}">
                <a16:creationId xmlns:a16="http://schemas.microsoft.com/office/drawing/2014/main" id="{4D7AB692-1767-647D-38D9-3B720F8D7332}"/>
              </a:ext>
            </a:extLst>
          </p:cNvPr>
          <p:cNvSpPr/>
          <p:nvPr/>
        </p:nvSpPr>
        <p:spPr>
          <a:xfrm>
            <a:off x="10468852" y="4383852"/>
            <a:ext cx="2123508" cy="1909762"/>
          </a:xfrm>
          <a:prstGeom prst="roundRect">
            <a:avLst/>
          </a:prstGeom>
          <a:solidFill>
            <a:schemeClr val="bg2"/>
          </a:solidFill>
          <a:ln w="57150"/>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pPr algn="ctr"/>
            <a:r>
              <a:rPr lang="en-US" b="1" dirty="0">
                <a:solidFill>
                  <a:schemeClr val="tx1"/>
                </a:solidFill>
              </a:rPr>
              <a:t>6.3</a:t>
            </a:r>
          </a:p>
          <a:p>
            <a:pPr algn="ctr"/>
            <a:r>
              <a:rPr lang="en-US" b="1" dirty="0">
                <a:solidFill>
                  <a:schemeClr val="tx1"/>
                </a:solidFill>
              </a:rPr>
              <a:t>HMM Implementation Limitations  </a:t>
            </a:r>
          </a:p>
        </p:txBody>
      </p:sp>
      <p:sp>
        <p:nvSpPr>
          <p:cNvPr id="9" name="Rectangle: Rounded Corners 8">
            <a:extLst>
              <a:ext uri="{FF2B5EF4-FFF2-40B4-BE49-F238E27FC236}">
                <a16:creationId xmlns:a16="http://schemas.microsoft.com/office/drawing/2014/main" id="{8D0D0BE0-6486-D2D6-21B9-AEF8B618B984}"/>
              </a:ext>
            </a:extLst>
          </p:cNvPr>
          <p:cNvSpPr/>
          <p:nvPr/>
        </p:nvSpPr>
        <p:spPr>
          <a:xfrm>
            <a:off x="12970596" y="4383852"/>
            <a:ext cx="2123508" cy="1909762"/>
          </a:xfrm>
          <a:prstGeom prst="roundRect">
            <a:avLst/>
          </a:prstGeom>
          <a:solidFill>
            <a:srgbClr val="FFFF00"/>
          </a:solidFill>
          <a:ln w="57150"/>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b="1" dirty="0">
                <a:solidFill>
                  <a:schemeClr val="tx1"/>
                </a:solidFill>
              </a:rPr>
              <a:t>6.4</a:t>
            </a:r>
          </a:p>
          <a:p>
            <a:pPr algn="ctr"/>
            <a:r>
              <a:rPr lang="en-US" b="1" dirty="0">
                <a:solidFill>
                  <a:schemeClr val="tx1"/>
                </a:solidFill>
              </a:rPr>
              <a:t>HMM Implementation Costs</a:t>
            </a:r>
          </a:p>
        </p:txBody>
      </p:sp>
      <p:sp>
        <p:nvSpPr>
          <p:cNvPr id="11" name="Rectangle: Rounded Corners 10">
            <a:extLst>
              <a:ext uri="{FF2B5EF4-FFF2-40B4-BE49-F238E27FC236}">
                <a16:creationId xmlns:a16="http://schemas.microsoft.com/office/drawing/2014/main" id="{EFC93C8B-428E-7EDF-CCCA-75F101449C27}"/>
              </a:ext>
            </a:extLst>
          </p:cNvPr>
          <p:cNvSpPr/>
          <p:nvPr/>
        </p:nvSpPr>
        <p:spPr>
          <a:xfrm>
            <a:off x="15472342" y="4383852"/>
            <a:ext cx="2123508" cy="1909762"/>
          </a:xfrm>
          <a:prstGeom prst="roundRect">
            <a:avLst/>
          </a:prstGeom>
          <a:solidFill>
            <a:schemeClr val="bg2"/>
          </a:solidFill>
          <a:ln w="57150"/>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pPr algn="ctr"/>
            <a:r>
              <a:rPr lang="en-US" b="1" dirty="0">
                <a:solidFill>
                  <a:schemeClr val="tx1"/>
                </a:solidFill>
              </a:rPr>
              <a:t>6.5</a:t>
            </a:r>
          </a:p>
          <a:p>
            <a:pPr algn="ctr"/>
            <a:r>
              <a:rPr lang="en-US" b="1" dirty="0">
                <a:solidFill>
                  <a:schemeClr val="tx1"/>
                </a:solidFill>
              </a:rPr>
              <a:t>The Critical Importance of HMM Maintenance </a:t>
            </a:r>
          </a:p>
        </p:txBody>
      </p:sp>
      <p:sp>
        <p:nvSpPr>
          <p:cNvPr id="12" name="Rectangle: Rounded Corners 11">
            <a:extLst>
              <a:ext uri="{FF2B5EF4-FFF2-40B4-BE49-F238E27FC236}">
                <a16:creationId xmlns:a16="http://schemas.microsoft.com/office/drawing/2014/main" id="{A649A402-8825-2BB2-AC19-3A580901A187}"/>
              </a:ext>
            </a:extLst>
          </p:cNvPr>
          <p:cNvSpPr/>
          <p:nvPr/>
        </p:nvSpPr>
        <p:spPr>
          <a:xfrm>
            <a:off x="14349625" y="937848"/>
            <a:ext cx="2279721" cy="1190171"/>
          </a:xfrm>
          <a:prstGeom prst="roundRect">
            <a:avLst/>
          </a:prstGeom>
          <a:solidFill>
            <a:srgbClr val="FFFF00"/>
          </a:solidFill>
          <a:ln w="381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6DC96F91-0397-A7DB-D135-E666524C291C}"/>
              </a:ext>
            </a:extLst>
          </p:cNvPr>
          <p:cNvPicPr>
            <a:picLocks noChangeAspect="1"/>
          </p:cNvPicPr>
          <p:nvPr/>
        </p:nvPicPr>
        <p:blipFill>
          <a:blip r:embed="rId3"/>
          <a:stretch>
            <a:fillRect/>
          </a:stretch>
        </p:blipFill>
        <p:spPr>
          <a:xfrm>
            <a:off x="4305733" y="1128840"/>
            <a:ext cx="14249400" cy="790575"/>
          </a:xfrm>
          <a:prstGeom prst="rect">
            <a:avLst/>
          </a:prstGeom>
        </p:spPr>
      </p:pic>
      <p:sp>
        <p:nvSpPr>
          <p:cNvPr id="4" name="Content Placeholder 2">
            <a:extLst>
              <a:ext uri="{FF2B5EF4-FFF2-40B4-BE49-F238E27FC236}">
                <a16:creationId xmlns:a16="http://schemas.microsoft.com/office/drawing/2014/main" id="{610FE646-76CE-A61F-8670-1C605F808029}"/>
              </a:ext>
            </a:extLst>
          </p:cNvPr>
          <p:cNvSpPr txBox="1">
            <a:spLocks/>
          </p:cNvSpPr>
          <p:nvPr/>
        </p:nvSpPr>
        <p:spPr>
          <a:xfrm>
            <a:off x="5537200" y="7262886"/>
            <a:ext cx="12058650" cy="9530143"/>
          </a:xfrm>
          <a:prstGeom prst="rect">
            <a:avLst/>
          </a:prstGeom>
        </p:spPr>
        <p:txBody>
          <a:bodyPr>
            <a:noAutofit/>
          </a:bodyPr>
          <a:lstStyle>
            <a:lvl1pPr marL="685800" indent="-685800" algn="l" defTabSz="2743200" rtl="0" eaLnBrk="1" latinLnBrk="0" hangingPunct="1">
              <a:lnSpc>
                <a:spcPct val="90000"/>
              </a:lnSpc>
              <a:spcBef>
                <a:spcPts val="3000"/>
              </a:spcBef>
              <a:buFont typeface="Arial" panose="020B0604020202020204" pitchFamily="34" charset="0"/>
              <a:buChar char="•"/>
              <a:defRPr sz="8400" kern="1200">
                <a:solidFill>
                  <a:schemeClr val="tx1"/>
                </a:solidFill>
                <a:latin typeface="+mn-lt"/>
                <a:ea typeface="+mn-ea"/>
                <a:cs typeface="+mn-cs"/>
              </a:defRPr>
            </a:lvl1pPr>
            <a:lvl2pPr marL="2057400" indent="-685800" algn="l" defTabSz="2743200" rtl="0" eaLnBrk="1" latinLnBrk="0" hangingPunct="1">
              <a:lnSpc>
                <a:spcPct val="90000"/>
              </a:lnSpc>
              <a:spcBef>
                <a:spcPts val="1500"/>
              </a:spcBef>
              <a:buFont typeface="Arial" panose="020B0604020202020204" pitchFamily="34" charset="0"/>
              <a:buChar char="•"/>
              <a:defRPr sz="7200" kern="1200">
                <a:solidFill>
                  <a:schemeClr val="tx1"/>
                </a:solidFill>
                <a:latin typeface="+mn-lt"/>
                <a:ea typeface="+mn-ea"/>
                <a:cs typeface="+mn-cs"/>
              </a:defRPr>
            </a:lvl2pPr>
            <a:lvl3pPr marL="3429000" indent="-685800" algn="l" defTabSz="2743200" rtl="0" eaLnBrk="1" latinLnBrk="0" hangingPunct="1">
              <a:lnSpc>
                <a:spcPct val="90000"/>
              </a:lnSpc>
              <a:spcBef>
                <a:spcPts val="1500"/>
              </a:spcBef>
              <a:buFont typeface="Arial" panose="020B0604020202020204" pitchFamily="34" charset="0"/>
              <a:buChar char="•"/>
              <a:defRPr sz="6000" kern="1200">
                <a:solidFill>
                  <a:schemeClr val="tx1"/>
                </a:solidFill>
                <a:latin typeface="+mn-lt"/>
                <a:ea typeface="+mn-ea"/>
                <a:cs typeface="+mn-cs"/>
              </a:defRPr>
            </a:lvl3pPr>
            <a:lvl4pPr marL="48006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4pPr>
            <a:lvl5pPr marL="61722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5pPr>
            <a:lvl6pPr marL="75438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6pPr>
            <a:lvl7pPr marL="89154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7pPr>
            <a:lvl8pPr marL="102870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8pPr>
            <a:lvl9pPr marL="116586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9pPr>
          </a:lstStyle>
          <a:p>
            <a:pPr marL="0" indent="0">
              <a:buFont typeface="Arial" panose="020B0604020202020204" pitchFamily="34" charset="0"/>
              <a:buNone/>
            </a:pPr>
            <a:r>
              <a:rPr lang="en-US" sz="2800" b="1" dirty="0"/>
              <a:t>How much will it cost?</a:t>
            </a:r>
          </a:p>
          <a:p>
            <a:pPr marL="0" indent="0">
              <a:buFont typeface="Arial" panose="020B0604020202020204" pitchFamily="34" charset="0"/>
              <a:buNone/>
            </a:pPr>
            <a:r>
              <a:rPr lang="en-US" sz="2400" dirty="0"/>
              <a:t>The cost of implementing HMM in your neighborhood will be influenced by three main components:</a:t>
            </a:r>
          </a:p>
          <a:p>
            <a:pPr marL="457200" indent="-457200">
              <a:buFont typeface="+mj-lt"/>
              <a:buAutoNum type="arabicPeriod"/>
            </a:pPr>
            <a:r>
              <a:rPr lang="en-US" sz="2400" dirty="0"/>
              <a:t>The housing density in your neighborhood.</a:t>
            </a:r>
          </a:p>
          <a:p>
            <a:pPr marL="457200" indent="0">
              <a:lnSpc>
                <a:spcPct val="100000"/>
              </a:lnSpc>
              <a:spcBef>
                <a:spcPts val="1200"/>
              </a:spcBef>
              <a:buNone/>
            </a:pPr>
            <a:r>
              <a:rPr lang="en-US" sz="2400" b="1" i="1" dirty="0"/>
              <a:t>Why?</a:t>
            </a:r>
            <a:r>
              <a:rPr lang="en-US" sz="2400" dirty="0"/>
              <a:t>  If homes are very close together, less than 25</a:t>
            </a:r>
            <a:r>
              <a:rPr lang="en-US" sz="1800" dirty="0">
                <a:effectLst/>
                <a:ea typeface="Calibri" panose="020F0502020204030204" pitchFamily="34" charset="0"/>
              </a:rPr>
              <a:t> </a:t>
            </a:r>
            <a:r>
              <a:rPr lang="en-US" sz="2400" dirty="0"/>
              <a:t>ft, there will be little hardening needed to address structure to structure exposures as discussed in </a:t>
            </a:r>
            <a:r>
              <a:rPr lang="en-US" sz="2400" dirty="0">
                <a:solidFill>
                  <a:schemeClr val="accent1"/>
                </a:solidFill>
              </a:rPr>
              <a:t>section</a:t>
            </a:r>
            <a:r>
              <a:rPr lang="en-US" sz="2400" dirty="0"/>
              <a:t> </a:t>
            </a:r>
            <a:r>
              <a:rPr lang="en-US" sz="2400" dirty="0">
                <a:solidFill>
                  <a:schemeClr val="accent1"/>
                </a:solidFill>
              </a:rPr>
              <a:t>2.0 (POP-UP 5)</a:t>
            </a:r>
            <a:r>
              <a:rPr lang="en-US" sz="2400" dirty="0"/>
              <a:t>. Similarly, if homes are further than 50</a:t>
            </a:r>
            <a:r>
              <a:rPr lang="en-US" sz="1800" dirty="0">
                <a:effectLst/>
                <a:ea typeface="Calibri" panose="020F0502020204030204" pitchFamily="34" charset="0"/>
              </a:rPr>
              <a:t> </a:t>
            </a:r>
            <a:r>
              <a:rPr lang="en-US" sz="2400" dirty="0"/>
              <a:t>ft apart no hardening will be needed to address structure to structure exposures. Home hardening is one of the significant costs of implementing HMM. </a:t>
            </a:r>
          </a:p>
          <a:p>
            <a:pPr marL="457200" indent="-457200">
              <a:buFont typeface="+mj-lt"/>
              <a:buAutoNum type="arabicPeriod" startAt="2"/>
            </a:pPr>
            <a:r>
              <a:rPr lang="en-US" sz="2400" dirty="0"/>
              <a:t>Construction and home particulars.</a:t>
            </a:r>
          </a:p>
          <a:p>
            <a:pPr marL="457200" indent="0">
              <a:lnSpc>
                <a:spcPct val="100000"/>
              </a:lnSpc>
              <a:spcBef>
                <a:spcPts val="1200"/>
              </a:spcBef>
              <a:buFont typeface="Arial" panose="020B0604020202020204" pitchFamily="34" charset="0"/>
              <a:buNone/>
            </a:pPr>
            <a:r>
              <a:rPr lang="en-US" sz="2400" b="1" i="1" dirty="0"/>
              <a:t>Why?</a:t>
            </a:r>
            <a:r>
              <a:rPr lang="en-US" sz="2400" dirty="0"/>
              <a:t>  Older homes may require more updates compared to homes that have been built to some national or state WUI Building Code. Some of the work will require specialized expertise and may need to be done by a licensed contractor. The size and complexity of the home will also play a significant role here.</a:t>
            </a:r>
          </a:p>
          <a:p>
            <a:pPr marL="457200" indent="-457200">
              <a:buFont typeface="+mj-lt"/>
              <a:buAutoNum type="arabicPeriod" startAt="3"/>
            </a:pPr>
            <a:r>
              <a:rPr lang="en-US" sz="2400" dirty="0"/>
              <a:t>Amount and types of parcel level fuels on properties (yours and your neighbors)</a:t>
            </a:r>
          </a:p>
          <a:p>
            <a:pPr marL="457200" indent="0">
              <a:lnSpc>
                <a:spcPct val="100000"/>
              </a:lnSpc>
              <a:spcBef>
                <a:spcPts val="1200"/>
              </a:spcBef>
              <a:buFont typeface="Arial" panose="020B0604020202020204" pitchFamily="34" charset="0"/>
              <a:buNone/>
            </a:pPr>
            <a:r>
              <a:rPr lang="en-US" sz="2400" b="1" i="1" dirty="0"/>
              <a:t>Why?</a:t>
            </a:r>
            <a:r>
              <a:rPr lang="en-US" sz="2400" dirty="0"/>
              <a:t>  More fuels will require more mitigation, whether by using the 3</a:t>
            </a:r>
            <a:r>
              <a:rPr lang="en-US" sz="1800" dirty="0">
                <a:effectLst/>
                <a:ea typeface="Calibri" panose="020F0502020204030204" pitchFamily="34" charset="0"/>
              </a:rPr>
              <a:t> </a:t>
            </a:r>
            <a:r>
              <a:rPr lang="en-US" sz="2400" i="1" u="sng" dirty="0"/>
              <a:t>R</a:t>
            </a:r>
            <a:r>
              <a:rPr lang="en-US" sz="2400" dirty="0"/>
              <a:t>s (when necessary) or using preferential home hardening as discussed in </a:t>
            </a:r>
            <a:r>
              <a:rPr lang="en-US" sz="2400" dirty="0">
                <a:solidFill>
                  <a:schemeClr val="accent1"/>
                </a:solidFill>
              </a:rPr>
              <a:t>Section</a:t>
            </a:r>
            <a:r>
              <a:rPr lang="en-US" sz="1800" dirty="0">
                <a:effectLst/>
                <a:ea typeface="Calibri" panose="020F0502020204030204" pitchFamily="34" charset="0"/>
              </a:rPr>
              <a:t> </a:t>
            </a:r>
            <a:r>
              <a:rPr lang="en-US" sz="2400" dirty="0">
                <a:solidFill>
                  <a:schemeClr val="accent1"/>
                </a:solidFill>
              </a:rPr>
              <a:t>2 (POP-UP 6)</a:t>
            </a:r>
          </a:p>
          <a:p>
            <a:pPr marL="0" indent="0">
              <a:buFont typeface="Arial" panose="020B0604020202020204" pitchFamily="34" charset="0"/>
              <a:buNone/>
            </a:pPr>
            <a:r>
              <a:rPr lang="en-US" sz="2400" dirty="0"/>
              <a:t>An implementation cost estimation study conducted by NIST can be found in </a:t>
            </a:r>
            <a:r>
              <a:rPr lang="en-US" sz="2400" dirty="0">
                <a:solidFill>
                  <a:schemeClr val="accent1"/>
                </a:solidFill>
              </a:rPr>
              <a:t>Section</a:t>
            </a:r>
            <a:r>
              <a:rPr lang="en-US" sz="1800" dirty="0">
                <a:effectLst/>
                <a:ea typeface="Calibri" panose="020F0502020204030204" pitchFamily="34" charset="0"/>
              </a:rPr>
              <a:t> </a:t>
            </a:r>
            <a:r>
              <a:rPr lang="en-US" sz="2400" dirty="0">
                <a:solidFill>
                  <a:schemeClr val="accent1"/>
                </a:solidFill>
              </a:rPr>
              <a:t>6.5 </a:t>
            </a:r>
            <a:r>
              <a:rPr lang="en-US" sz="2400" dirty="0">
                <a:highlight>
                  <a:srgbClr val="FFFF00"/>
                </a:highlight>
              </a:rPr>
              <a:t>(isn’t’ this referring to this section </a:t>
            </a:r>
            <a:r>
              <a:rPr lang="en-US" sz="2400" i="1" dirty="0">
                <a:highlight>
                  <a:srgbClr val="FFFF00"/>
                </a:highlight>
              </a:rPr>
              <a:t>here?</a:t>
            </a:r>
            <a:r>
              <a:rPr lang="en-US" sz="2400" dirty="0">
                <a:highlight>
                  <a:srgbClr val="FFFF00"/>
                </a:highlight>
              </a:rPr>
              <a:t>)</a:t>
            </a:r>
            <a:endParaRPr lang="en-US" sz="2400" dirty="0">
              <a:solidFill>
                <a:schemeClr val="accent1"/>
              </a:solidFill>
              <a:highlight>
                <a:srgbClr val="FFFF00"/>
              </a:highlight>
            </a:endParaRPr>
          </a:p>
        </p:txBody>
      </p:sp>
    </p:spTree>
    <p:extLst>
      <p:ext uri="{BB962C8B-B14F-4D97-AF65-F5344CB8AC3E}">
        <p14:creationId xmlns:p14="http://schemas.microsoft.com/office/powerpoint/2010/main" val="314291077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 name="Rectangle 242">
            <a:extLst>
              <a:ext uri="{FF2B5EF4-FFF2-40B4-BE49-F238E27FC236}">
                <a16:creationId xmlns:a16="http://schemas.microsoft.com/office/drawing/2014/main" id="{8A117ED8-0FE5-D5BE-9913-67E2D3E2AD33}"/>
              </a:ext>
            </a:extLst>
          </p:cNvPr>
          <p:cNvSpPr/>
          <p:nvPr/>
        </p:nvSpPr>
        <p:spPr>
          <a:xfrm>
            <a:off x="-13106400" y="-5080000"/>
            <a:ext cx="49784000" cy="40335200"/>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 name="Rectangle: Rounded Corners 2">
            <a:hlinkClick r:id="rId2" action="ppaction://hlinksldjump"/>
            <a:extLst>
              <a:ext uri="{FF2B5EF4-FFF2-40B4-BE49-F238E27FC236}">
                <a16:creationId xmlns:a16="http://schemas.microsoft.com/office/drawing/2014/main" id="{BBA717EC-64F6-AB68-4B50-0D92A7AB6EB2}"/>
              </a:ext>
            </a:extLst>
          </p:cNvPr>
          <p:cNvSpPr/>
          <p:nvPr/>
        </p:nvSpPr>
        <p:spPr>
          <a:xfrm>
            <a:off x="4972050" y="304800"/>
            <a:ext cx="13716000" cy="316524"/>
          </a:xfrm>
          <a:prstGeom prst="roundRect">
            <a:avLst/>
          </a:prstGeom>
          <a:solidFill>
            <a:srgbClr val="FFCCFF"/>
          </a:solidFill>
          <a:ln>
            <a:solidFill>
              <a:schemeClr val="bg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02060"/>
                </a:solidFill>
              </a:rPr>
              <a:t>HMM-N </a:t>
            </a:r>
            <a:r>
              <a:rPr lang="en-US" sz="2800">
                <a:solidFill>
                  <a:srgbClr val="002060"/>
                </a:solidFill>
                <a:sym typeface="Wingdings" panose="05000000000000000000" pitchFamily="2" charset="2"/>
              </a:rPr>
              <a:t></a:t>
            </a:r>
            <a:endParaRPr lang="en-US" sz="2800" dirty="0">
              <a:solidFill>
                <a:srgbClr val="002060"/>
              </a:solidFill>
            </a:endParaRPr>
          </a:p>
        </p:txBody>
      </p:sp>
      <p:sp>
        <p:nvSpPr>
          <p:cNvPr id="7" name="Title 6">
            <a:extLst>
              <a:ext uri="{FF2B5EF4-FFF2-40B4-BE49-F238E27FC236}">
                <a16:creationId xmlns:a16="http://schemas.microsoft.com/office/drawing/2014/main" id="{181F9F74-429D-F1E3-584F-93A91417BD7A}"/>
              </a:ext>
            </a:extLst>
          </p:cNvPr>
          <p:cNvSpPr>
            <a:spLocks noGrp="1"/>
          </p:cNvSpPr>
          <p:nvPr>
            <p:ph type="title"/>
          </p:nvPr>
        </p:nvSpPr>
        <p:spPr/>
        <p:txBody>
          <a:bodyPr>
            <a:normAutofit fontScale="90000"/>
          </a:bodyPr>
          <a:lstStyle/>
          <a:p>
            <a:r>
              <a:rPr lang="en-US"/>
              <a:t>0.0 Escape</a:t>
            </a:r>
            <a:endParaRPr lang="en-US" dirty="0"/>
          </a:p>
        </p:txBody>
      </p:sp>
      <p:sp>
        <p:nvSpPr>
          <p:cNvPr id="258" name="Rectangle: Rounded Corners 257">
            <a:hlinkClick r:id="" action="ppaction://hlinkshowjump?jump=nextslide"/>
            <a:extLst>
              <a:ext uri="{FF2B5EF4-FFF2-40B4-BE49-F238E27FC236}">
                <a16:creationId xmlns:a16="http://schemas.microsoft.com/office/drawing/2014/main" id="{814D4510-18C1-76F8-B66A-8F443558A13B}"/>
              </a:ext>
            </a:extLst>
          </p:cNvPr>
          <p:cNvSpPr/>
          <p:nvPr/>
        </p:nvSpPr>
        <p:spPr>
          <a:xfrm>
            <a:off x="17595850" y="654054"/>
            <a:ext cx="1092200" cy="316524"/>
          </a:xfrm>
          <a:prstGeom prst="roundRect">
            <a:avLst/>
          </a:prstGeom>
          <a:solidFill>
            <a:schemeClr val="accent1">
              <a:lumMod val="75000"/>
            </a:schemeClr>
          </a:solidFill>
          <a:ln>
            <a:solidFill>
              <a:schemeClr val="bg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a:t>next &gt;</a:t>
            </a:r>
            <a:endParaRPr lang="en-US" sz="2000" dirty="0"/>
          </a:p>
        </p:txBody>
      </p:sp>
      <p:sp>
        <p:nvSpPr>
          <p:cNvPr id="259" name="Rectangle: Rounded Corners 258">
            <a:hlinkClick r:id="" action="ppaction://hlinkshowjump?jump=previousslide"/>
            <a:extLst>
              <a:ext uri="{FF2B5EF4-FFF2-40B4-BE49-F238E27FC236}">
                <a16:creationId xmlns:a16="http://schemas.microsoft.com/office/drawing/2014/main" id="{A2062EFB-7695-F7F5-CCF4-CD38CF53C5AA}"/>
              </a:ext>
            </a:extLst>
          </p:cNvPr>
          <p:cNvSpPr/>
          <p:nvPr/>
        </p:nvSpPr>
        <p:spPr>
          <a:xfrm>
            <a:off x="4991100" y="621324"/>
            <a:ext cx="1092200" cy="316524"/>
          </a:xfrm>
          <a:prstGeom prst="roundRect">
            <a:avLst/>
          </a:prstGeom>
          <a:solidFill>
            <a:schemeClr val="accent1">
              <a:lumMod val="75000"/>
            </a:schemeClr>
          </a:solidFill>
          <a:ln>
            <a:solidFill>
              <a:schemeClr val="bg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a:t>&lt; prev</a:t>
            </a:r>
            <a:endParaRPr lang="en-US" sz="2000" dirty="0"/>
          </a:p>
        </p:txBody>
      </p:sp>
      <p:sp>
        <p:nvSpPr>
          <p:cNvPr id="10" name="Rectangle: Rounded Corners 9">
            <a:extLst>
              <a:ext uri="{FF2B5EF4-FFF2-40B4-BE49-F238E27FC236}">
                <a16:creationId xmlns:a16="http://schemas.microsoft.com/office/drawing/2014/main" id="{0A14A8BC-3DCD-F917-DCAD-98921778DB2A}"/>
              </a:ext>
            </a:extLst>
          </p:cNvPr>
          <p:cNvSpPr/>
          <p:nvPr/>
        </p:nvSpPr>
        <p:spPr>
          <a:xfrm>
            <a:off x="446718" y="2985879"/>
            <a:ext cx="4220532" cy="1319422"/>
          </a:xfrm>
          <a:prstGeom prst="roundRect">
            <a:avLst/>
          </a:prstGeom>
          <a:solidFill>
            <a:srgbClr val="FFFF00"/>
          </a:solidFill>
          <a:ln>
            <a:solidFill>
              <a:schemeClr val="bg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b="1" dirty="0">
                <a:solidFill>
                  <a:schemeClr val="tx1"/>
                </a:solidFill>
              </a:rPr>
              <a:t>WEBPAGE 29ofX</a:t>
            </a:r>
          </a:p>
        </p:txBody>
      </p:sp>
      <p:sp>
        <p:nvSpPr>
          <p:cNvPr id="2" name="Rectangle: Rounded Corners 1">
            <a:extLst>
              <a:ext uri="{FF2B5EF4-FFF2-40B4-BE49-F238E27FC236}">
                <a16:creationId xmlns:a16="http://schemas.microsoft.com/office/drawing/2014/main" id="{7B741631-9BFC-577C-2ADB-55FCA4E9EB4D}"/>
              </a:ext>
            </a:extLst>
          </p:cNvPr>
          <p:cNvSpPr/>
          <p:nvPr/>
        </p:nvSpPr>
        <p:spPr>
          <a:xfrm>
            <a:off x="9925923" y="2426930"/>
            <a:ext cx="3209365" cy="1647363"/>
          </a:xfrm>
          <a:prstGeom prst="roundRect">
            <a:avLst/>
          </a:prstGeom>
          <a:solidFill>
            <a:schemeClr val="bg2"/>
          </a:solidFill>
          <a:ln w="57150"/>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6.0</a:t>
            </a:r>
          </a:p>
          <a:p>
            <a:pPr algn="ctr"/>
            <a:r>
              <a:rPr lang="en-US" sz="2400" b="1" dirty="0">
                <a:solidFill>
                  <a:schemeClr val="tx1"/>
                </a:solidFill>
              </a:rPr>
              <a:t>How to Implement HMM in your Neighborhood?</a:t>
            </a:r>
          </a:p>
        </p:txBody>
      </p:sp>
      <p:sp>
        <p:nvSpPr>
          <p:cNvPr id="5" name="Rectangle: Rounded Corners 4">
            <a:extLst>
              <a:ext uri="{FF2B5EF4-FFF2-40B4-BE49-F238E27FC236}">
                <a16:creationId xmlns:a16="http://schemas.microsoft.com/office/drawing/2014/main" id="{4ECAD89B-8CB6-FB4C-BD1C-38E02F0B41CC}"/>
              </a:ext>
            </a:extLst>
          </p:cNvPr>
          <p:cNvSpPr/>
          <p:nvPr/>
        </p:nvSpPr>
        <p:spPr>
          <a:xfrm>
            <a:off x="5465364" y="4383852"/>
            <a:ext cx="2123508" cy="1909762"/>
          </a:xfrm>
          <a:prstGeom prst="roundRect">
            <a:avLst/>
          </a:prstGeom>
          <a:solidFill>
            <a:schemeClr val="bg2"/>
          </a:solidFill>
          <a:ln w="57150"/>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pPr algn="ctr"/>
            <a:r>
              <a:rPr lang="en-US" b="1" dirty="0">
                <a:solidFill>
                  <a:schemeClr val="tx1"/>
                </a:solidFill>
              </a:rPr>
              <a:t>6.1</a:t>
            </a:r>
          </a:p>
          <a:p>
            <a:pPr algn="ctr"/>
            <a:r>
              <a:rPr lang="en-US" b="1" dirty="0">
                <a:solidFill>
                  <a:schemeClr val="tx1"/>
                </a:solidFill>
              </a:rPr>
              <a:t>How to get started and what you will need</a:t>
            </a:r>
          </a:p>
        </p:txBody>
      </p:sp>
      <p:sp>
        <p:nvSpPr>
          <p:cNvPr id="6" name="Rectangle: Rounded Corners 5">
            <a:extLst>
              <a:ext uri="{FF2B5EF4-FFF2-40B4-BE49-F238E27FC236}">
                <a16:creationId xmlns:a16="http://schemas.microsoft.com/office/drawing/2014/main" id="{A7A0D027-C7E7-6DE7-93C6-AFBD71B9520C}"/>
              </a:ext>
            </a:extLst>
          </p:cNvPr>
          <p:cNvSpPr/>
          <p:nvPr/>
        </p:nvSpPr>
        <p:spPr>
          <a:xfrm>
            <a:off x="7967108" y="4383852"/>
            <a:ext cx="2123508" cy="1909762"/>
          </a:xfrm>
          <a:prstGeom prst="roundRect">
            <a:avLst/>
          </a:prstGeom>
          <a:solidFill>
            <a:schemeClr val="bg2"/>
          </a:solidFill>
          <a:ln w="57150"/>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pPr algn="ctr"/>
            <a:r>
              <a:rPr lang="en-US" b="1" dirty="0">
                <a:solidFill>
                  <a:schemeClr val="tx1"/>
                </a:solidFill>
              </a:rPr>
              <a:t>6.2</a:t>
            </a:r>
          </a:p>
          <a:p>
            <a:pPr algn="ctr"/>
            <a:r>
              <a:rPr lang="en-US" b="1" dirty="0">
                <a:solidFill>
                  <a:schemeClr val="tx1"/>
                </a:solidFill>
              </a:rPr>
              <a:t>HMM Implementation Fact Sheet, Checklists and Drawings</a:t>
            </a:r>
          </a:p>
        </p:txBody>
      </p:sp>
      <p:sp>
        <p:nvSpPr>
          <p:cNvPr id="8" name="Rectangle: Rounded Corners 7">
            <a:extLst>
              <a:ext uri="{FF2B5EF4-FFF2-40B4-BE49-F238E27FC236}">
                <a16:creationId xmlns:a16="http://schemas.microsoft.com/office/drawing/2014/main" id="{4D7AB692-1767-647D-38D9-3B720F8D7332}"/>
              </a:ext>
            </a:extLst>
          </p:cNvPr>
          <p:cNvSpPr/>
          <p:nvPr/>
        </p:nvSpPr>
        <p:spPr>
          <a:xfrm>
            <a:off x="10468852" y="4383852"/>
            <a:ext cx="2123508" cy="1909762"/>
          </a:xfrm>
          <a:prstGeom prst="roundRect">
            <a:avLst/>
          </a:prstGeom>
          <a:solidFill>
            <a:schemeClr val="bg2"/>
          </a:solidFill>
          <a:ln w="57150"/>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pPr algn="ctr"/>
            <a:r>
              <a:rPr lang="en-US" b="1" dirty="0">
                <a:solidFill>
                  <a:schemeClr val="tx1"/>
                </a:solidFill>
              </a:rPr>
              <a:t>6.3</a:t>
            </a:r>
          </a:p>
          <a:p>
            <a:pPr algn="ctr"/>
            <a:r>
              <a:rPr lang="en-US" b="1" dirty="0">
                <a:solidFill>
                  <a:schemeClr val="tx1"/>
                </a:solidFill>
              </a:rPr>
              <a:t>HMM Implementation Limitations  </a:t>
            </a:r>
          </a:p>
        </p:txBody>
      </p:sp>
      <p:sp>
        <p:nvSpPr>
          <p:cNvPr id="9" name="Rectangle: Rounded Corners 8">
            <a:extLst>
              <a:ext uri="{FF2B5EF4-FFF2-40B4-BE49-F238E27FC236}">
                <a16:creationId xmlns:a16="http://schemas.microsoft.com/office/drawing/2014/main" id="{8D0D0BE0-6486-D2D6-21B9-AEF8B618B984}"/>
              </a:ext>
            </a:extLst>
          </p:cNvPr>
          <p:cNvSpPr/>
          <p:nvPr/>
        </p:nvSpPr>
        <p:spPr>
          <a:xfrm>
            <a:off x="12970596" y="4383852"/>
            <a:ext cx="2123508" cy="1909762"/>
          </a:xfrm>
          <a:prstGeom prst="roundRect">
            <a:avLst/>
          </a:prstGeom>
          <a:solidFill>
            <a:schemeClr val="bg2"/>
          </a:solidFill>
          <a:ln w="57150"/>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pPr algn="ctr"/>
            <a:r>
              <a:rPr lang="en-US" b="1" dirty="0">
                <a:solidFill>
                  <a:schemeClr val="tx1"/>
                </a:solidFill>
              </a:rPr>
              <a:t>6.4</a:t>
            </a:r>
          </a:p>
          <a:p>
            <a:pPr algn="ctr"/>
            <a:r>
              <a:rPr lang="en-US" b="1" dirty="0">
                <a:solidFill>
                  <a:schemeClr val="tx1"/>
                </a:solidFill>
              </a:rPr>
              <a:t>HMM Implementation Costs</a:t>
            </a:r>
          </a:p>
        </p:txBody>
      </p:sp>
      <p:sp>
        <p:nvSpPr>
          <p:cNvPr id="11" name="Rectangle: Rounded Corners 10">
            <a:extLst>
              <a:ext uri="{FF2B5EF4-FFF2-40B4-BE49-F238E27FC236}">
                <a16:creationId xmlns:a16="http://schemas.microsoft.com/office/drawing/2014/main" id="{EFC93C8B-428E-7EDF-CCCA-75F101449C27}"/>
              </a:ext>
            </a:extLst>
          </p:cNvPr>
          <p:cNvSpPr/>
          <p:nvPr/>
        </p:nvSpPr>
        <p:spPr>
          <a:xfrm>
            <a:off x="15472342" y="4383852"/>
            <a:ext cx="2123508" cy="1909762"/>
          </a:xfrm>
          <a:prstGeom prst="roundRect">
            <a:avLst/>
          </a:prstGeom>
          <a:solidFill>
            <a:srgbClr val="FFFF00"/>
          </a:solidFill>
          <a:ln w="57150"/>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b="1" dirty="0">
                <a:solidFill>
                  <a:schemeClr val="tx1"/>
                </a:solidFill>
              </a:rPr>
              <a:t>6.5</a:t>
            </a:r>
          </a:p>
          <a:p>
            <a:pPr algn="ctr"/>
            <a:r>
              <a:rPr lang="en-US" b="1" dirty="0">
                <a:solidFill>
                  <a:schemeClr val="tx1"/>
                </a:solidFill>
              </a:rPr>
              <a:t>The Critical Importance of HMM Maintenance </a:t>
            </a:r>
          </a:p>
        </p:txBody>
      </p:sp>
      <p:sp>
        <p:nvSpPr>
          <p:cNvPr id="12" name="Rectangle: Rounded Corners 11">
            <a:extLst>
              <a:ext uri="{FF2B5EF4-FFF2-40B4-BE49-F238E27FC236}">
                <a16:creationId xmlns:a16="http://schemas.microsoft.com/office/drawing/2014/main" id="{A649A402-8825-2BB2-AC19-3A580901A187}"/>
              </a:ext>
            </a:extLst>
          </p:cNvPr>
          <p:cNvSpPr/>
          <p:nvPr/>
        </p:nvSpPr>
        <p:spPr>
          <a:xfrm>
            <a:off x="14349625" y="937848"/>
            <a:ext cx="2279721" cy="1190171"/>
          </a:xfrm>
          <a:prstGeom prst="roundRect">
            <a:avLst/>
          </a:prstGeom>
          <a:solidFill>
            <a:srgbClr val="FFFF00"/>
          </a:solidFill>
          <a:ln w="381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6DC96F91-0397-A7DB-D135-E666524C291C}"/>
              </a:ext>
            </a:extLst>
          </p:cNvPr>
          <p:cNvPicPr>
            <a:picLocks noChangeAspect="1"/>
          </p:cNvPicPr>
          <p:nvPr/>
        </p:nvPicPr>
        <p:blipFill>
          <a:blip r:embed="rId3"/>
          <a:stretch>
            <a:fillRect/>
          </a:stretch>
        </p:blipFill>
        <p:spPr>
          <a:xfrm>
            <a:off x="4305733" y="1128840"/>
            <a:ext cx="14249400" cy="790575"/>
          </a:xfrm>
          <a:prstGeom prst="rect">
            <a:avLst/>
          </a:prstGeom>
        </p:spPr>
      </p:pic>
      <p:sp>
        <p:nvSpPr>
          <p:cNvPr id="13" name="Content Placeholder 2">
            <a:extLst>
              <a:ext uri="{FF2B5EF4-FFF2-40B4-BE49-F238E27FC236}">
                <a16:creationId xmlns:a16="http://schemas.microsoft.com/office/drawing/2014/main" id="{6AA00EE1-ED50-9865-C4EF-3CF3DDEDA533}"/>
              </a:ext>
            </a:extLst>
          </p:cNvPr>
          <p:cNvSpPr txBox="1">
            <a:spLocks/>
          </p:cNvSpPr>
          <p:nvPr/>
        </p:nvSpPr>
        <p:spPr>
          <a:xfrm>
            <a:off x="6083300" y="7342711"/>
            <a:ext cx="10515600" cy="4906439"/>
          </a:xfrm>
          <a:prstGeom prst="rect">
            <a:avLst/>
          </a:prstGeom>
        </p:spPr>
        <p:txBody>
          <a:bodyPr>
            <a:normAutofit/>
          </a:bodyPr>
          <a:lstStyle>
            <a:lvl1pPr marL="685800" indent="-685800" algn="l" defTabSz="2743200" rtl="0" eaLnBrk="1" latinLnBrk="0" hangingPunct="1">
              <a:lnSpc>
                <a:spcPct val="90000"/>
              </a:lnSpc>
              <a:spcBef>
                <a:spcPts val="3000"/>
              </a:spcBef>
              <a:buFont typeface="Arial" panose="020B0604020202020204" pitchFamily="34" charset="0"/>
              <a:buChar char="•"/>
              <a:defRPr sz="8400" kern="1200">
                <a:solidFill>
                  <a:schemeClr val="tx1"/>
                </a:solidFill>
                <a:latin typeface="+mn-lt"/>
                <a:ea typeface="+mn-ea"/>
                <a:cs typeface="+mn-cs"/>
              </a:defRPr>
            </a:lvl1pPr>
            <a:lvl2pPr marL="2057400" indent="-685800" algn="l" defTabSz="2743200" rtl="0" eaLnBrk="1" latinLnBrk="0" hangingPunct="1">
              <a:lnSpc>
                <a:spcPct val="90000"/>
              </a:lnSpc>
              <a:spcBef>
                <a:spcPts val="1500"/>
              </a:spcBef>
              <a:buFont typeface="Arial" panose="020B0604020202020204" pitchFamily="34" charset="0"/>
              <a:buChar char="•"/>
              <a:defRPr sz="7200" kern="1200">
                <a:solidFill>
                  <a:schemeClr val="tx1"/>
                </a:solidFill>
                <a:latin typeface="+mn-lt"/>
                <a:ea typeface="+mn-ea"/>
                <a:cs typeface="+mn-cs"/>
              </a:defRPr>
            </a:lvl2pPr>
            <a:lvl3pPr marL="3429000" indent="-685800" algn="l" defTabSz="2743200" rtl="0" eaLnBrk="1" latinLnBrk="0" hangingPunct="1">
              <a:lnSpc>
                <a:spcPct val="90000"/>
              </a:lnSpc>
              <a:spcBef>
                <a:spcPts val="1500"/>
              </a:spcBef>
              <a:buFont typeface="Arial" panose="020B0604020202020204" pitchFamily="34" charset="0"/>
              <a:buChar char="•"/>
              <a:defRPr sz="6000" kern="1200">
                <a:solidFill>
                  <a:schemeClr val="tx1"/>
                </a:solidFill>
                <a:latin typeface="+mn-lt"/>
                <a:ea typeface="+mn-ea"/>
                <a:cs typeface="+mn-cs"/>
              </a:defRPr>
            </a:lvl3pPr>
            <a:lvl4pPr marL="48006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4pPr>
            <a:lvl5pPr marL="61722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5pPr>
            <a:lvl6pPr marL="75438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6pPr>
            <a:lvl7pPr marL="89154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7pPr>
            <a:lvl8pPr marL="102870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8pPr>
            <a:lvl9pPr marL="116586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9pPr>
          </a:lstStyle>
          <a:p>
            <a:pPr marL="0" indent="0">
              <a:buFont typeface="Arial" panose="020B0604020202020204" pitchFamily="34" charset="0"/>
              <a:buNone/>
            </a:pPr>
            <a:r>
              <a:rPr lang="en-US" sz="2400" dirty="0"/>
              <a:t>For HMM to work effectively across a neighborhood or community it is critical that its is maintained. The following should be practiced by all neighbors/community members that have participated in implementing HMM:</a:t>
            </a:r>
          </a:p>
          <a:p>
            <a:r>
              <a:rPr lang="en-US" sz="2400" dirty="0"/>
              <a:t>Prevent fuels displacement without an HMM assessment</a:t>
            </a:r>
          </a:p>
          <a:p>
            <a:r>
              <a:rPr lang="en-US" sz="2400" dirty="0"/>
              <a:t>Prevent adding new fuels without an HMM assessment</a:t>
            </a:r>
          </a:p>
          <a:p>
            <a:r>
              <a:rPr lang="en-US" sz="2400" dirty="0"/>
              <a:t>Apply HMM to all structure additions</a:t>
            </a:r>
          </a:p>
          <a:p>
            <a:r>
              <a:rPr lang="en-US" sz="2400" dirty="0"/>
              <a:t>Avoid </a:t>
            </a:r>
            <a:r>
              <a:rPr lang="en-US" sz="2400" i="1" dirty="0"/>
              <a:t>even short-term </a:t>
            </a:r>
            <a:r>
              <a:rPr lang="en-US" sz="2400" dirty="0"/>
              <a:t>fuel additions that can compromise the HMM integrity of the neighborhood, such as parking an RV in the driveway next to the house a few days before going on a trip.</a:t>
            </a:r>
          </a:p>
        </p:txBody>
      </p:sp>
      <p:pic>
        <p:nvPicPr>
          <p:cNvPr id="1026" name="Picture 2">
            <a:extLst>
              <a:ext uri="{FF2B5EF4-FFF2-40B4-BE49-F238E27FC236}">
                <a16:creationId xmlns:a16="http://schemas.microsoft.com/office/drawing/2014/main" id="{645B3EF5-5D8D-4F81-AD2E-67BE9A856FE5}"/>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1592141" y="11716910"/>
            <a:ext cx="4247717" cy="42477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442229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 name="Rectangle 242">
            <a:extLst>
              <a:ext uri="{FF2B5EF4-FFF2-40B4-BE49-F238E27FC236}">
                <a16:creationId xmlns:a16="http://schemas.microsoft.com/office/drawing/2014/main" id="{8A117ED8-0FE5-D5BE-9913-67E2D3E2AD33}"/>
              </a:ext>
            </a:extLst>
          </p:cNvPr>
          <p:cNvSpPr/>
          <p:nvPr/>
        </p:nvSpPr>
        <p:spPr>
          <a:xfrm>
            <a:off x="-13106400" y="-5080000"/>
            <a:ext cx="49784000" cy="40335200"/>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 name="Rectangle: Rounded Corners 2">
            <a:hlinkClick r:id="rId2" action="ppaction://hlinksldjump"/>
            <a:extLst>
              <a:ext uri="{FF2B5EF4-FFF2-40B4-BE49-F238E27FC236}">
                <a16:creationId xmlns:a16="http://schemas.microsoft.com/office/drawing/2014/main" id="{BBA717EC-64F6-AB68-4B50-0D92A7AB6EB2}"/>
              </a:ext>
            </a:extLst>
          </p:cNvPr>
          <p:cNvSpPr/>
          <p:nvPr/>
        </p:nvSpPr>
        <p:spPr>
          <a:xfrm>
            <a:off x="4972050" y="304800"/>
            <a:ext cx="13716000" cy="316524"/>
          </a:xfrm>
          <a:prstGeom prst="roundRect">
            <a:avLst/>
          </a:prstGeom>
          <a:solidFill>
            <a:srgbClr val="FFCCFF"/>
          </a:solidFill>
          <a:ln>
            <a:solidFill>
              <a:schemeClr val="bg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02060"/>
                </a:solidFill>
              </a:rPr>
              <a:t>HMM-N </a:t>
            </a:r>
            <a:r>
              <a:rPr lang="en-US" sz="2800">
                <a:solidFill>
                  <a:srgbClr val="002060"/>
                </a:solidFill>
                <a:sym typeface="Wingdings" panose="05000000000000000000" pitchFamily="2" charset="2"/>
              </a:rPr>
              <a:t></a:t>
            </a:r>
            <a:endParaRPr lang="en-US" sz="2800" dirty="0">
              <a:solidFill>
                <a:srgbClr val="002060"/>
              </a:solidFill>
            </a:endParaRPr>
          </a:p>
        </p:txBody>
      </p:sp>
      <p:sp>
        <p:nvSpPr>
          <p:cNvPr id="7" name="Title 6">
            <a:extLst>
              <a:ext uri="{FF2B5EF4-FFF2-40B4-BE49-F238E27FC236}">
                <a16:creationId xmlns:a16="http://schemas.microsoft.com/office/drawing/2014/main" id="{181F9F74-429D-F1E3-584F-93A91417BD7A}"/>
              </a:ext>
            </a:extLst>
          </p:cNvPr>
          <p:cNvSpPr>
            <a:spLocks noGrp="1"/>
          </p:cNvSpPr>
          <p:nvPr>
            <p:ph type="title"/>
          </p:nvPr>
        </p:nvSpPr>
        <p:spPr/>
        <p:txBody>
          <a:bodyPr>
            <a:normAutofit fontScale="90000"/>
          </a:bodyPr>
          <a:lstStyle/>
          <a:p>
            <a:r>
              <a:rPr lang="en-US"/>
              <a:t>0.0 Escape</a:t>
            </a:r>
            <a:endParaRPr lang="en-US" dirty="0"/>
          </a:p>
        </p:txBody>
      </p:sp>
      <p:sp>
        <p:nvSpPr>
          <p:cNvPr id="258" name="Rectangle: Rounded Corners 257">
            <a:hlinkClick r:id="" action="ppaction://hlinkshowjump?jump=nextslide"/>
            <a:extLst>
              <a:ext uri="{FF2B5EF4-FFF2-40B4-BE49-F238E27FC236}">
                <a16:creationId xmlns:a16="http://schemas.microsoft.com/office/drawing/2014/main" id="{814D4510-18C1-76F8-B66A-8F443558A13B}"/>
              </a:ext>
            </a:extLst>
          </p:cNvPr>
          <p:cNvSpPr/>
          <p:nvPr/>
        </p:nvSpPr>
        <p:spPr>
          <a:xfrm>
            <a:off x="17595850" y="654054"/>
            <a:ext cx="1092200" cy="316524"/>
          </a:xfrm>
          <a:prstGeom prst="roundRect">
            <a:avLst/>
          </a:prstGeom>
          <a:solidFill>
            <a:schemeClr val="accent1">
              <a:lumMod val="75000"/>
            </a:schemeClr>
          </a:solidFill>
          <a:ln>
            <a:solidFill>
              <a:schemeClr val="bg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a:t>next &gt;</a:t>
            </a:r>
            <a:endParaRPr lang="en-US" sz="2000" dirty="0"/>
          </a:p>
        </p:txBody>
      </p:sp>
      <p:sp>
        <p:nvSpPr>
          <p:cNvPr id="259" name="Rectangle: Rounded Corners 258">
            <a:hlinkClick r:id="" action="ppaction://hlinkshowjump?jump=previousslide"/>
            <a:extLst>
              <a:ext uri="{FF2B5EF4-FFF2-40B4-BE49-F238E27FC236}">
                <a16:creationId xmlns:a16="http://schemas.microsoft.com/office/drawing/2014/main" id="{A2062EFB-7695-F7F5-CCF4-CD38CF53C5AA}"/>
              </a:ext>
            </a:extLst>
          </p:cNvPr>
          <p:cNvSpPr/>
          <p:nvPr/>
        </p:nvSpPr>
        <p:spPr>
          <a:xfrm>
            <a:off x="4991100" y="621324"/>
            <a:ext cx="1092200" cy="316524"/>
          </a:xfrm>
          <a:prstGeom prst="roundRect">
            <a:avLst/>
          </a:prstGeom>
          <a:solidFill>
            <a:schemeClr val="accent1">
              <a:lumMod val="75000"/>
            </a:schemeClr>
          </a:solidFill>
          <a:ln>
            <a:solidFill>
              <a:schemeClr val="bg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a:t>&lt; prev</a:t>
            </a:r>
            <a:endParaRPr lang="en-US" sz="2000" dirty="0"/>
          </a:p>
        </p:txBody>
      </p:sp>
      <p:sp>
        <p:nvSpPr>
          <p:cNvPr id="10" name="Rectangle: Rounded Corners 9">
            <a:extLst>
              <a:ext uri="{FF2B5EF4-FFF2-40B4-BE49-F238E27FC236}">
                <a16:creationId xmlns:a16="http://schemas.microsoft.com/office/drawing/2014/main" id="{0A14A8BC-3DCD-F917-DCAD-98921778DB2A}"/>
              </a:ext>
            </a:extLst>
          </p:cNvPr>
          <p:cNvSpPr/>
          <p:nvPr/>
        </p:nvSpPr>
        <p:spPr>
          <a:xfrm>
            <a:off x="446718" y="2985879"/>
            <a:ext cx="4220532" cy="1319422"/>
          </a:xfrm>
          <a:prstGeom prst="roundRect">
            <a:avLst/>
          </a:prstGeom>
          <a:solidFill>
            <a:srgbClr val="FFFF00"/>
          </a:solidFill>
          <a:ln>
            <a:solidFill>
              <a:schemeClr val="bg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b="1" dirty="0">
                <a:solidFill>
                  <a:schemeClr val="tx1"/>
                </a:solidFill>
              </a:rPr>
              <a:t>WEBPAGE 30ofX</a:t>
            </a:r>
          </a:p>
        </p:txBody>
      </p:sp>
      <p:sp>
        <p:nvSpPr>
          <p:cNvPr id="12" name="Rectangle: Rounded Corners 11">
            <a:extLst>
              <a:ext uri="{FF2B5EF4-FFF2-40B4-BE49-F238E27FC236}">
                <a16:creationId xmlns:a16="http://schemas.microsoft.com/office/drawing/2014/main" id="{A649A402-8825-2BB2-AC19-3A580901A187}"/>
              </a:ext>
            </a:extLst>
          </p:cNvPr>
          <p:cNvSpPr/>
          <p:nvPr/>
        </p:nvSpPr>
        <p:spPr>
          <a:xfrm>
            <a:off x="16275412" y="937848"/>
            <a:ext cx="2279721" cy="1190171"/>
          </a:xfrm>
          <a:prstGeom prst="roundRect">
            <a:avLst/>
          </a:prstGeom>
          <a:solidFill>
            <a:srgbClr val="FFFF00"/>
          </a:solidFill>
          <a:ln w="381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6DC96F91-0397-A7DB-D135-E666524C291C}"/>
              </a:ext>
            </a:extLst>
          </p:cNvPr>
          <p:cNvPicPr>
            <a:picLocks noChangeAspect="1"/>
          </p:cNvPicPr>
          <p:nvPr/>
        </p:nvPicPr>
        <p:blipFill>
          <a:blip r:embed="rId3"/>
          <a:stretch>
            <a:fillRect/>
          </a:stretch>
        </p:blipFill>
        <p:spPr>
          <a:xfrm>
            <a:off x="4305733" y="1128840"/>
            <a:ext cx="14249400" cy="790575"/>
          </a:xfrm>
          <a:prstGeom prst="rect">
            <a:avLst/>
          </a:prstGeom>
        </p:spPr>
      </p:pic>
      <p:sp>
        <p:nvSpPr>
          <p:cNvPr id="22" name="Rectangle: Rounded Corners 21">
            <a:hlinkClick r:id="" action="ppaction://noaction"/>
            <a:extLst>
              <a:ext uri="{FF2B5EF4-FFF2-40B4-BE49-F238E27FC236}">
                <a16:creationId xmlns:a16="http://schemas.microsoft.com/office/drawing/2014/main" id="{0C093DF9-3B27-F5ED-6113-104004370D5B}"/>
              </a:ext>
            </a:extLst>
          </p:cNvPr>
          <p:cNvSpPr/>
          <p:nvPr/>
        </p:nvSpPr>
        <p:spPr>
          <a:xfrm>
            <a:off x="5584134" y="2985879"/>
            <a:ext cx="8131866" cy="356668"/>
          </a:xfrm>
          <a:prstGeom prst="roundRect">
            <a:avLst/>
          </a:prstGeom>
          <a:solidFill>
            <a:schemeClr val="bg1">
              <a:lumMod val="95000"/>
            </a:schemeClr>
          </a:solidFill>
          <a:ln>
            <a:solidFill>
              <a:schemeClr val="bg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rPr>
              <a:t>7.0</a:t>
            </a:r>
            <a:r>
              <a:rPr lang="en-US" b="1">
                <a:solidFill>
                  <a:schemeClr val="tx1"/>
                </a:solidFill>
              </a:rPr>
              <a:t>	 HMM Resources</a:t>
            </a:r>
            <a:endParaRPr lang="en-US" b="1" dirty="0">
              <a:solidFill>
                <a:schemeClr val="tx1"/>
              </a:solidFill>
            </a:endParaRPr>
          </a:p>
        </p:txBody>
      </p:sp>
      <p:sp>
        <p:nvSpPr>
          <p:cNvPr id="23" name="Rectangle: Rounded Corners 22">
            <a:hlinkClick r:id="" action="ppaction://noaction"/>
            <a:extLst>
              <a:ext uri="{FF2B5EF4-FFF2-40B4-BE49-F238E27FC236}">
                <a16:creationId xmlns:a16="http://schemas.microsoft.com/office/drawing/2014/main" id="{C007A65D-ED59-92BA-A80D-62D0D32A1223}"/>
              </a:ext>
            </a:extLst>
          </p:cNvPr>
          <p:cNvSpPr/>
          <p:nvPr/>
        </p:nvSpPr>
        <p:spPr>
          <a:xfrm>
            <a:off x="6207246" y="3813391"/>
            <a:ext cx="7508754" cy="356668"/>
          </a:xfrm>
          <a:prstGeom prst="roundRect">
            <a:avLst/>
          </a:prstGeom>
          <a:solidFill>
            <a:schemeClr val="bg1">
              <a:lumMod val="95000"/>
            </a:schemeClr>
          </a:solidFill>
          <a:ln>
            <a:solidFill>
              <a:schemeClr val="bg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rPr>
              <a:t>7.2	HMM for AHJs Web-based Tool</a:t>
            </a:r>
          </a:p>
        </p:txBody>
      </p:sp>
      <p:sp>
        <p:nvSpPr>
          <p:cNvPr id="24" name="Rectangle: Rounded Corners 23">
            <a:hlinkClick r:id="" action="ppaction://noaction"/>
            <a:extLst>
              <a:ext uri="{FF2B5EF4-FFF2-40B4-BE49-F238E27FC236}">
                <a16:creationId xmlns:a16="http://schemas.microsoft.com/office/drawing/2014/main" id="{7BE472D0-3F3D-4922-2EFD-F8586F5FA1CC}"/>
              </a:ext>
            </a:extLst>
          </p:cNvPr>
          <p:cNvSpPr/>
          <p:nvPr/>
        </p:nvSpPr>
        <p:spPr>
          <a:xfrm>
            <a:off x="6207246" y="4227147"/>
            <a:ext cx="7508754" cy="356668"/>
          </a:xfrm>
          <a:prstGeom prst="roundRect">
            <a:avLst/>
          </a:prstGeom>
          <a:solidFill>
            <a:schemeClr val="bg1">
              <a:lumMod val="95000"/>
            </a:schemeClr>
          </a:solidFill>
          <a:ln>
            <a:solidFill>
              <a:schemeClr val="bg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rPr>
              <a:t>7.3</a:t>
            </a:r>
            <a:r>
              <a:rPr lang="en-US" b="1">
                <a:solidFill>
                  <a:schemeClr val="tx1"/>
                </a:solidFill>
              </a:rPr>
              <a:t>	HMM report and Presentations</a:t>
            </a:r>
            <a:endParaRPr lang="en-US" b="1" dirty="0">
              <a:solidFill>
                <a:schemeClr val="tx1"/>
              </a:solidFill>
            </a:endParaRPr>
          </a:p>
        </p:txBody>
      </p:sp>
      <p:sp>
        <p:nvSpPr>
          <p:cNvPr id="25" name="Rectangle: Rounded Corners 24">
            <a:hlinkClick r:id="" action="ppaction://noaction"/>
            <a:extLst>
              <a:ext uri="{FF2B5EF4-FFF2-40B4-BE49-F238E27FC236}">
                <a16:creationId xmlns:a16="http://schemas.microsoft.com/office/drawing/2014/main" id="{3301D759-BA0D-3B8D-BA3A-892EF56A1246}"/>
              </a:ext>
            </a:extLst>
          </p:cNvPr>
          <p:cNvSpPr/>
          <p:nvPr/>
        </p:nvSpPr>
        <p:spPr>
          <a:xfrm>
            <a:off x="6207246" y="4640903"/>
            <a:ext cx="7508754" cy="356668"/>
          </a:xfrm>
          <a:prstGeom prst="roundRect">
            <a:avLst/>
          </a:prstGeom>
          <a:solidFill>
            <a:schemeClr val="bg1">
              <a:lumMod val="95000"/>
            </a:schemeClr>
          </a:solidFill>
          <a:ln>
            <a:solidFill>
              <a:schemeClr val="bg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rPr>
              <a:t>7.4</a:t>
            </a:r>
            <a:r>
              <a:rPr lang="en-US" b="1">
                <a:solidFill>
                  <a:schemeClr val="tx1"/>
                </a:solidFill>
              </a:rPr>
              <a:t>	Community Application for Federal Funding</a:t>
            </a:r>
            <a:endParaRPr lang="en-US" b="1" dirty="0">
              <a:solidFill>
                <a:schemeClr val="tx1"/>
              </a:solidFill>
            </a:endParaRPr>
          </a:p>
        </p:txBody>
      </p:sp>
      <p:sp>
        <p:nvSpPr>
          <p:cNvPr id="26" name="Rectangle: Rounded Corners 25">
            <a:hlinkClick r:id="" action="ppaction://noaction"/>
            <a:extLst>
              <a:ext uri="{FF2B5EF4-FFF2-40B4-BE49-F238E27FC236}">
                <a16:creationId xmlns:a16="http://schemas.microsoft.com/office/drawing/2014/main" id="{40DF146D-A098-BB86-95D2-C543B622BD8C}"/>
              </a:ext>
            </a:extLst>
          </p:cNvPr>
          <p:cNvSpPr/>
          <p:nvPr/>
        </p:nvSpPr>
        <p:spPr>
          <a:xfrm>
            <a:off x="6207246" y="5054659"/>
            <a:ext cx="7508754" cy="356668"/>
          </a:xfrm>
          <a:prstGeom prst="roundRect">
            <a:avLst/>
          </a:prstGeom>
          <a:solidFill>
            <a:schemeClr val="bg1">
              <a:lumMod val="95000"/>
            </a:schemeClr>
          </a:solidFill>
          <a:ln>
            <a:solidFill>
              <a:schemeClr val="bg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rPr>
              <a:t>7.5</a:t>
            </a:r>
            <a:r>
              <a:rPr lang="en-US" b="1">
                <a:solidFill>
                  <a:schemeClr val="tx1"/>
                </a:solidFill>
              </a:rPr>
              <a:t>	HMM Cost Estimates</a:t>
            </a:r>
            <a:endParaRPr lang="en-US" b="1" dirty="0">
              <a:solidFill>
                <a:schemeClr val="tx1"/>
              </a:solidFill>
            </a:endParaRPr>
          </a:p>
        </p:txBody>
      </p:sp>
      <p:sp>
        <p:nvSpPr>
          <p:cNvPr id="27" name="Rectangle: Rounded Corners 26">
            <a:hlinkClick r:id="" action="ppaction://noaction"/>
            <a:extLst>
              <a:ext uri="{FF2B5EF4-FFF2-40B4-BE49-F238E27FC236}">
                <a16:creationId xmlns:a16="http://schemas.microsoft.com/office/drawing/2014/main" id="{E4BB7B1D-C09C-2B68-46E4-CEC39BA67241}"/>
              </a:ext>
            </a:extLst>
          </p:cNvPr>
          <p:cNvSpPr/>
          <p:nvPr/>
        </p:nvSpPr>
        <p:spPr>
          <a:xfrm>
            <a:off x="6207246" y="5468415"/>
            <a:ext cx="7508754" cy="356668"/>
          </a:xfrm>
          <a:prstGeom prst="roundRect">
            <a:avLst/>
          </a:prstGeom>
          <a:solidFill>
            <a:schemeClr val="bg1">
              <a:lumMod val="95000"/>
            </a:schemeClr>
          </a:solidFill>
          <a:ln>
            <a:solidFill>
              <a:schemeClr val="bg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b="1" dirty="0">
                <a:solidFill>
                  <a:schemeClr val="tx1"/>
                </a:solidFill>
              </a:rPr>
              <a:t>7.6</a:t>
            </a:r>
            <a:r>
              <a:rPr lang="fr-FR" b="1">
                <a:solidFill>
                  <a:schemeClr val="tx1"/>
                </a:solidFill>
              </a:rPr>
              <a:t>	HMM Implementation Q &amp; A</a:t>
            </a:r>
            <a:endParaRPr lang="en-US" b="1" dirty="0">
              <a:solidFill>
                <a:schemeClr val="tx1"/>
              </a:solidFill>
            </a:endParaRPr>
          </a:p>
        </p:txBody>
      </p:sp>
      <p:sp>
        <p:nvSpPr>
          <p:cNvPr id="28" name="Rectangle: Rounded Corners 27">
            <a:hlinkClick r:id="" action="ppaction://noaction"/>
            <a:extLst>
              <a:ext uri="{FF2B5EF4-FFF2-40B4-BE49-F238E27FC236}">
                <a16:creationId xmlns:a16="http://schemas.microsoft.com/office/drawing/2014/main" id="{F3796F42-1A23-A818-5DAF-55239BA1FFDC}"/>
              </a:ext>
            </a:extLst>
          </p:cNvPr>
          <p:cNvSpPr/>
          <p:nvPr/>
        </p:nvSpPr>
        <p:spPr>
          <a:xfrm>
            <a:off x="6207246" y="5882171"/>
            <a:ext cx="7508754" cy="356668"/>
          </a:xfrm>
          <a:prstGeom prst="roundRect">
            <a:avLst/>
          </a:prstGeom>
          <a:solidFill>
            <a:schemeClr val="bg1">
              <a:lumMod val="95000"/>
            </a:schemeClr>
          </a:solidFill>
          <a:ln>
            <a:solidFill>
              <a:schemeClr val="bg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rPr>
              <a:t>7.7</a:t>
            </a:r>
            <a:r>
              <a:rPr lang="en-US" b="1">
                <a:solidFill>
                  <a:schemeClr val="tx1"/>
                </a:solidFill>
              </a:rPr>
              <a:t>	Serious Game</a:t>
            </a:r>
            <a:endParaRPr lang="en-US" b="1" dirty="0">
              <a:solidFill>
                <a:schemeClr val="tx1"/>
              </a:solidFill>
            </a:endParaRPr>
          </a:p>
        </p:txBody>
      </p:sp>
      <p:sp>
        <p:nvSpPr>
          <p:cNvPr id="29" name="Rectangle: Rounded Corners 28">
            <a:hlinkClick r:id="" action="ppaction://noaction"/>
            <a:extLst>
              <a:ext uri="{FF2B5EF4-FFF2-40B4-BE49-F238E27FC236}">
                <a16:creationId xmlns:a16="http://schemas.microsoft.com/office/drawing/2014/main" id="{F926193E-F652-7480-A221-3AAD36EE4680}"/>
              </a:ext>
            </a:extLst>
          </p:cNvPr>
          <p:cNvSpPr/>
          <p:nvPr/>
        </p:nvSpPr>
        <p:spPr>
          <a:xfrm>
            <a:off x="6207246" y="6295929"/>
            <a:ext cx="7508754" cy="356668"/>
          </a:xfrm>
          <a:prstGeom prst="roundRect">
            <a:avLst/>
          </a:prstGeom>
          <a:solidFill>
            <a:schemeClr val="bg1">
              <a:lumMod val="95000"/>
            </a:schemeClr>
          </a:solidFill>
          <a:ln>
            <a:solidFill>
              <a:schemeClr val="bg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rPr>
              <a:t>7.8</a:t>
            </a:r>
            <a:r>
              <a:rPr lang="en-US" b="1">
                <a:solidFill>
                  <a:schemeClr val="tx1"/>
                </a:solidFill>
              </a:rPr>
              <a:t>	Contacts Info</a:t>
            </a:r>
            <a:endParaRPr lang="en-US" b="1" dirty="0">
              <a:solidFill>
                <a:schemeClr val="tx1"/>
              </a:solidFill>
            </a:endParaRPr>
          </a:p>
        </p:txBody>
      </p:sp>
      <p:sp>
        <p:nvSpPr>
          <p:cNvPr id="30" name="Rectangle: Rounded Corners 29">
            <a:hlinkClick r:id="" action="ppaction://noaction"/>
            <a:extLst>
              <a:ext uri="{FF2B5EF4-FFF2-40B4-BE49-F238E27FC236}">
                <a16:creationId xmlns:a16="http://schemas.microsoft.com/office/drawing/2014/main" id="{0B85C5CA-2372-A1F8-DFC7-E474A50E47E6}"/>
              </a:ext>
            </a:extLst>
          </p:cNvPr>
          <p:cNvSpPr/>
          <p:nvPr/>
        </p:nvSpPr>
        <p:spPr>
          <a:xfrm>
            <a:off x="6207246" y="3399635"/>
            <a:ext cx="7508754" cy="356668"/>
          </a:xfrm>
          <a:prstGeom prst="roundRect">
            <a:avLst/>
          </a:prstGeom>
          <a:solidFill>
            <a:schemeClr val="bg1">
              <a:lumMod val="95000"/>
            </a:schemeClr>
          </a:solidFill>
          <a:ln>
            <a:solidFill>
              <a:schemeClr val="bg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rPr>
              <a:t>7.1	WUI and HMM Glossary</a:t>
            </a:r>
          </a:p>
        </p:txBody>
      </p:sp>
      <p:sp>
        <p:nvSpPr>
          <p:cNvPr id="226" name="TextBox 225">
            <a:extLst>
              <a:ext uri="{FF2B5EF4-FFF2-40B4-BE49-F238E27FC236}">
                <a16:creationId xmlns:a16="http://schemas.microsoft.com/office/drawing/2014/main" id="{BDCED7EE-854D-6250-A2AF-65013BA6E112}"/>
              </a:ext>
            </a:extLst>
          </p:cNvPr>
          <p:cNvSpPr txBox="1"/>
          <p:nvPr/>
        </p:nvSpPr>
        <p:spPr>
          <a:xfrm>
            <a:off x="14632884" y="3253061"/>
            <a:ext cx="2250141" cy="1477328"/>
          </a:xfrm>
          <a:prstGeom prst="rect">
            <a:avLst/>
          </a:prstGeom>
          <a:noFill/>
        </p:spPr>
        <p:txBody>
          <a:bodyPr wrap="square" rtlCol="0">
            <a:spAutoFit/>
          </a:bodyPr>
          <a:lstStyle/>
          <a:p>
            <a:r>
              <a:rPr lang="en-US" dirty="0"/>
              <a:t>All must be done, do not try to down select. Resources and time will drive the progress. </a:t>
            </a:r>
          </a:p>
        </p:txBody>
      </p:sp>
      <p:graphicFrame>
        <p:nvGraphicFramePr>
          <p:cNvPr id="227" name="Table 226">
            <a:extLst>
              <a:ext uri="{FF2B5EF4-FFF2-40B4-BE49-F238E27FC236}">
                <a16:creationId xmlns:a16="http://schemas.microsoft.com/office/drawing/2014/main" id="{3A600971-A5DC-4094-E989-B61FFABCAEC6}"/>
              </a:ext>
            </a:extLst>
          </p:cNvPr>
          <p:cNvGraphicFramePr>
            <a:graphicFrameLocks noGrp="1"/>
          </p:cNvGraphicFramePr>
          <p:nvPr>
            <p:extLst>
              <p:ext uri="{D42A27DB-BD31-4B8C-83A1-F6EECF244321}">
                <p14:modId xmlns:p14="http://schemas.microsoft.com/office/powerpoint/2010/main" val="3115644326"/>
              </p:ext>
            </p:extLst>
          </p:nvPr>
        </p:nvGraphicFramePr>
        <p:xfrm>
          <a:off x="5257468" y="7444579"/>
          <a:ext cx="12725731" cy="10555967"/>
        </p:xfrm>
        <a:graphic>
          <a:graphicData uri="http://schemas.openxmlformats.org/drawingml/2006/table">
            <a:tbl>
              <a:tblPr>
                <a:tableStyleId>{5C22544A-7EE6-4342-B048-85BDC9FD1C3A}</a:tableStyleId>
              </a:tblPr>
              <a:tblGrid>
                <a:gridCol w="2914255">
                  <a:extLst>
                    <a:ext uri="{9D8B030D-6E8A-4147-A177-3AD203B41FA5}">
                      <a16:colId xmlns:a16="http://schemas.microsoft.com/office/drawing/2014/main" val="1789913492"/>
                    </a:ext>
                  </a:extLst>
                </a:gridCol>
                <a:gridCol w="9811476">
                  <a:extLst>
                    <a:ext uri="{9D8B030D-6E8A-4147-A177-3AD203B41FA5}">
                      <a16:colId xmlns:a16="http://schemas.microsoft.com/office/drawing/2014/main" val="4244964252"/>
                    </a:ext>
                  </a:extLst>
                </a:gridCol>
              </a:tblGrid>
              <a:tr h="422164">
                <a:tc>
                  <a:txBody>
                    <a:bodyPr/>
                    <a:lstStyle/>
                    <a:p>
                      <a:pPr marL="182880" algn="l" fontAlgn="b"/>
                      <a:r>
                        <a:rPr lang="en-US" sz="2000" b="1" u="none" strike="noStrike" dirty="0">
                          <a:effectLst/>
                        </a:rPr>
                        <a:t>GLOSSARY TERM</a:t>
                      </a:r>
                      <a:endParaRPr lang="en-US" sz="2000" b="1" i="0" u="none" strike="noStrike" dirty="0">
                        <a:solidFill>
                          <a:srgbClr val="000000"/>
                        </a:solidFill>
                        <a:effectLst/>
                        <a:latin typeface="Calibri" panose="020F0502020204030204" pitchFamily="34" charset="0"/>
                      </a:endParaRPr>
                    </a:p>
                  </a:txBody>
                  <a:tcPr marL="9525" marR="9525" marT="9525" marB="0" anchor="ctr">
                    <a:solidFill>
                      <a:schemeClr val="bg1">
                        <a:lumMod val="75000"/>
                      </a:schemeClr>
                    </a:solidFill>
                  </a:tcPr>
                </a:tc>
                <a:tc>
                  <a:txBody>
                    <a:bodyPr/>
                    <a:lstStyle/>
                    <a:p>
                      <a:pPr algn="l" fontAlgn="b"/>
                      <a:r>
                        <a:rPr lang="en-US" sz="2000" b="1" u="none" strike="noStrike" dirty="0">
                          <a:effectLst/>
                        </a:rPr>
                        <a:t>DEFINITION</a:t>
                      </a:r>
                      <a:endParaRPr lang="en-US" sz="2000" b="1" i="0" u="none" strike="noStrike" dirty="0">
                        <a:solidFill>
                          <a:srgbClr val="000000"/>
                        </a:solidFill>
                        <a:effectLst/>
                        <a:latin typeface="Calibri" panose="020F0502020204030204" pitchFamily="34" charset="0"/>
                      </a:endParaRPr>
                    </a:p>
                  </a:txBody>
                  <a:tcPr marL="9525" marR="9525" marT="9525" marB="0" anchor="ctr">
                    <a:solidFill>
                      <a:schemeClr val="bg1">
                        <a:lumMod val="75000"/>
                      </a:schemeClr>
                    </a:solidFill>
                  </a:tcPr>
                </a:tc>
                <a:extLst>
                  <a:ext uri="{0D108BD9-81ED-4DB2-BD59-A6C34878D82A}">
                    <a16:rowId xmlns:a16="http://schemas.microsoft.com/office/drawing/2014/main" val="3867587984"/>
                  </a:ext>
                </a:extLst>
              </a:tr>
              <a:tr h="595900">
                <a:tc>
                  <a:txBody>
                    <a:bodyPr/>
                    <a:lstStyle/>
                    <a:p>
                      <a:pPr marL="182880" algn="l" fontAlgn="b"/>
                      <a:r>
                        <a:rPr lang="en-US" sz="1600" b="1" u="none" strike="noStrike" dirty="0">
                          <a:effectLst/>
                        </a:rPr>
                        <a:t>????</a:t>
                      </a:r>
                      <a:endParaRPr lang="en-US" sz="1600" b="1" i="0" u="none" strike="noStrike" dirty="0">
                        <a:solidFill>
                          <a:srgbClr val="000000"/>
                        </a:solidFill>
                        <a:effectLst/>
                        <a:latin typeface="Calibri" panose="020F0502020204030204" pitchFamily="34" charset="0"/>
                      </a:endParaRPr>
                    </a:p>
                  </a:txBody>
                  <a:tcPr marL="9525" marR="9525" marT="9525" marB="0">
                    <a:solidFill>
                      <a:schemeClr val="accent5">
                        <a:lumMod val="40000"/>
                        <a:lumOff val="60000"/>
                      </a:schemeClr>
                    </a:solidFill>
                  </a:tcPr>
                </a:tc>
                <a:tc>
                  <a:txBody>
                    <a:bodyPr/>
                    <a:lstStyle/>
                    <a:p>
                      <a:pPr algn="l" fontAlgn="b"/>
                      <a:r>
                        <a:rPr lang="en-US" sz="1600" u="none" strike="noStrike">
                          <a:effectLst/>
                        </a:rPr>
                        <a:t>Homeowner Association (HOA), Town Council, or Fire Safe Council: examples of organizations that may promote, support the implementation, or require the use of HMM.</a:t>
                      </a:r>
                      <a:endParaRPr lang="en-US" sz="1600" b="0" i="0" u="none" strike="noStrike">
                        <a:solidFill>
                          <a:srgbClr val="000000"/>
                        </a:solidFill>
                        <a:effectLst/>
                        <a:latin typeface="Calibri" panose="020F0502020204030204" pitchFamily="34" charset="0"/>
                      </a:endParaRPr>
                    </a:p>
                  </a:txBody>
                  <a:tcPr marL="9525" marR="9525" marT="9525" marB="0"/>
                </a:tc>
                <a:extLst>
                  <a:ext uri="{0D108BD9-81ED-4DB2-BD59-A6C34878D82A}">
                    <a16:rowId xmlns:a16="http://schemas.microsoft.com/office/drawing/2014/main" val="525757987"/>
                  </a:ext>
                </a:extLst>
              </a:tr>
              <a:tr h="303658">
                <a:tc>
                  <a:txBody>
                    <a:bodyPr/>
                    <a:lstStyle/>
                    <a:p>
                      <a:pPr marL="182880" algn="l" fontAlgn="b"/>
                      <a:r>
                        <a:rPr lang="en-US" sz="1600" b="1" u="none" strike="noStrike" dirty="0">
                          <a:effectLst/>
                        </a:rPr>
                        <a:t>Attached Fuels</a:t>
                      </a:r>
                      <a:endParaRPr lang="en-US" sz="1600" b="1" i="0" u="none" strike="noStrike" dirty="0">
                        <a:solidFill>
                          <a:srgbClr val="000000"/>
                        </a:solidFill>
                        <a:effectLst/>
                        <a:latin typeface="Calibri" panose="020F0502020204030204" pitchFamily="34" charset="0"/>
                      </a:endParaRPr>
                    </a:p>
                  </a:txBody>
                  <a:tcPr marL="9525" marR="9525" marT="9525" marB="0">
                    <a:solidFill>
                      <a:schemeClr val="accent5">
                        <a:lumMod val="40000"/>
                        <a:lumOff val="60000"/>
                      </a:schemeClr>
                    </a:solidFill>
                  </a:tcPr>
                </a:tc>
                <a:tc>
                  <a:txBody>
                    <a:bodyPr/>
                    <a:lstStyle/>
                    <a:p>
                      <a:pPr algn="l" fontAlgn="b"/>
                      <a:endParaRPr lang="en-US" sz="1600" b="0" i="0" u="none" strike="noStrike">
                        <a:solidFill>
                          <a:srgbClr val="000000"/>
                        </a:solidFill>
                        <a:effectLst/>
                        <a:latin typeface="Calibri" panose="020F0502020204030204" pitchFamily="34" charset="0"/>
                      </a:endParaRPr>
                    </a:p>
                  </a:txBody>
                  <a:tcPr marL="9525" marR="9525" marT="9525" marB="0"/>
                </a:tc>
                <a:extLst>
                  <a:ext uri="{0D108BD9-81ED-4DB2-BD59-A6C34878D82A}">
                    <a16:rowId xmlns:a16="http://schemas.microsoft.com/office/drawing/2014/main" val="819497124"/>
                  </a:ext>
                </a:extLst>
              </a:tr>
              <a:tr h="343805">
                <a:tc>
                  <a:txBody>
                    <a:bodyPr/>
                    <a:lstStyle/>
                    <a:p>
                      <a:pPr marL="182880" algn="l" fontAlgn="b"/>
                      <a:r>
                        <a:rPr lang="en-US" sz="1600" b="1" u="none" strike="noStrike">
                          <a:effectLst/>
                        </a:rPr>
                        <a:t>Auxiliary Fuels</a:t>
                      </a:r>
                      <a:endParaRPr lang="en-US" sz="1600" b="1" i="0" u="none" strike="noStrike">
                        <a:solidFill>
                          <a:srgbClr val="000000"/>
                        </a:solidFill>
                        <a:effectLst/>
                        <a:latin typeface="Calibri" panose="020F0502020204030204" pitchFamily="34" charset="0"/>
                      </a:endParaRPr>
                    </a:p>
                  </a:txBody>
                  <a:tcPr marL="9525" marR="9525" marT="9525" marB="0">
                    <a:solidFill>
                      <a:schemeClr val="accent5">
                        <a:lumMod val="40000"/>
                        <a:lumOff val="60000"/>
                      </a:schemeClr>
                    </a:solidFill>
                  </a:tcPr>
                </a:tc>
                <a:tc>
                  <a:txBody>
                    <a:bodyPr/>
                    <a:lstStyle/>
                    <a:p>
                      <a:pPr algn="l" fontAlgn="b"/>
                      <a:endParaRPr lang="en-US" sz="1600" b="0" i="0" u="none" strike="noStrike">
                        <a:solidFill>
                          <a:srgbClr val="000000"/>
                        </a:solidFill>
                        <a:effectLst/>
                        <a:latin typeface="Calibri" panose="020F0502020204030204" pitchFamily="34" charset="0"/>
                      </a:endParaRPr>
                    </a:p>
                  </a:txBody>
                  <a:tcPr marL="9525" marR="9525" marT="9525" marB="0"/>
                </a:tc>
                <a:extLst>
                  <a:ext uri="{0D108BD9-81ED-4DB2-BD59-A6C34878D82A}">
                    <a16:rowId xmlns:a16="http://schemas.microsoft.com/office/drawing/2014/main" val="933631191"/>
                  </a:ext>
                </a:extLst>
              </a:tr>
              <a:tr h="303658">
                <a:tc>
                  <a:txBody>
                    <a:bodyPr/>
                    <a:lstStyle/>
                    <a:p>
                      <a:pPr marL="182880" algn="l" fontAlgn="b"/>
                      <a:r>
                        <a:rPr lang="en-US" sz="1600" b="1" u="none" strike="noStrike">
                          <a:effectLst/>
                        </a:rPr>
                        <a:t>CODE-PLUS</a:t>
                      </a:r>
                      <a:endParaRPr lang="en-US" sz="1600" b="1" i="0" u="none" strike="noStrike">
                        <a:solidFill>
                          <a:srgbClr val="000000"/>
                        </a:solidFill>
                        <a:effectLst/>
                        <a:latin typeface="Calibri" panose="020F0502020204030204" pitchFamily="34" charset="0"/>
                      </a:endParaRPr>
                    </a:p>
                  </a:txBody>
                  <a:tcPr marL="9525" marR="9525" marT="9525" marB="0">
                    <a:solidFill>
                      <a:schemeClr val="accent5">
                        <a:lumMod val="40000"/>
                        <a:lumOff val="60000"/>
                      </a:schemeClr>
                    </a:solidFill>
                  </a:tcPr>
                </a:tc>
                <a:tc>
                  <a:txBody>
                    <a:bodyPr/>
                    <a:lstStyle/>
                    <a:p>
                      <a:pPr algn="l" fontAlgn="b"/>
                      <a:endParaRPr lang="en-US" sz="1600" b="0" i="0" u="none" strike="noStrike">
                        <a:solidFill>
                          <a:srgbClr val="000000"/>
                        </a:solidFill>
                        <a:effectLst/>
                        <a:latin typeface="Calibri" panose="020F0502020204030204" pitchFamily="34" charset="0"/>
                      </a:endParaRPr>
                    </a:p>
                  </a:txBody>
                  <a:tcPr marL="9525" marR="9525" marT="9525" marB="0"/>
                </a:tc>
                <a:extLst>
                  <a:ext uri="{0D108BD9-81ED-4DB2-BD59-A6C34878D82A}">
                    <a16:rowId xmlns:a16="http://schemas.microsoft.com/office/drawing/2014/main" val="874624912"/>
                  </a:ext>
                </a:extLst>
              </a:tr>
              <a:tr h="303658">
                <a:tc>
                  <a:txBody>
                    <a:bodyPr/>
                    <a:lstStyle/>
                    <a:p>
                      <a:pPr marL="182880" algn="l" fontAlgn="b"/>
                      <a:r>
                        <a:rPr lang="en-US" sz="1600" b="1" u="none" strike="noStrike" dirty="0">
                          <a:effectLst/>
                        </a:rPr>
                        <a:t>Convection </a:t>
                      </a:r>
                      <a:endParaRPr lang="en-US" sz="1600" b="1" i="0" u="none" strike="noStrike" dirty="0">
                        <a:solidFill>
                          <a:srgbClr val="000000"/>
                        </a:solidFill>
                        <a:effectLst/>
                        <a:latin typeface="Calibri" panose="020F0502020204030204" pitchFamily="34" charset="0"/>
                      </a:endParaRPr>
                    </a:p>
                  </a:txBody>
                  <a:tcPr marL="9525" marR="9525" marT="9525" marB="0">
                    <a:solidFill>
                      <a:schemeClr val="accent5">
                        <a:lumMod val="40000"/>
                        <a:lumOff val="60000"/>
                      </a:schemeClr>
                    </a:solidFill>
                  </a:tcPr>
                </a:tc>
                <a:tc>
                  <a:txBody>
                    <a:bodyPr/>
                    <a:lstStyle/>
                    <a:p>
                      <a:pPr algn="l" fontAlgn="b"/>
                      <a:endParaRPr lang="en-US" sz="1600" b="0" i="0" u="none" strike="noStrike">
                        <a:solidFill>
                          <a:srgbClr val="000000"/>
                        </a:solidFill>
                        <a:effectLst/>
                        <a:latin typeface="Calibri" panose="020F0502020204030204" pitchFamily="34" charset="0"/>
                      </a:endParaRPr>
                    </a:p>
                  </a:txBody>
                  <a:tcPr marL="9525" marR="9525" marT="9525" marB="0"/>
                </a:tc>
                <a:extLst>
                  <a:ext uri="{0D108BD9-81ED-4DB2-BD59-A6C34878D82A}">
                    <a16:rowId xmlns:a16="http://schemas.microsoft.com/office/drawing/2014/main" val="510049342"/>
                  </a:ext>
                </a:extLst>
              </a:tr>
              <a:tr h="303658">
                <a:tc>
                  <a:txBody>
                    <a:bodyPr/>
                    <a:lstStyle/>
                    <a:p>
                      <a:pPr marL="182880" algn="l" fontAlgn="b"/>
                      <a:r>
                        <a:rPr lang="en-US" sz="1600" b="1" u="none" strike="noStrike" dirty="0">
                          <a:effectLst/>
                        </a:rPr>
                        <a:t>Defensive action</a:t>
                      </a:r>
                      <a:endParaRPr lang="en-US" sz="1600" b="1" i="0" u="none" strike="noStrike" dirty="0">
                        <a:solidFill>
                          <a:srgbClr val="000000"/>
                        </a:solidFill>
                        <a:effectLst/>
                        <a:latin typeface="Calibri" panose="020F0502020204030204" pitchFamily="34" charset="0"/>
                      </a:endParaRPr>
                    </a:p>
                  </a:txBody>
                  <a:tcPr marL="9525" marR="9525" marT="9525" marB="0">
                    <a:solidFill>
                      <a:schemeClr val="accent5">
                        <a:lumMod val="40000"/>
                        <a:lumOff val="60000"/>
                      </a:schemeClr>
                    </a:solidFill>
                  </a:tcPr>
                </a:tc>
                <a:tc>
                  <a:txBody>
                    <a:bodyPr/>
                    <a:lstStyle/>
                    <a:p>
                      <a:pPr algn="l" fontAlgn="b"/>
                      <a:endParaRPr lang="en-US" sz="1600" b="0" i="0" u="none" strike="noStrike">
                        <a:solidFill>
                          <a:srgbClr val="000000"/>
                        </a:solidFill>
                        <a:effectLst/>
                        <a:latin typeface="Calibri" panose="020F0502020204030204" pitchFamily="34" charset="0"/>
                      </a:endParaRPr>
                    </a:p>
                  </a:txBody>
                  <a:tcPr marL="9525" marR="9525" marT="9525" marB="0"/>
                </a:tc>
                <a:extLst>
                  <a:ext uri="{0D108BD9-81ED-4DB2-BD59-A6C34878D82A}">
                    <a16:rowId xmlns:a16="http://schemas.microsoft.com/office/drawing/2014/main" val="948032811"/>
                  </a:ext>
                </a:extLst>
              </a:tr>
              <a:tr h="341213">
                <a:tc>
                  <a:txBody>
                    <a:bodyPr/>
                    <a:lstStyle/>
                    <a:p>
                      <a:pPr marL="182880" algn="l" fontAlgn="b"/>
                      <a:r>
                        <a:rPr lang="en-US" sz="1600" b="1" u="none" strike="noStrike">
                          <a:effectLst/>
                        </a:rPr>
                        <a:t>Directional hardening</a:t>
                      </a:r>
                      <a:endParaRPr lang="en-US" sz="1600" b="1" i="0" u="none" strike="noStrike">
                        <a:solidFill>
                          <a:srgbClr val="000000"/>
                        </a:solidFill>
                        <a:effectLst/>
                        <a:latin typeface="Calibri" panose="020F0502020204030204" pitchFamily="34" charset="0"/>
                      </a:endParaRPr>
                    </a:p>
                  </a:txBody>
                  <a:tcPr marL="9525" marR="9525" marT="9525" marB="0">
                    <a:solidFill>
                      <a:schemeClr val="accent5">
                        <a:lumMod val="40000"/>
                        <a:lumOff val="60000"/>
                      </a:schemeClr>
                    </a:solidFill>
                  </a:tcPr>
                </a:tc>
                <a:tc>
                  <a:txBody>
                    <a:bodyPr/>
                    <a:lstStyle/>
                    <a:p>
                      <a:pPr algn="l" fontAlgn="b"/>
                      <a:r>
                        <a:rPr lang="en-US" sz="1600" u="none" strike="noStrike">
                          <a:effectLst/>
                        </a:rPr>
                        <a:t>localized hardening for flame exposures. Hardening is only done on the side or sides facing the exposure.</a:t>
                      </a:r>
                      <a:endParaRPr lang="en-US" sz="1600" b="0" i="0" u="none" strike="noStrike">
                        <a:solidFill>
                          <a:srgbClr val="000000"/>
                        </a:solidFill>
                        <a:effectLst/>
                        <a:latin typeface="Calibri" panose="020F0502020204030204" pitchFamily="34" charset="0"/>
                      </a:endParaRPr>
                    </a:p>
                  </a:txBody>
                  <a:tcPr marL="9525" marR="9525" marT="9525" marB="0"/>
                </a:tc>
                <a:extLst>
                  <a:ext uri="{0D108BD9-81ED-4DB2-BD59-A6C34878D82A}">
                    <a16:rowId xmlns:a16="http://schemas.microsoft.com/office/drawing/2014/main" val="1661961792"/>
                  </a:ext>
                </a:extLst>
              </a:tr>
              <a:tr h="303658">
                <a:tc>
                  <a:txBody>
                    <a:bodyPr/>
                    <a:lstStyle/>
                    <a:p>
                      <a:pPr marL="182880" algn="l" fontAlgn="b"/>
                      <a:r>
                        <a:rPr lang="en-US" sz="1600" b="1" u="none" strike="noStrike" dirty="0">
                          <a:effectLst/>
                        </a:rPr>
                        <a:t>Ember</a:t>
                      </a:r>
                      <a:endParaRPr lang="en-US" sz="1600" b="1" i="0" u="none" strike="noStrike" dirty="0">
                        <a:solidFill>
                          <a:srgbClr val="000000"/>
                        </a:solidFill>
                        <a:effectLst/>
                        <a:latin typeface="Calibri" panose="020F0502020204030204" pitchFamily="34" charset="0"/>
                      </a:endParaRPr>
                    </a:p>
                  </a:txBody>
                  <a:tcPr marL="9525" marR="9525" marT="9525" marB="0">
                    <a:solidFill>
                      <a:schemeClr val="accent5">
                        <a:lumMod val="40000"/>
                        <a:lumOff val="60000"/>
                      </a:schemeClr>
                    </a:solidFill>
                  </a:tcPr>
                </a:tc>
                <a:tc>
                  <a:txBody>
                    <a:bodyPr/>
                    <a:lstStyle/>
                    <a:p>
                      <a:pPr algn="l" fontAlgn="b"/>
                      <a:endParaRPr lang="en-US" sz="1600" b="0" i="0" u="none" strike="noStrike" dirty="0">
                        <a:solidFill>
                          <a:srgbClr val="000000"/>
                        </a:solidFill>
                        <a:effectLst/>
                        <a:latin typeface="Calibri" panose="020F0502020204030204" pitchFamily="34" charset="0"/>
                      </a:endParaRPr>
                    </a:p>
                  </a:txBody>
                  <a:tcPr marL="9525" marR="9525" marT="9525" marB="0"/>
                </a:tc>
                <a:extLst>
                  <a:ext uri="{0D108BD9-81ED-4DB2-BD59-A6C34878D82A}">
                    <a16:rowId xmlns:a16="http://schemas.microsoft.com/office/drawing/2014/main" val="2971553014"/>
                  </a:ext>
                </a:extLst>
              </a:tr>
              <a:tr h="303658">
                <a:tc>
                  <a:txBody>
                    <a:bodyPr/>
                    <a:lstStyle/>
                    <a:p>
                      <a:pPr marL="182880" algn="l" fontAlgn="b"/>
                      <a:r>
                        <a:rPr lang="en-US" sz="1600" b="1" u="none" strike="noStrike">
                          <a:effectLst/>
                        </a:rPr>
                        <a:t>FSD</a:t>
                      </a:r>
                      <a:endParaRPr lang="en-US" sz="1600" b="1" i="0" u="none" strike="noStrike">
                        <a:solidFill>
                          <a:srgbClr val="000000"/>
                        </a:solidFill>
                        <a:effectLst/>
                        <a:latin typeface="Calibri" panose="020F0502020204030204" pitchFamily="34" charset="0"/>
                      </a:endParaRPr>
                    </a:p>
                  </a:txBody>
                  <a:tcPr marL="9525" marR="9525" marT="9525" marB="0">
                    <a:solidFill>
                      <a:schemeClr val="accent5">
                        <a:lumMod val="40000"/>
                        <a:lumOff val="60000"/>
                      </a:schemeClr>
                    </a:solidFill>
                  </a:tcPr>
                </a:tc>
                <a:tc>
                  <a:txBody>
                    <a:bodyPr/>
                    <a:lstStyle/>
                    <a:p>
                      <a:pPr algn="l" fontAlgn="b"/>
                      <a:endParaRPr lang="en-US" sz="1600" b="0" i="0" u="none" strike="noStrike">
                        <a:solidFill>
                          <a:srgbClr val="000000"/>
                        </a:solidFill>
                        <a:effectLst/>
                        <a:latin typeface="Calibri" panose="020F0502020204030204" pitchFamily="34" charset="0"/>
                      </a:endParaRPr>
                    </a:p>
                  </a:txBody>
                  <a:tcPr marL="9525" marR="9525" marT="9525" marB="0"/>
                </a:tc>
                <a:extLst>
                  <a:ext uri="{0D108BD9-81ED-4DB2-BD59-A6C34878D82A}">
                    <a16:rowId xmlns:a16="http://schemas.microsoft.com/office/drawing/2014/main" val="478663394"/>
                  </a:ext>
                </a:extLst>
              </a:tr>
              <a:tr h="303658">
                <a:tc>
                  <a:txBody>
                    <a:bodyPr/>
                    <a:lstStyle/>
                    <a:p>
                      <a:pPr marL="182880" algn="l" fontAlgn="b"/>
                      <a:r>
                        <a:rPr lang="en-US" sz="1600" b="1" u="none" strike="noStrike">
                          <a:effectLst/>
                        </a:rPr>
                        <a:t>Fuels</a:t>
                      </a:r>
                      <a:endParaRPr lang="en-US" sz="1600" b="1" i="0" u="none" strike="noStrike">
                        <a:solidFill>
                          <a:srgbClr val="000000"/>
                        </a:solidFill>
                        <a:effectLst/>
                        <a:latin typeface="Calibri" panose="020F0502020204030204" pitchFamily="34" charset="0"/>
                      </a:endParaRPr>
                    </a:p>
                  </a:txBody>
                  <a:tcPr marL="9525" marR="9525" marT="9525" marB="0">
                    <a:solidFill>
                      <a:schemeClr val="accent5">
                        <a:lumMod val="40000"/>
                        <a:lumOff val="60000"/>
                      </a:schemeClr>
                    </a:solidFill>
                  </a:tcPr>
                </a:tc>
                <a:tc>
                  <a:txBody>
                    <a:bodyPr/>
                    <a:lstStyle/>
                    <a:p>
                      <a:pPr algn="l" fontAlgn="b"/>
                      <a:endParaRPr lang="en-US" sz="1600" b="0" i="0" u="none" strike="noStrike">
                        <a:solidFill>
                          <a:srgbClr val="000000"/>
                        </a:solidFill>
                        <a:effectLst/>
                        <a:latin typeface="Calibri" panose="020F0502020204030204" pitchFamily="34" charset="0"/>
                      </a:endParaRPr>
                    </a:p>
                  </a:txBody>
                  <a:tcPr marL="9525" marR="9525" marT="9525" marB="0"/>
                </a:tc>
                <a:extLst>
                  <a:ext uri="{0D108BD9-81ED-4DB2-BD59-A6C34878D82A}">
                    <a16:rowId xmlns:a16="http://schemas.microsoft.com/office/drawing/2014/main" val="2751630943"/>
                  </a:ext>
                </a:extLst>
              </a:tr>
              <a:tr h="303658">
                <a:tc>
                  <a:txBody>
                    <a:bodyPr/>
                    <a:lstStyle/>
                    <a:p>
                      <a:pPr marL="182880" algn="l" fontAlgn="b"/>
                      <a:r>
                        <a:rPr lang="en-US" sz="1600" b="1" u="none" strike="noStrike">
                          <a:effectLst/>
                        </a:rPr>
                        <a:t>Fuels Corridors </a:t>
                      </a:r>
                      <a:endParaRPr lang="en-US" sz="1600" b="1" i="0" u="none" strike="noStrike">
                        <a:solidFill>
                          <a:srgbClr val="000000"/>
                        </a:solidFill>
                        <a:effectLst/>
                        <a:latin typeface="Calibri" panose="020F0502020204030204" pitchFamily="34" charset="0"/>
                      </a:endParaRPr>
                    </a:p>
                  </a:txBody>
                  <a:tcPr marL="9525" marR="9525" marT="9525" marB="0">
                    <a:solidFill>
                      <a:schemeClr val="accent5">
                        <a:lumMod val="40000"/>
                        <a:lumOff val="60000"/>
                      </a:schemeClr>
                    </a:solidFill>
                  </a:tcPr>
                </a:tc>
                <a:tc>
                  <a:txBody>
                    <a:bodyPr/>
                    <a:lstStyle/>
                    <a:p>
                      <a:pPr algn="l" fontAlgn="b"/>
                      <a:endParaRPr lang="en-US" sz="1600" b="0" i="0" u="none" strike="noStrike">
                        <a:solidFill>
                          <a:srgbClr val="000000"/>
                        </a:solidFill>
                        <a:effectLst/>
                        <a:latin typeface="Calibri" panose="020F0502020204030204" pitchFamily="34" charset="0"/>
                      </a:endParaRPr>
                    </a:p>
                  </a:txBody>
                  <a:tcPr marL="9525" marR="9525" marT="9525" marB="0"/>
                </a:tc>
                <a:extLst>
                  <a:ext uri="{0D108BD9-81ED-4DB2-BD59-A6C34878D82A}">
                    <a16:rowId xmlns:a16="http://schemas.microsoft.com/office/drawing/2014/main" val="3410692338"/>
                  </a:ext>
                </a:extLst>
              </a:tr>
              <a:tr h="373775">
                <a:tc>
                  <a:txBody>
                    <a:bodyPr/>
                    <a:lstStyle/>
                    <a:p>
                      <a:pPr marL="182880" algn="l" fontAlgn="b"/>
                      <a:r>
                        <a:rPr lang="en-US" sz="1600" b="1" u="none" strike="noStrike" dirty="0">
                          <a:effectLst/>
                        </a:rPr>
                        <a:t>Hardened or protected home</a:t>
                      </a:r>
                      <a:endParaRPr lang="en-US" sz="1600" b="1" i="0" u="none" strike="noStrike" dirty="0">
                        <a:solidFill>
                          <a:srgbClr val="000000"/>
                        </a:solidFill>
                        <a:effectLst/>
                        <a:latin typeface="Calibri" panose="020F0502020204030204" pitchFamily="34" charset="0"/>
                      </a:endParaRPr>
                    </a:p>
                  </a:txBody>
                  <a:tcPr marL="9525" marR="9525" marT="9525" marB="0">
                    <a:solidFill>
                      <a:schemeClr val="accent5">
                        <a:lumMod val="40000"/>
                        <a:lumOff val="60000"/>
                      </a:schemeClr>
                    </a:solidFill>
                  </a:tcPr>
                </a:tc>
                <a:tc>
                  <a:txBody>
                    <a:bodyPr/>
                    <a:lstStyle/>
                    <a:p>
                      <a:pPr algn="l" fontAlgn="b"/>
                      <a:r>
                        <a:rPr lang="en-US" sz="1600" u="none" strike="noStrike">
                          <a:effectLst/>
                        </a:rPr>
                        <a:t>a home that can withstand the expected fire and ember exposures. An HMM Hardened Home is a stand alone home. </a:t>
                      </a:r>
                      <a:endParaRPr lang="en-US" sz="1600" b="0" i="0" u="none" strike="noStrike">
                        <a:solidFill>
                          <a:srgbClr val="000000"/>
                        </a:solidFill>
                        <a:effectLst/>
                        <a:latin typeface="Calibri" panose="020F0502020204030204" pitchFamily="34" charset="0"/>
                      </a:endParaRPr>
                    </a:p>
                  </a:txBody>
                  <a:tcPr marL="9525" marR="9525" marT="9525" marB="0"/>
                </a:tc>
                <a:extLst>
                  <a:ext uri="{0D108BD9-81ED-4DB2-BD59-A6C34878D82A}">
                    <a16:rowId xmlns:a16="http://schemas.microsoft.com/office/drawing/2014/main" val="34117944"/>
                  </a:ext>
                </a:extLst>
              </a:tr>
              <a:tr h="319314">
                <a:tc>
                  <a:txBody>
                    <a:bodyPr/>
                    <a:lstStyle/>
                    <a:p>
                      <a:pPr marL="182880" algn="l" fontAlgn="b"/>
                      <a:r>
                        <a:rPr lang="en-US" sz="1600" b="1" u="none" strike="noStrike" dirty="0">
                          <a:effectLst/>
                        </a:rPr>
                        <a:t>Hardening for embers</a:t>
                      </a:r>
                      <a:endParaRPr lang="en-US" sz="1600" b="1" i="0" u="none" strike="noStrike" dirty="0">
                        <a:solidFill>
                          <a:srgbClr val="000000"/>
                        </a:solidFill>
                        <a:effectLst/>
                        <a:latin typeface="Calibri" panose="020F0502020204030204" pitchFamily="34" charset="0"/>
                      </a:endParaRPr>
                    </a:p>
                  </a:txBody>
                  <a:tcPr marL="9525" marR="9525" marT="9525" marB="0">
                    <a:solidFill>
                      <a:schemeClr val="accent5">
                        <a:lumMod val="40000"/>
                        <a:lumOff val="60000"/>
                      </a:schemeClr>
                    </a:solidFill>
                  </a:tcPr>
                </a:tc>
                <a:tc>
                  <a:txBody>
                    <a:bodyPr/>
                    <a:lstStyle/>
                    <a:p>
                      <a:pPr algn="l" fontAlgn="b"/>
                      <a:endParaRPr lang="en-US" sz="1600" b="0" i="0" u="none" strike="noStrike" dirty="0">
                        <a:solidFill>
                          <a:srgbClr val="000000"/>
                        </a:solidFill>
                        <a:effectLst/>
                        <a:latin typeface="Calibri" panose="020F0502020204030204" pitchFamily="34" charset="0"/>
                      </a:endParaRPr>
                    </a:p>
                  </a:txBody>
                  <a:tcPr marL="9525" marR="9525" marT="9525" marB="0"/>
                </a:tc>
                <a:extLst>
                  <a:ext uri="{0D108BD9-81ED-4DB2-BD59-A6C34878D82A}">
                    <a16:rowId xmlns:a16="http://schemas.microsoft.com/office/drawing/2014/main" val="3907542759"/>
                  </a:ext>
                </a:extLst>
              </a:tr>
              <a:tr h="319315">
                <a:tc>
                  <a:txBody>
                    <a:bodyPr/>
                    <a:lstStyle/>
                    <a:p>
                      <a:pPr marL="182880" algn="l" fontAlgn="b"/>
                      <a:r>
                        <a:rPr lang="en-US" sz="1600" b="1" u="none" strike="noStrike" dirty="0">
                          <a:effectLst/>
                        </a:rPr>
                        <a:t>Hardening for flames</a:t>
                      </a:r>
                      <a:endParaRPr lang="en-US" sz="1600" b="1" i="0" u="none" strike="noStrike" dirty="0">
                        <a:solidFill>
                          <a:srgbClr val="000000"/>
                        </a:solidFill>
                        <a:effectLst/>
                        <a:latin typeface="Calibri" panose="020F0502020204030204" pitchFamily="34" charset="0"/>
                      </a:endParaRPr>
                    </a:p>
                  </a:txBody>
                  <a:tcPr marL="9525" marR="9525" marT="9525" marB="0">
                    <a:solidFill>
                      <a:schemeClr val="accent5">
                        <a:lumMod val="40000"/>
                        <a:lumOff val="60000"/>
                      </a:schemeClr>
                    </a:solidFill>
                  </a:tcPr>
                </a:tc>
                <a:tc>
                  <a:txBody>
                    <a:bodyPr/>
                    <a:lstStyle/>
                    <a:p>
                      <a:pPr algn="l" fontAlgn="b"/>
                      <a:endParaRPr lang="en-US" sz="1600" b="0" i="0" u="none" strike="noStrike">
                        <a:solidFill>
                          <a:srgbClr val="000000"/>
                        </a:solidFill>
                        <a:effectLst/>
                        <a:latin typeface="Calibri" panose="020F0502020204030204" pitchFamily="34" charset="0"/>
                      </a:endParaRPr>
                    </a:p>
                  </a:txBody>
                  <a:tcPr marL="9525" marR="9525" marT="9525" marB="0"/>
                </a:tc>
                <a:extLst>
                  <a:ext uri="{0D108BD9-81ED-4DB2-BD59-A6C34878D82A}">
                    <a16:rowId xmlns:a16="http://schemas.microsoft.com/office/drawing/2014/main" val="3077196331"/>
                  </a:ext>
                </a:extLst>
              </a:tr>
              <a:tr h="303658">
                <a:tc>
                  <a:txBody>
                    <a:bodyPr/>
                    <a:lstStyle/>
                    <a:p>
                      <a:pPr marL="182880" algn="l" fontAlgn="b"/>
                      <a:r>
                        <a:rPr lang="en-US" sz="1600" b="1" u="none" strike="noStrike" dirty="0">
                          <a:effectLst/>
                        </a:rPr>
                        <a:t>Heat fluxes</a:t>
                      </a:r>
                      <a:endParaRPr lang="en-US" sz="1600" b="1" i="0" u="none" strike="noStrike" dirty="0">
                        <a:solidFill>
                          <a:srgbClr val="000000"/>
                        </a:solidFill>
                        <a:effectLst/>
                        <a:latin typeface="Calibri" panose="020F0502020204030204" pitchFamily="34" charset="0"/>
                      </a:endParaRPr>
                    </a:p>
                  </a:txBody>
                  <a:tcPr marL="9525" marR="9525" marT="9525" marB="0">
                    <a:solidFill>
                      <a:schemeClr val="accent5">
                        <a:lumMod val="40000"/>
                        <a:lumOff val="60000"/>
                      </a:schemeClr>
                    </a:solidFill>
                  </a:tcPr>
                </a:tc>
                <a:tc>
                  <a:txBody>
                    <a:bodyPr/>
                    <a:lstStyle/>
                    <a:p>
                      <a:pPr algn="l" fontAlgn="b"/>
                      <a:endParaRPr lang="en-US" sz="1600" b="0" i="0" u="none" strike="noStrike">
                        <a:solidFill>
                          <a:srgbClr val="000000"/>
                        </a:solidFill>
                        <a:effectLst/>
                        <a:latin typeface="Calibri" panose="020F0502020204030204" pitchFamily="34" charset="0"/>
                      </a:endParaRPr>
                    </a:p>
                  </a:txBody>
                  <a:tcPr marL="9525" marR="9525" marT="9525" marB="0"/>
                </a:tc>
                <a:extLst>
                  <a:ext uri="{0D108BD9-81ED-4DB2-BD59-A6C34878D82A}">
                    <a16:rowId xmlns:a16="http://schemas.microsoft.com/office/drawing/2014/main" val="2137454164"/>
                  </a:ext>
                </a:extLst>
              </a:tr>
              <a:tr h="303658">
                <a:tc>
                  <a:txBody>
                    <a:bodyPr/>
                    <a:lstStyle/>
                    <a:p>
                      <a:pPr marL="182880" algn="l" fontAlgn="b"/>
                      <a:r>
                        <a:rPr lang="en-US" sz="1600" b="1" u="none" strike="noStrike" dirty="0">
                          <a:effectLst/>
                        </a:rPr>
                        <a:t>HMM</a:t>
                      </a:r>
                      <a:endParaRPr lang="en-US" sz="1600" b="1" i="0" u="none" strike="noStrike" dirty="0">
                        <a:solidFill>
                          <a:srgbClr val="000000"/>
                        </a:solidFill>
                        <a:effectLst/>
                        <a:latin typeface="Calibri" panose="020F0502020204030204" pitchFamily="34" charset="0"/>
                      </a:endParaRPr>
                    </a:p>
                  </a:txBody>
                  <a:tcPr marL="9525" marR="9525" marT="9525" marB="0">
                    <a:solidFill>
                      <a:schemeClr val="accent5">
                        <a:lumMod val="40000"/>
                        <a:lumOff val="60000"/>
                      </a:schemeClr>
                    </a:solidFill>
                  </a:tcPr>
                </a:tc>
                <a:tc>
                  <a:txBody>
                    <a:bodyPr/>
                    <a:lstStyle/>
                    <a:p>
                      <a:pPr algn="l" fontAlgn="b"/>
                      <a:r>
                        <a:rPr lang="en-US" sz="1600" u="none" strike="noStrike">
                          <a:effectLst/>
                        </a:rPr>
                        <a:t>Hazard Mitigation Methodology</a:t>
                      </a:r>
                      <a:endParaRPr lang="en-US" sz="1600" b="0" i="0" u="none" strike="noStrike">
                        <a:solidFill>
                          <a:srgbClr val="000000"/>
                        </a:solidFill>
                        <a:effectLst/>
                        <a:latin typeface="Calibri" panose="020F0502020204030204" pitchFamily="34" charset="0"/>
                      </a:endParaRPr>
                    </a:p>
                  </a:txBody>
                  <a:tcPr marL="9525" marR="9525" marT="9525" marB="0"/>
                </a:tc>
                <a:extLst>
                  <a:ext uri="{0D108BD9-81ED-4DB2-BD59-A6C34878D82A}">
                    <a16:rowId xmlns:a16="http://schemas.microsoft.com/office/drawing/2014/main" val="649664375"/>
                  </a:ext>
                </a:extLst>
              </a:tr>
              <a:tr h="303658">
                <a:tc>
                  <a:txBody>
                    <a:bodyPr/>
                    <a:lstStyle/>
                    <a:p>
                      <a:pPr marL="182880" algn="l" fontAlgn="b"/>
                      <a:r>
                        <a:rPr lang="en-US" sz="1600" b="1" u="none" strike="noStrike">
                          <a:effectLst/>
                        </a:rPr>
                        <a:t>Home hardening</a:t>
                      </a:r>
                      <a:endParaRPr lang="en-US" sz="1600" b="1" i="0" u="none" strike="noStrike">
                        <a:solidFill>
                          <a:srgbClr val="000000"/>
                        </a:solidFill>
                        <a:effectLst/>
                        <a:latin typeface="Calibri" panose="020F0502020204030204" pitchFamily="34" charset="0"/>
                      </a:endParaRPr>
                    </a:p>
                  </a:txBody>
                  <a:tcPr marL="9525" marR="9525" marT="9525" marB="0">
                    <a:solidFill>
                      <a:schemeClr val="accent5">
                        <a:lumMod val="40000"/>
                        <a:lumOff val="60000"/>
                      </a:schemeClr>
                    </a:solidFill>
                  </a:tcPr>
                </a:tc>
                <a:tc>
                  <a:txBody>
                    <a:bodyPr/>
                    <a:lstStyle/>
                    <a:p>
                      <a:pPr algn="l" fontAlgn="b"/>
                      <a:endParaRPr lang="en-US" sz="1600" b="0" i="0" u="none" strike="noStrike">
                        <a:solidFill>
                          <a:srgbClr val="000000"/>
                        </a:solidFill>
                        <a:effectLst/>
                        <a:latin typeface="Calibri" panose="020F0502020204030204" pitchFamily="34" charset="0"/>
                      </a:endParaRPr>
                    </a:p>
                  </a:txBody>
                  <a:tcPr marL="9525" marR="9525" marT="9525" marB="0"/>
                </a:tc>
                <a:extLst>
                  <a:ext uri="{0D108BD9-81ED-4DB2-BD59-A6C34878D82A}">
                    <a16:rowId xmlns:a16="http://schemas.microsoft.com/office/drawing/2014/main" val="624900579"/>
                  </a:ext>
                </a:extLst>
              </a:tr>
              <a:tr h="303658">
                <a:tc>
                  <a:txBody>
                    <a:bodyPr/>
                    <a:lstStyle/>
                    <a:p>
                      <a:pPr marL="182880" algn="l" fontAlgn="b"/>
                      <a:r>
                        <a:rPr lang="en-US" sz="1600" b="1" u="none" strike="noStrike" dirty="0">
                          <a:effectLst/>
                        </a:rPr>
                        <a:t>Ladder Fuel</a:t>
                      </a:r>
                      <a:endParaRPr lang="en-US" sz="1600" b="1" i="0" u="none" strike="noStrike" dirty="0">
                        <a:solidFill>
                          <a:srgbClr val="000000"/>
                        </a:solidFill>
                        <a:effectLst/>
                        <a:latin typeface="Calibri" panose="020F0502020204030204" pitchFamily="34" charset="0"/>
                      </a:endParaRPr>
                    </a:p>
                  </a:txBody>
                  <a:tcPr marL="9525" marR="9525" marT="9525" marB="0">
                    <a:solidFill>
                      <a:schemeClr val="accent5">
                        <a:lumMod val="40000"/>
                        <a:lumOff val="60000"/>
                      </a:schemeClr>
                    </a:solidFill>
                  </a:tcPr>
                </a:tc>
                <a:tc>
                  <a:txBody>
                    <a:bodyPr/>
                    <a:lstStyle/>
                    <a:p>
                      <a:pPr algn="l" fontAlgn="b"/>
                      <a:endParaRPr lang="en-US" sz="1600" b="0" i="0" u="none" strike="noStrike">
                        <a:solidFill>
                          <a:srgbClr val="000000"/>
                        </a:solidFill>
                        <a:effectLst/>
                        <a:latin typeface="Calibri" panose="020F0502020204030204" pitchFamily="34" charset="0"/>
                      </a:endParaRPr>
                    </a:p>
                  </a:txBody>
                  <a:tcPr marL="9525" marR="9525" marT="9525" marB="0"/>
                </a:tc>
                <a:extLst>
                  <a:ext uri="{0D108BD9-81ED-4DB2-BD59-A6C34878D82A}">
                    <a16:rowId xmlns:a16="http://schemas.microsoft.com/office/drawing/2014/main" val="1071426126"/>
                  </a:ext>
                </a:extLst>
              </a:tr>
              <a:tr h="381939">
                <a:tc>
                  <a:txBody>
                    <a:bodyPr/>
                    <a:lstStyle/>
                    <a:p>
                      <a:pPr marL="182880" algn="l" fontAlgn="b"/>
                      <a:r>
                        <a:rPr lang="en-US" sz="1600" b="1" u="none" strike="noStrike" dirty="0">
                          <a:effectLst/>
                        </a:rPr>
                        <a:t>NIST Virtual WUI Community</a:t>
                      </a:r>
                      <a:endParaRPr lang="en-US" sz="1600" b="1" i="0" u="none" strike="noStrike" dirty="0">
                        <a:solidFill>
                          <a:srgbClr val="000000"/>
                        </a:solidFill>
                        <a:effectLst/>
                        <a:latin typeface="Calibri" panose="020F0502020204030204" pitchFamily="34" charset="0"/>
                      </a:endParaRPr>
                    </a:p>
                  </a:txBody>
                  <a:tcPr marL="9525" marR="9525" marT="9525" marB="0">
                    <a:solidFill>
                      <a:schemeClr val="accent5">
                        <a:lumMod val="40000"/>
                        <a:lumOff val="60000"/>
                      </a:schemeClr>
                    </a:solidFill>
                  </a:tcPr>
                </a:tc>
                <a:tc>
                  <a:txBody>
                    <a:bodyPr/>
                    <a:lstStyle/>
                    <a:p>
                      <a:pPr algn="l" fontAlgn="b"/>
                      <a:endParaRPr lang="en-US" sz="1600" b="0" i="0" u="none" strike="noStrike">
                        <a:solidFill>
                          <a:srgbClr val="000000"/>
                        </a:solidFill>
                        <a:effectLst/>
                        <a:latin typeface="Calibri" panose="020F0502020204030204" pitchFamily="34" charset="0"/>
                      </a:endParaRPr>
                    </a:p>
                  </a:txBody>
                  <a:tcPr marL="9525" marR="9525" marT="9525" marB="0"/>
                </a:tc>
                <a:extLst>
                  <a:ext uri="{0D108BD9-81ED-4DB2-BD59-A6C34878D82A}">
                    <a16:rowId xmlns:a16="http://schemas.microsoft.com/office/drawing/2014/main" val="1104004"/>
                  </a:ext>
                </a:extLst>
              </a:tr>
              <a:tr h="362857">
                <a:tc>
                  <a:txBody>
                    <a:bodyPr/>
                    <a:lstStyle/>
                    <a:p>
                      <a:pPr marL="182880" algn="l" fontAlgn="b"/>
                      <a:r>
                        <a:rPr lang="en-US" sz="1600" b="1" u="none" strike="noStrike" dirty="0">
                          <a:effectLst/>
                        </a:rPr>
                        <a:t>NIST Virtual WUI Neighborhood</a:t>
                      </a:r>
                      <a:endParaRPr lang="en-US" sz="1600" b="1" i="0" u="none" strike="noStrike" dirty="0">
                        <a:solidFill>
                          <a:srgbClr val="000000"/>
                        </a:solidFill>
                        <a:effectLst/>
                        <a:latin typeface="Calibri" panose="020F0502020204030204" pitchFamily="34" charset="0"/>
                      </a:endParaRPr>
                    </a:p>
                  </a:txBody>
                  <a:tcPr marL="9525" marR="9525" marT="9525" marB="0">
                    <a:solidFill>
                      <a:schemeClr val="accent5">
                        <a:lumMod val="40000"/>
                        <a:lumOff val="60000"/>
                      </a:schemeClr>
                    </a:solidFill>
                  </a:tcPr>
                </a:tc>
                <a:tc>
                  <a:txBody>
                    <a:bodyPr/>
                    <a:lstStyle/>
                    <a:p>
                      <a:pPr algn="l" fontAlgn="b"/>
                      <a:endParaRPr lang="en-US" sz="1600" b="0" i="0" u="none" strike="noStrike">
                        <a:solidFill>
                          <a:srgbClr val="000000"/>
                        </a:solidFill>
                        <a:effectLst/>
                        <a:latin typeface="Calibri" panose="020F0502020204030204" pitchFamily="34" charset="0"/>
                      </a:endParaRPr>
                    </a:p>
                  </a:txBody>
                  <a:tcPr marL="9525" marR="9525" marT="9525" marB="0"/>
                </a:tc>
                <a:extLst>
                  <a:ext uri="{0D108BD9-81ED-4DB2-BD59-A6C34878D82A}">
                    <a16:rowId xmlns:a16="http://schemas.microsoft.com/office/drawing/2014/main" val="2447903065"/>
                  </a:ext>
                </a:extLst>
              </a:tr>
              <a:tr h="303658">
                <a:tc>
                  <a:txBody>
                    <a:bodyPr/>
                    <a:lstStyle/>
                    <a:p>
                      <a:pPr marL="182880" algn="l" fontAlgn="b"/>
                      <a:r>
                        <a:rPr lang="en-US" sz="1600" b="1" u="none" strike="noStrike">
                          <a:effectLst/>
                        </a:rPr>
                        <a:t>Parcel/lot</a:t>
                      </a:r>
                      <a:endParaRPr lang="en-US" sz="1600" b="1" i="0" u="none" strike="noStrike">
                        <a:solidFill>
                          <a:srgbClr val="000000"/>
                        </a:solidFill>
                        <a:effectLst/>
                        <a:latin typeface="Calibri" panose="020F0502020204030204" pitchFamily="34" charset="0"/>
                      </a:endParaRPr>
                    </a:p>
                  </a:txBody>
                  <a:tcPr marL="9525" marR="9525" marT="9525" marB="0">
                    <a:solidFill>
                      <a:schemeClr val="accent5">
                        <a:lumMod val="40000"/>
                        <a:lumOff val="60000"/>
                      </a:schemeClr>
                    </a:solidFill>
                  </a:tcPr>
                </a:tc>
                <a:tc>
                  <a:txBody>
                    <a:bodyPr/>
                    <a:lstStyle/>
                    <a:p>
                      <a:pPr algn="l" fontAlgn="b"/>
                      <a:endParaRPr lang="en-US" sz="1600" b="0" i="0" u="none" strike="noStrike">
                        <a:solidFill>
                          <a:srgbClr val="000000"/>
                        </a:solidFill>
                        <a:effectLst/>
                        <a:latin typeface="Calibri" panose="020F0502020204030204" pitchFamily="34" charset="0"/>
                      </a:endParaRPr>
                    </a:p>
                  </a:txBody>
                  <a:tcPr marL="9525" marR="9525" marT="9525" marB="0"/>
                </a:tc>
                <a:extLst>
                  <a:ext uri="{0D108BD9-81ED-4DB2-BD59-A6C34878D82A}">
                    <a16:rowId xmlns:a16="http://schemas.microsoft.com/office/drawing/2014/main" val="3027306631"/>
                  </a:ext>
                </a:extLst>
              </a:tr>
              <a:tr h="303658">
                <a:tc>
                  <a:txBody>
                    <a:bodyPr/>
                    <a:lstStyle/>
                    <a:p>
                      <a:pPr marL="182880" algn="l" fontAlgn="b"/>
                      <a:r>
                        <a:rPr lang="en-US" sz="1600" b="1" u="none" strike="noStrike" dirty="0">
                          <a:effectLst/>
                        </a:rPr>
                        <a:t>Primary Parcel</a:t>
                      </a:r>
                      <a:endParaRPr lang="en-US" sz="1600" b="1" i="0" u="none" strike="noStrike" dirty="0">
                        <a:solidFill>
                          <a:srgbClr val="000000"/>
                        </a:solidFill>
                        <a:effectLst/>
                        <a:latin typeface="Calibri" panose="020F0502020204030204" pitchFamily="34" charset="0"/>
                      </a:endParaRPr>
                    </a:p>
                  </a:txBody>
                  <a:tcPr marL="9525" marR="9525" marT="9525" marB="0">
                    <a:solidFill>
                      <a:schemeClr val="accent5">
                        <a:lumMod val="40000"/>
                        <a:lumOff val="60000"/>
                      </a:schemeClr>
                    </a:solidFill>
                  </a:tcPr>
                </a:tc>
                <a:tc>
                  <a:txBody>
                    <a:bodyPr/>
                    <a:lstStyle/>
                    <a:p>
                      <a:pPr algn="l" fontAlgn="b"/>
                      <a:r>
                        <a:rPr lang="en-US" sz="1600" u="none" strike="noStrike">
                          <a:effectLst/>
                        </a:rPr>
                        <a:t>the parcel or lot the house been assessed with HMM is on.</a:t>
                      </a:r>
                      <a:endParaRPr lang="en-US" sz="1600" b="0" i="0" u="none" strike="noStrike">
                        <a:solidFill>
                          <a:srgbClr val="000000"/>
                        </a:solidFill>
                        <a:effectLst/>
                        <a:latin typeface="Calibri" panose="020F0502020204030204" pitchFamily="34" charset="0"/>
                      </a:endParaRPr>
                    </a:p>
                  </a:txBody>
                  <a:tcPr marL="9525" marR="9525" marT="9525" marB="0"/>
                </a:tc>
                <a:extLst>
                  <a:ext uri="{0D108BD9-81ED-4DB2-BD59-A6C34878D82A}">
                    <a16:rowId xmlns:a16="http://schemas.microsoft.com/office/drawing/2014/main" val="479325393"/>
                  </a:ext>
                </a:extLst>
              </a:tr>
              <a:tr h="303658">
                <a:tc>
                  <a:txBody>
                    <a:bodyPr/>
                    <a:lstStyle/>
                    <a:p>
                      <a:pPr marL="182880" algn="l" fontAlgn="b"/>
                      <a:r>
                        <a:rPr lang="en-US" sz="1600" b="1" u="none" strike="noStrike" dirty="0">
                          <a:effectLst/>
                        </a:rPr>
                        <a:t>Radiation</a:t>
                      </a:r>
                      <a:endParaRPr lang="en-US" sz="1600" b="1" i="0" u="none" strike="noStrike" dirty="0">
                        <a:solidFill>
                          <a:srgbClr val="000000"/>
                        </a:solidFill>
                        <a:effectLst/>
                        <a:latin typeface="Calibri" panose="020F0502020204030204" pitchFamily="34" charset="0"/>
                      </a:endParaRPr>
                    </a:p>
                  </a:txBody>
                  <a:tcPr marL="9525" marR="9525" marT="9525" marB="0">
                    <a:solidFill>
                      <a:schemeClr val="accent5">
                        <a:lumMod val="40000"/>
                        <a:lumOff val="60000"/>
                      </a:schemeClr>
                    </a:solidFill>
                  </a:tcPr>
                </a:tc>
                <a:tc>
                  <a:txBody>
                    <a:bodyPr/>
                    <a:lstStyle/>
                    <a:p>
                      <a:pPr algn="l" fontAlgn="b"/>
                      <a:endParaRPr lang="en-US" sz="1600" b="0" i="0" u="none" strike="noStrike">
                        <a:solidFill>
                          <a:srgbClr val="000000"/>
                        </a:solidFill>
                        <a:effectLst/>
                        <a:latin typeface="Calibri" panose="020F0502020204030204" pitchFamily="34" charset="0"/>
                      </a:endParaRPr>
                    </a:p>
                  </a:txBody>
                  <a:tcPr marL="9525" marR="9525" marT="9525" marB="0"/>
                </a:tc>
                <a:extLst>
                  <a:ext uri="{0D108BD9-81ED-4DB2-BD59-A6C34878D82A}">
                    <a16:rowId xmlns:a16="http://schemas.microsoft.com/office/drawing/2014/main" val="250650298"/>
                  </a:ext>
                </a:extLst>
              </a:tr>
              <a:tr h="303658">
                <a:tc>
                  <a:txBody>
                    <a:bodyPr/>
                    <a:lstStyle/>
                    <a:p>
                      <a:pPr marL="182880" algn="l" fontAlgn="b"/>
                      <a:r>
                        <a:rPr lang="en-US" sz="1600" b="1" u="none" strike="noStrike" dirty="0">
                          <a:effectLst/>
                        </a:rPr>
                        <a:t>Regulated fuel</a:t>
                      </a:r>
                      <a:endParaRPr lang="en-US" sz="1600" b="1" i="0" u="none" strike="noStrike" dirty="0">
                        <a:solidFill>
                          <a:srgbClr val="000000"/>
                        </a:solidFill>
                        <a:effectLst/>
                        <a:latin typeface="Calibri" panose="020F0502020204030204" pitchFamily="34" charset="0"/>
                      </a:endParaRPr>
                    </a:p>
                  </a:txBody>
                  <a:tcPr marL="9525" marR="9525" marT="9525" marB="0">
                    <a:solidFill>
                      <a:schemeClr val="accent5">
                        <a:lumMod val="40000"/>
                        <a:lumOff val="60000"/>
                      </a:schemeClr>
                    </a:solidFill>
                  </a:tcPr>
                </a:tc>
                <a:tc>
                  <a:txBody>
                    <a:bodyPr/>
                    <a:lstStyle/>
                    <a:p>
                      <a:pPr algn="l" fontAlgn="b"/>
                      <a:endParaRPr lang="en-US" sz="1600" b="0" i="0" u="none" strike="noStrike">
                        <a:solidFill>
                          <a:srgbClr val="000000"/>
                        </a:solidFill>
                        <a:effectLst/>
                        <a:latin typeface="Calibri" panose="020F0502020204030204" pitchFamily="34" charset="0"/>
                      </a:endParaRPr>
                    </a:p>
                  </a:txBody>
                  <a:tcPr marL="9525" marR="9525" marT="9525" marB="0"/>
                </a:tc>
                <a:extLst>
                  <a:ext uri="{0D108BD9-81ED-4DB2-BD59-A6C34878D82A}">
                    <a16:rowId xmlns:a16="http://schemas.microsoft.com/office/drawing/2014/main" val="2237695548"/>
                  </a:ext>
                </a:extLst>
              </a:tr>
              <a:tr h="303658">
                <a:tc>
                  <a:txBody>
                    <a:bodyPr/>
                    <a:lstStyle/>
                    <a:p>
                      <a:pPr marL="182880" algn="l" fontAlgn="b"/>
                      <a:r>
                        <a:rPr lang="en-US" sz="1600" b="1" u="none" strike="noStrike" dirty="0">
                          <a:effectLst/>
                        </a:rPr>
                        <a:t>SSD</a:t>
                      </a:r>
                      <a:endParaRPr lang="en-US" sz="1600" b="1" i="0" u="none" strike="noStrike" dirty="0">
                        <a:solidFill>
                          <a:srgbClr val="000000"/>
                        </a:solidFill>
                        <a:effectLst/>
                        <a:latin typeface="Calibri" panose="020F0502020204030204" pitchFamily="34" charset="0"/>
                      </a:endParaRPr>
                    </a:p>
                  </a:txBody>
                  <a:tcPr marL="9525" marR="9525" marT="9525" marB="0">
                    <a:solidFill>
                      <a:schemeClr val="accent5">
                        <a:lumMod val="40000"/>
                        <a:lumOff val="60000"/>
                      </a:schemeClr>
                    </a:solidFill>
                  </a:tcPr>
                </a:tc>
                <a:tc>
                  <a:txBody>
                    <a:bodyPr/>
                    <a:lstStyle/>
                    <a:p>
                      <a:pPr algn="l" fontAlgn="b"/>
                      <a:r>
                        <a:rPr lang="en-US" sz="1600" u="none" strike="noStrike">
                          <a:effectLst/>
                        </a:rPr>
                        <a:t>Structure Separation Distance</a:t>
                      </a:r>
                      <a:endParaRPr lang="en-US" sz="1600" b="0" i="0" u="none" strike="noStrike">
                        <a:solidFill>
                          <a:srgbClr val="000000"/>
                        </a:solidFill>
                        <a:effectLst/>
                        <a:latin typeface="Calibri" panose="020F0502020204030204" pitchFamily="34" charset="0"/>
                      </a:endParaRPr>
                    </a:p>
                  </a:txBody>
                  <a:tcPr marL="9525" marR="9525" marT="9525" marB="0"/>
                </a:tc>
                <a:extLst>
                  <a:ext uri="{0D108BD9-81ED-4DB2-BD59-A6C34878D82A}">
                    <a16:rowId xmlns:a16="http://schemas.microsoft.com/office/drawing/2014/main" val="4074316420"/>
                  </a:ext>
                </a:extLst>
              </a:tr>
              <a:tr h="426625">
                <a:tc>
                  <a:txBody>
                    <a:bodyPr/>
                    <a:lstStyle/>
                    <a:p>
                      <a:pPr marL="182880" algn="l" fontAlgn="b"/>
                      <a:r>
                        <a:rPr lang="en-US" sz="1600" b="1" u="none" strike="noStrike" dirty="0">
                          <a:effectLst/>
                        </a:rPr>
                        <a:t>Stand-Alone home</a:t>
                      </a:r>
                      <a:endParaRPr lang="en-US" sz="1600" b="1" i="0" u="none" strike="noStrike" dirty="0">
                        <a:solidFill>
                          <a:srgbClr val="000000"/>
                        </a:solidFill>
                        <a:effectLst/>
                        <a:latin typeface="Calibri" panose="020F0502020204030204" pitchFamily="34" charset="0"/>
                      </a:endParaRPr>
                    </a:p>
                  </a:txBody>
                  <a:tcPr marL="9525" marR="9525" marT="9525" marB="0">
                    <a:solidFill>
                      <a:schemeClr val="accent5">
                        <a:lumMod val="40000"/>
                        <a:lumOff val="60000"/>
                      </a:schemeClr>
                    </a:solidFill>
                  </a:tcPr>
                </a:tc>
                <a:tc>
                  <a:txBody>
                    <a:bodyPr/>
                    <a:lstStyle/>
                    <a:p>
                      <a:pPr algn="l" fontAlgn="b"/>
                      <a:r>
                        <a:rPr lang="en-US" sz="1600" u="none" strike="noStrike">
                          <a:effectLst/>
                        </a:rPr>
                        <a:t>a structure that can survive a WUI fire without being defended by a fire fighter or resident</a:t>
                      </a:r>
                      <a:endParaRPr lang="en-US" sz="1600" b="0" i="0" u="none" strike="noStrike">
                        <a:solidFill>
                          <a:srgbClr val="000000"/>
                        </a:solidFill>
                        <a:effectLst/>
                        <a:latin typeface="Calibri" panose="020F0502020204030204" pitchFamily="34" charset="0"/>
                      </a:endParaRPr>
                    </a:p>
                  </a:txBody>
                  <a:tcPr marL="9525" marR="9525" marT="9525" marB="0"/>
                </a:tc>
                <a:extLst>
                  <a:ext uri="{0D108BD9-81ED-4DB2-BD59-A6C34878D82A}">
                    <a16:rowId xmlns:a16="http://schemas.microsoft.com/office/drawing/2014/main" val="2843674993"/>
                  </a:ext>
                </a:extLst>
              </a:tr>
              <a:tr h="303658">
                <a:tc>
                  <a:txBody>
                    <a:bodyPr/>
                    <a:lstStyle/>
                    <a:p>
                      <a:pPr marL="182880" algn="l" fontAlgn="b"/>
                      <a:r>
                        <a:rPr lang="en-US" sz="1600" b="1" u="none" strike="noStrike" dirty="0">
                          <a:effectLst/>
                        </a:rPr>
                        <a:t>Unregulated fuel</a:t>
                      </a:r>
                      <a:endParaRPr lang="en-US" sz="1600" b="1" i="0" u="none" strike="noStrike" dirty="0">
                        <a:solidFill>
                          <a:srgbClr val="000000"/>
                        </a:solidFill>
                        <a:effectLst/>
                        <a:latin typeface="Calibri" panose="020F0502020204030204" pitchFamily="34" charset="0"/>
                      </a:endParaRPr>
                    </a:p>
                  </a:txBody>
                  <a:tcPr marL="9525" marR="9525" marT="9525" marB="0">
                    <a:solidFill>
                      <a:schemeClr val="accent5">
                        <a:lumMod val="40000"/>
                        <a:lumOff val="60000"/>
                      </a:schemeClr>
                    </a:solidFill>
                  </a:tcPr>
                </a:tc>
                <a:tc>
                  <a:txBody>
                    <a:bodyPr/>
                    <a:lstStyle/>
                    <a:p>
                      <a:pPr algn="l" fontAlgn="b"/>
                      <a:endParaRPr lang="en-US" sz="1600" b="0" i="0" u="none" strike="noStrike">
                        <a:solidFill>
                          <a:srgbClr val="000000"/>
                        </a:solidFill>
                        <a:effectLst/>
                        <a:latin typeface="Calibri" panose="020F0502020204030204" pitchFamily="34" charset="0"/>
                      </a:endParaRPr>
                    </a:p>
                  </a:txBody>
                  <a:tcPr marL="9525" marR="9525" marT="9525" marB="0"/>
                </a:tc>
                <a:extLst>
                  <a:ext uri="{0D108BD9-81ED-4DB2-BD59-A6C34878D82A}">
                    <a16:rowId xmlns:a16="http://schemas.microsoft.com/office/drawing/2014/main" val="3809132355"/>
                  </a:ext>
                </a:extLst>
              </a:tr>
              <a:tr h="595900">
                <a:tc>
                  <a:txBody>
                    <a:bodyPr/>
                    <a:lstStyle/>
                    <a:p>
                      <a:pPr marL="182880" algn="l" fontAlgn="b"/>
                      <a:r>
                        <a:rPr lang="en-US" sz="1600" b="1" u="none" strike="noStrike" dirty="0">
                          <a:effectLst/>
                        </a:rPr>
                        <a:t>Untreated forest</a:t>
                      </a:r>
                      <a:endParaRPr lang="en-US" sz="1600" b="1" i="0" u="none" strike="noStrike" dirty="0">
                        <a:solidFill>
                          <a:srgbClr val="000000"/>
                        </a:solidFill>
                        <a:effectLst/>
                        <a:latin typeface="Calibri" panose="020F0502020204030204" pitchFamily="34" charset="0"/>
                      </a:endParaRPr>
                    </a:p>
                  </a:txBody>
                  <a:tcPr marL="9525" marR="9525" marT="9525" marB="0">
                    <a:solidFill>
                      <a:schemeClr val="accent5">
                        <a:lumMod val="40000"/>
                        <a:lumOff val="60000"/>
                      </a:schemeClr>
                    </a:solidFill>
                  </a:tcPr>
                </a:tc>
                <a:tc>
                  <a:txBody>
                    <a:bodyPr/>
                    <a:lstStyle/>
                    <a:p>
                      <a:pPr algn="l" fontAlgn="b"/>
                      <a:r>
                        <a:rPr lang="en-US" sz="1600" u="none" strike="noStrike">
                          <a:effectLst/>
                        </a:rPr>
                        <a:t>a forest or other wildland fuel that has not received any fuel treatment to reduce fire exposures in this case to an adjacent community</a:t>
                      </a:r>
                      <a:endParaRPr lang="en-US" sz="1600" b="0" i="0" u="none" strike="noStrike">
                        <a:solidFill>
                          <a:srgbClr val="000000"/>
                        </a:solidFill>
                        <a:effectLst/>
                        <a:latin typeface="Calibri" panose="020F0502020204030204" pitchFamily="34" charset="0"/>
                      </a:endParaRPr>
                    </a:p>
                  </a:txBody>
                  <a:tcPr marL="9525" marR="9525" marT="9525" marB="0"/>
                </a:tc>
                <a:extLst>
                  <a:ext uri="{0D108BD9-81ED-4DB2-BD59-A6C34878D82A}">
                    <a16:rowId xmlns:a16="http://schemas.microsoft.com/office/drawing/2014/main" val="3633996006"/>
                  </a:ext>
                </a:extLst>
              </a:tr>
              <a:tr h="303658">
                <a:tc>
                  <a:txBody>
                    <a:bodyPr/>
                    <a:lstStyle/>
                    <a:p>
                      <a:pPr marL="182880" algn="l" fontAlgn="b"/>
                      <a:r>
                        <a:rPr lang="en-US" sz="1600" b="1" u="none" strike="noStrike" dirty="0">
                          <a:effectLst/>
                        </a:rPr>
                        <a:t>WUI</a:t>
                      </a:r>
                      <a:endParaRPr lang="en-US" sz="1600" b="1" i="0" u="none" strike="noStrike" dirty="0">
                        <a:solidFill>
                          <a:srgbClr val="000000"/>
                        </a:solidFill>
                        <a:effectLst/>
                        <a:latin typeface="Calibri" panose="020F0502020204030204" pitchFamily="34" charset="0"/>
                      </a:endParaRPr>
                    </a:p>
                  </a:txBody>
                  <a:tcPr marL="9525" marR="9525" marT="9525" marB="0">
                    <a:solidFill>
                      <a:schemeClr val="accent5">
                        <a:lumMod val="40000"/>
                        <a:lumOff val="60000"/>
                      </a:schemeClr>
                    </a:solidFill>
                  </a:tcPr>
                </a:tc>
                <a:tc>
                  <a:txBody>
                    <a:bodyPr/>
                    <a:lstStyle/>
                    <a:p>
                      <a:pPr algn="l" fontAlgn="b"/>
                      <a:r>
                        <a:rPr lang="en-US" sz="1600" u="none" strike="noStrike">
                          <a:effectLst/>
                        </a:rPr>
                        <a:t>Wildland Urban Interface</a:t>
                      </a:r>
                      <a:endParaRPr lang="en-US" sz="1600" b="0" i="0" u="none" strike="noStrike">
                        <a:solidFill>
                          <a:srgbClr val="000000"/>
                        </a:solidFill>
                        <a:effectLst/>
                        <a:latin typeface="Calibri" panose="020F0502020204030204" pitchFamily="34" charset="0"/>
                      </a:endParaRPr>
                    </a:p>
                  </a:txBody>
                  <a:tcPr marL="9525" marR="9525" marT="9525" marB="0"/>
                </a:tc>
                <a:extLst>
                  <a:ext uri="{0D108BD9-81ED-4DB2-BD59-A6C34878D82A}">
                    <a16:rowId xmlns:a16="http://schemas.microsoft.com/office/drawing/2014/main" val="880099629"/>
                  </a:ext>
                </a:extLst>
              </a:tr>
              <a:tr h="303658">
                <a:tc>
                  <a:txBody>
                    <a:bodyPr/>
                    <a:lstStyle/>
                    <a:p>
                      <a:pPr marL="182880" algn="l" fontAlgn="b"/>
                      <a:r>
                        <a:rPr lang="en-US" sz="1600" b="1" u="none" strike="noStrike" dirty="0">
                          <a:effectLst/>
                        </a:rPr>
                        <a:t>WUI Fire</a:t>
                      </a:r>
                      <a:endParaRPr lang="en-US" sz="1600" b="1" i="0" u="none" strike="noStrike" dirty="0">
                        <a:solidFill>
                          <a:srgbClr val="000000"/>
                        </a:solidFill>
                        <a:effectLst/>
                        <a:latin typeface="Calibri" panose="020F0502020204030204" pitchFamily="34" charset="0"/>
                      </a:endParaRPr>
                    </a:p>
                  </a:txBody>
                  <a:tcPr marL="9525" marR="9525" marT="9525" marB="0">
                    <a:solidFill>
                      <a:schemeClr val="accent5">
                        <a:lumMod val="40000"/>
                        <a:lumOff val="60000"/>
                      </a:schemeClr>
                    </a:solidFill>
                  </a:tcPr>
                </a:tc>
                <a:tc>
                  <a:txBody>
                    <a:bodyPr/>
                    <a:lstStyle/>
                    <a:p>
                      <a:pPr algn="l" fontAlgn="b"/>
                      <a:r>
                        <a:rPr lang="en-US" sz="1600" u="none" strike="noStrike" dirty="0">
                          <a:effectLst/>
                        </a:rPr>
                        <a:t>Fire that burns in a WUI community</a:t>
                      </a:r>
                      <a:endParaRPr lang="en-US" sz="1600" b="0" i="0" u="none" strike="noStrike" dirty="0">
                        <a:solidFill>
                          <a:srgbClr val="000000"/>
                        </a:solidFill>
                        <a:effectLst/>
                        <a:latin typeface="Calibri" panose="020F0502020204030204" pitchFamily="34" charset="0"/>
                      </a:endParaRPr>
                    </a:p>
                  </a:txBody>
                  <a:tcPr marL="9525" marR="9525" marT="9525" marB="0"/>
                </a:tc>
                <a:extLst>
                  <a:ext uri="{0D108BD9-81ED-4DB2-BD59-A6C34878D82A}">
                    <a16:rowId xmlns:a16="http://schemas.microsoft.com/office/drawing/2014/main" val="1342366806"/>
                  </a:ext>
                </a:extLst>
              </a:tr>
            </a:tbl>
          </a:graphicData>
        </a:graphic>
      </p:graphicFrame>
      <p:sp>
        <p:nvSpPr>
          <p:cNvPr id="228" name="Content Placeholder 2">
            <a:extLst>
              <a:ext uri="{FF2B5EF4-FFF2-40B4-BE49-F238E27FC236}">
                <a16:creationId xmlns:a16="http://schemas.microsoft.com/office/drawing/2014/main" id="{BE91A106-94EE-21A2-5F74-526AE8D4CFE9}"/>
              </a:ext>
            </a:extLst>
          </p:cNvPr>
          <p:cNvSpPr txBox="1">
            <a:spLocks/>
          </p:cNvSpPr>
          <p:nvPr/>
        </p:nvSpPr>
        <p:spPr>
          <a:xfrm>
            <a:off x="5257467" y="18539067"/>
            <a:ext cx="12725731" cy="4351338"/>
          </a:xfrm>
          <a:prstGeom prst="rect">
            <a:avLst/>
          </a:prstGeom>
          <a:ln>
            <a:solidFill>
              <a:schemeClr val="accent5">
                <a:lumMod val="60000"/>
                <a:lumOff val="40000"/>
              </a:schemeClr>
            </a:solidFill>
          </a:ln>
        </p:spPr>
        <p:txBody>
          <a:bodyPr/>
          <a:lstStyle>
            <a:lvl1pPr marL="685800" indent="-685800" algn="l" defTabSz="2743200" rtl="0" eaLnBrk="1" latinLnBrk="0" hangingPunct="1">
              <a:lnSpc>
                <a:spcPct val="90000"/>
              </a:lnSpc>
              <a:spcBef>
                <a:spcPts val="3000"/>
              </a:spcBef>
              <a:buFont typeface="Arial" panose="020B0604020202020204" pitchFamily="34" charset="0"/>
              <a:buChar char="•"/>
              <a:defRPr sz="8400" kern="1200">
                <a:solidFill>
                  <a:schemeClr val="tx1"/>
                </a:solidFill>
                <a:latin typeface="+mn-lt"/>
                <a:ea typeface="+mn-ea"/>
                <a:cs typeface="+mn-cs"/>
              </a:defRPr>
            </a:lvl1pPr>
            <a:lvl2pPr marL="2057400" indent="-685800" algn="l" defTabSz="2743200" rtl="0" eaLnBrk="1" latinLnBrk="0" hangingPunct="1">
              <a:lnSpc>
                <a:spcPct val="90000"/>
              </a:lnSpc>
              <a:spcBef>
                <a:spcPts val="1500"/>
              </a:spcBef>
              <a:buFont typeface="Arial" panose="020B0604020202020204" pitchFamily="34" charset="0"/>
              <a:buChar char="•"/>
              <a:defRPr sz="7200" kern="1200">
                <a:solidFill>
                  <a:schemeClr val="tx1"/>
                </a:solidFill>
                <a:latin typeface="+mn-lt"/>
                <a:ea typeface="+mn-ea"/>
                <a:cs typeface="+mn-cs"/>
              </a:defRPr>
            </a:lvl2pPr>
            <a:lvl3pPr marL="3429000" indent="-685800" algn="l" defTabSz="2743200" rtl="0" eaLnBrk="1" latinLnBrk="0" hangingPunct="1">
              <a:lnSpc>
                <a:spcPct val="90000"/>
              </a:lnSpc>
              <a:spcBef>
                <a:spcPts val="1500"/>
              </a:spcBef>
              <a:buFont typeface="Arial" panose="020B0604020202020204" pitchFamily="34" charset="0"/>
              <a:buChar char="•"/>
              <a:defRPr sz="6000" kern="1200">
                <a:solidFill>
                  <a:schemeClr val="tx1"/>
                </a:solidFill>
                <a:latin typeface="+mn-lt"/>
                <a:ea typeface="+mn-ea"/>
                <a:cs typeface="+mn-cs"/>
              </a:defRPr>
            </a:lvl3pPr>
            <a:lvl4pPr marL="48006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4pPr>
            <a:lvl5pPr marL="61722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5pPr>
            <a:lvl6pPr marL="75438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6pPr>
            <a:lvl7pPr marL="89154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7pPr>
            <a:lvl8pPr marL="102870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8pPr>
            <a:lvl9pPr marL="116586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9pPr>
          </a:lstStyle>
          <a:p>
            <a:pPr marL="0" indent="0">
              <a:buNone/>
            </a:pPr>
            <a:r>
              <a:rPr lang="en-US" sz="2400" b="1" dirty="0"/>
              <a:t>HMM for AHJs Web-based Tool</a:t>
            </a:r>
          </a:p>
          <a:p>
            <a:pPr marL="0" indent="0">
              <a:buNone/>
            </a:pPr>
            <a:r>
              <a:rPr lang="en-US" sz="2400" dirty="0"/>
              <a:t>Short description and link</a:t>
            </a:r>
          </a:p>
        </p:txBody>
      </p:sp>
      <p:sp>
        <p:nvSpPr>
          <p:cNvPr id="229" name="Rectangle: Rounded Corners 228">
            <a:extLst>
              <a:ext uri="{FF2B5EF4-FFF2-40B4-BE49-F238E27FC236}">
                <a16:creationId xmlns:a16="http://schemas.microsoft.com/office/drawing/2014/main" id="{116393DC-00FF-D003-2071-F0BE051983FF}"/>
              </a:ext>
            </a:extLst>
          </p:cNvPr>
          <p:cNvSpPr/>
          <p:nvPr/>
        </p:nvSpPr>
        <p:spPr>
          <a:xfrm>
            <a:off x="522130" y="24765445"/>
            <a:ext cx="3984940" cy="2183542"/>
          </a:xfrm>
          <a:prstGeom prst="roundRect">
            <a:avLst/>
          </a:prstGeom>
          <a:solidFill>
            <a:srgbClr val="FFFF00"/>
          </a:solidFill>
          <a:ln>
            <a:solidFill>
              <a:schemeClr val="bg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b="1" dirty="0">
                <a:solidFill>
                  <a:schemeClr val="tx1"/>
                </a:solidFill>
              </a:rPr>
              <a:t>WEBPAGE 28ofX</a:t>
            </a:r>
          </a:p>
          <a:p>
            <a:pPr algn="ctr"/>
            <a:r>
              <a:rPr lang="en-US" sz="4000" b="1" dirty="0">
                <a:solidFill>
                  <a:schemeClr val="tx1"/>
                </a:solidFill>
              </a:rPr>
              <a:t>Continued</a:t>
            </a:r>
          </a:p>
          <a:p>
            <a:pPr algn="ctr"/>
            <a:r>
              <a:rPr lang="en-US" sz="4000" b="1" dirty="0">
                <a:solidFill>
                  <a:schemeClr val="tx1"/>
                </a:solidFill>
              </a:rPr>
              <a:t>↓ ↓ ↓ ↓ ↓</a:t>
            </a:r>
          </a:p>
        </p:txBody>
      </p:sp>
      <p:sp>
        <p:nvSpPr>
          <p:cNvPr id="230" name="Content Placeholder 2">
            <a:extLst>
              <a:ext uri="{FF2B5EF4-FFF2-40B4-BE49-F238E27FC236}">
                <a16:creationId xmlns:a16="http://schemas.microsoft.com/office/drawing/2014/main" id="{BE91A106-94EE-21A2-5F74-526AE8D4CFE9}"/>
              </a:ext>
            </a:extLst>
          </p:cNvPr>
          <p:cNvSpPr txBox="1">
            <a:spLocks/>
          </p:cNvSpPr>
          <p:nvPr/>
        </p:nvSpPr>
        <p:spPr>
          <a:xfrm>
            <a:off x="5385232" y="23362974"/>
            <a:ext cx="12597965" cy="3300936"/>
          </a:xfrm>
          <a:prstGeom prst="rect">
            <a:avLst/>
          </a:prstGeom>
          <a:ln>
            <a:solidFill>
              <a:schemeClr val="accent5">
                <a:lumMod val="60000"/>
                <a:lumOff val="40000"/>
              </a:schemeClr>
            </a:solidFill>
          </a:ln>
        </p:spPr>
        <p:txBody>
          <a:bodyPr/>
          <a:lstStyle>
            <a:lvl1pPr marL="685800" indent="-685800" algn="l" defTabSz="2743200" rtl="0" eaLnBrk="1" latinLnBrk="0" hangingPunct="1">
              <a:lnSpc>
                <a:spcPct val="90000"/>
              </a:lnSpc>
              <a:spcBef>
                <a:spcPts val="3000"/>
              </a:spcBef>
              <a:buFont typeface="Arial" panose="020B0604020202020204" pitchFamily="34" charset="0"/>
              <a:buChar char="•"/>
              <a:defRPr sz="8400" kern="1200">
                <a:solidFill>
                  <a:schemeClr val="tx1"/>
                </a:solidFill>
                <a:latin typeface="+mn-lt"/>
                <a:ea typeface="+mn-ea"/>
                <a:cs typeface="+mn-cs"/>
              </a:defRPr>
            </a:lvl1pPr>
            <a:lvl2pPr marL="2057400" indent="-685800" algn="l" defTabSz="2743200" rtl="0" eaLnBrk="1" latinLnBrk="0" hangingPunct="1">
              <a:lnSpc>
                <a:spcPct val="90000"/>
              </a:lnSpc>
              <a:spcBef>
                <a:spcPts val="1500"/>
              </a:spcBef>
              <a:buFont typeface="Arial" panose="020B0604020202020204" pitchFamily="34" charset="0"/>
              <a:buChar char="•"/>
              <a:defRPr sz="7200" kern="1200">
                <a:solidFill>
                  <a:schemeClr val="tx1"/>
                </a:solidFill>
                <a:latin typeface="+mn-lt"/>
                <a:ea typeface="+mn-ea"/>
                <a:cs typeface="+mn-cs"/>
              </a:defRPr>
            </a:lvl2pPr>
            <a:lvl3pPr marL="3429000" indent="-685800" algn="l" defTabSz="2743200" rtl="0" eaLnBrk="1" latinLnBrk="0" hangingPunct="1">
              <a:lnSpc>
                <a:spcPct val="90000"/>
              </a:lnSpc>
              <a:spcBef>
                <a:spcPts val="1500"/>
              </a:spcBef>
              <a:buFont typeface="Arial" panose="020B0604020202020204" pitchFamily="34" charset="0"/>
              <a:buChar char="•"/>
              <a:defRPr sz="6000" kern="1200">
                <a:solidFill>
                  <a:schemeClr val="tx1"/>
                </a:solidFill>
                <a:latin typeface="+mn-lt"/>
                <a:ea typeface="+mn-ea"/>
                <a:cs typeface="+mn-cs"/>
              </a:defRPr>
            </a:lvl3pPr>
            <a:lvl4pPr marL="48006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4pPr>
            <a:lvl5pPr marL="61722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5pPr>
            <a:lvl6pPr marL="75438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6pPr>
            <a:lvl7pPr marL="89154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7pPr>
            <a:lvl8pPr marL="102870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8pPr>
            <a:lvl9pPr marL="116586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9pPr>
          </a:lstStyle>
          <a:p>
            <a:pPr marL="0" indent="0">
              <a:lnSpc>
                <a:spcPct val="100000"/>
              </a:lnSpc>
              <a:spcBef>
                <a:spcPts val="0"/>
              </a:spcBef>
              <a:spcAft>
                <a:spcPts val="1200"/>
              </a:spcAft>
              <a:buNone/>
            </a:pPr>
            <a:r>
              <a:rPr lang="en-US" sz="2400" b="1" dirty="0"/>
              <a:t>HMM REPORT AND PRESENTATIONS</a:t>
            </a:r>
            <a:endParaRPr lang="en-US" sz="2400" dirty="0"/>
          </a:p>
          <a:p>
            <a:pPr marL="457200" indent="-457200">
              <a:lnSpc>
                <a:spcPct val="100000"/>
              </a:lnSpc>
              <a:spcBef>
                <a:spcPts val="0"/>
              </a:spcBef>
              <a:spcAft>
                <a:spcPts val="1200"/>
              </a:spcAft>
            </a:pPr>
            <a:r>
              <a:rPr lang="en-US" sz="2400" dirty="0"/>
              <a:t>NIST WUI Fire Days 2023 – description, links</a:t>
            </a:r>
          </a:p>
          <a:p>
            <a:pPr marL="457200" indent="-457200">
              <a:lnSpc>
                <a:spcPct val="100000"/>
              </a:lnSpc>
              <a:spcBef>
                <a:spcPts val="0"/>
              </a:spcBef>
              <a:spcAft>
                <a:spcPts val="1200"/>
              </a:spcAft>
            </a:pPr>
            <a:r>
              <a:rPr lang="en-US" sz="2400" dirty="0"/>
              <a:t>NIST WUI Fire Days 2022 – description, links</a:t>
            </a:r>
          </a:p>
          <a:p>
            <a:pPr marL="457200" indent="-457200">
              <a:lnSpc>
                <a:spcPct val="100000"/>
              </a:lnSpc>
              <a:spcBef>
                <a:spcPts val="0"/>
              </a:spcBef>
              <a:spcAft>
                <a:spcPts val="1200"/>
              </a:spcAft>
            </a:pPr>
            <a:r>
              <a:rPr lang="en-US" sz="2400" dirty="0"/>
              <a:t>Presentation 3</a:t>
            </a:r>
          </a:p>
          <a:p>
            <a:pPr marL="457200" indent="-457200">
              <a:lnSpc>
                <a:spcPct val="100000"/>
              </a:lnSpc>
              <a:spcBef>
                <a:spcPts val="0"/>
              </a:spcBef>
              <a:spcAft>
                <a:spcPts val="1200"/>
              </a:spcAft>
            </a:pPr>
            <a:r>
              <a:rPr lang="en-US" sz="2400" dirty="0"/>
              <a:t>Presentation 4</a:t>
            </a:r>
          </a:p>
          <a:p>
            <a:pPr marL="457200" indent="-457200">
              <a:lnSpc>
                <a:spcPct val="100000"/>
              </a:lnSpc>
              <a:spcBef>
                <a:spcPts val="0"/>
              </a:spcBef>
              <a:spcAft>
                <a:spcPts val="1200"/>
              </a:spcAft>
            </a:pPr>
            <a:r>
              <a:rPr lang="en-US" sz="2400" dirty="0"/>
              <a:t>s</a:t>
            </a:r>
          </a:p>
        </p:txBody>
      </p:sp>
    </p:spTree>
    <p:extLst>
      <p:ext uri="{BB962C8B-B14F-4D97-AF65-F5344CB8AC3E}">
        <p14:creationId xmlns:p14="http://schemas.microsoft.com/office/powerpoint/2010/main" val="39763107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 name="Rectangle 242">
            <a:extLst>
              <a:ext uri="{FF2B5EF4-FFF2-40B4-BE49-F238E27FC236}">
                <a16:creationId xmlns:a16="http://schemas.microsoft.com/office/drawing/2014/main" id="{8A117ED8-0FE5-D5BE-9913-67E2D3E2AD33}"/>
              </a:ext>
            </a:extLst>
          </p:cNvPr>
          <p:cNvSpPr/>
          <p:nvPr/>
        </p:nvSpPr>
        <p:spPr>
          <a:xfrm>
            <a:off x="-13106400" y="-5080000"/>
            <a:ext cx="49784000" cy="40335200"/>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 name="Rectangle: Rounded Corners 2">
            <a:hlinkClick r:id="rId2" action="ppaction://hlinksldjump"/>
            <a:extLst>
              <a:ext uri="{FF2B5EF4-FFF2-40B4-BE49-F238E27FC236}">
                <a16:creationId xmlns:a16="http://schemas.microsoft.com/office/drawing/2014/main" id="{BBA717EC-64F6-AB68-4B50-0D92A7AB6EB2}"/>
              </a:ext>
            </a:extLst>
          </p:cNvPr>
          <p:cNvSpPr/>
          <p:nvPr/>
        </p:nvSpPr>
        <p:spPr>
          <a:xfrm>
            <a:off x="4972050" y="304800"/>
            <a:ext cx="13716000" cy="316524"/>
          </a:xfrm>
          <a:prstGeom prst="roundRect">
            <a:avLst/>
          </a:prstGeom>
          <a:solidFill>
            <a:srgbClr val="FFCCFF"/>
          </a:solidFill>
          <a:ln>
            <a:solidFill>
              <a:schemeClr val="bg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02060"/>
                </a:solidFill>
              </a:rPr>
              <a:t>HMM-N </a:t>
            </a:r>
            <a:r>
              <a:rPr lang="en-US" sz="2800">
                <a:solidFill>
                  <a:srgbClr val="002060"/>
                </a:solidFill>
                <a:sym typeface="Wingdings" panose="05000000000000000000" pitchFamily="2" charset="2"/>
              </a:rPr>
              <a:t></a:t>
            </a:r>
            <a:endParaRPr lang="en-US" sz="2800" dirty="0">
              <a:solidFill>
                <a:srgbClr val="002060"/>
              </a:solidFill>
            </a:endParaRPr>
          </a:p>
        </p:txBody>
      </p:sp>
      <p:sp>
        <p:nvSpPr>
          <p:cNvPr id="7" name="Title 6">
            <a:extLst>
              <a:ext uri="{FF2B5EF4-FFF2-40B4-BE49-F238E27FC236}">
                <a16:creationId xmlns:a16="http://schemas.microsoft.com/office/drawing/2014/main" id="{181F9F74-429D-F1E3-584F-93A91417BD7A}"/>
              </a:ext>
            </a:extLst>
          </p:cNvPr>
          <p:cNvSpPr>
            <a:spLocks noGrp="1"/>
          </p:cNvSpPr>
          <p:nvPr>
            <p:ph type="title"/>
          </p:nvPr>
        </p:nvSpPr>
        <p:spPr/>
        <p:txBody>
          <a:bodyPr>
            <a:normAutofit fontScale="90000"/>
          </a:bodyPr>
          <a:lstStyle/>
          <a:p>
            <a:r>
              <a:rPr lang="en-US"/>
              <a:t>0.0 Escape</a:t>
            </a:r>
            <a:endParaRPr lang="en-US" dirty="0"/>
          </a:p>
        </p:txBody>
      </p:sp>
      <p:sp>
        <p:nvSpPr>
          <p:cNvPr id="258" name="Rectangle: Rounded Corners 257">
            <a:hlinkClick r:id="" action="ppaction://hlinkshowjump?jump=nextslide"/>
            <a:extLst>
              <a:ext uri="{FF2B5EF4-FFF2-40B4-BE49-F238E27FC236}">
                <a16:creationId xmlns:a16="http://schemas.microsoft.com/office/drawing/2014/main" id="{814D4510-18C1-76F8-B66A-8F443558A13B}"/>
              </a:ext>
            </a:extLst>
          </p:cNvPr>
          <p:cNvSpPr/>
          <p:nvPr/>
        </p:nvSpPr>
        <p:spPr>
          <a:xfrm>
            <a:off x="17595850" y="654054"/>
            <a:ext cx="1092200" cy="316524"/>
          </a:xfrm>
          <a:prstGeom prst="roundRect">
            <a:avLst/>
          </a:prstGeom>
          <a:solidFill>
            <a:schemeClr val="accent1">
              <a:lumMod val="75000"/>
            </a:schemeClr>
          </a:solidFill>
          <a:ln>
            <a:solidFill>
              <a:schemeClr val="bg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a:t>next &gt;</a:t>
            </a:r>
            <a:endParaRPr lang="en-US" sz="2000" dirty="0"/>
          </a:p>
        </p:txBody>
      </p:sp>
      <p:sp>
        <p:nvSpPr>
          <p:cNvPr id="259" name="Rectangle: Rounded Corners 258">
            <a:hlinkClick r:id="" action="ppaction://hlinkshowjump?jump=previousslide"/>
            <a:extLst>
              <a:ext uri="{FF2B5EF4-FFF2-40B4-BE49-F238E27FC236}">
                <a16:creationId xmlns:a16="http://schemas.microsoft.com/office/drawing/2014/main" id="{A2062EFB-7695-F7F5-CCF4-CD38CF53C5AA}"/>
              </a:ext>
            </a:extLst>
          </p:cNvPr>
          <p:cNvSpPr/>
          <p:nvPr/>
        </p:nvSpPr>
        <p:spPr>
          <a:xfrm>
            <a:off x="4991100" y="621324"/>
            <a:ext cx="1092200" cy="316524"/>
          </a:xfrm>
          <a:prstGeom prst="roundRect">
            <a:avLst/>
          </a:prstGeom>
          <a:solidFill>
            <a:schemeClr val="accent1">
              <a:lumMod val="75000"/>
            </a:schemeClr>
          </a:solidFill>
          <a:ln>
            <a:solidFill>
              <a:schemeClr val="bg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a:t>&lt; prev</a:t>
            </a:r>
            <a:endParaRPr lang="en-US" sz="2000" dirty="0"/>
          </a:p>
        </p:txBody>
      </p:sp>
      <p:sp>
        <p:nvSpPr>
          <p:cNvPr id="10" name="Rectangle: Rounded Corners 9">
            <a:extLst>
              <a:ext uri="{FF2B5EF4-FFF2-40B4-BE49-F238E27FC236}">
                <a16:creationId xmlns:a16="http://schemas.microsoft.com/office/drawing/2014/main" id="{0A14A8BC-3DCD-F917-DCAD-98921778DB2A}"/>
              </a:ext>
            </a:extLst>
          </p:cNvPr>
          <p:cNvSpPr/>
          <p:nvPr/>
        </p:nvSpPr>
        <p:spPr>
          <a:xfrm>
            <a:off x="446718" y="2985879"/>
            <a:ext cx="4220532" cy="1319422"/>
          </a:xfrm>
          <a:prstGeom prst="roundRect">
            <a:avLst/>
          </a:prstGeom>
          <a:solidFill>
            <a:srgbClr val="FFFF00"/>
          </a:solidFill>
          <a:ln>
            <a:solidFill>
              <a:schemeClr val="bg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b="1" dirty="0">
                <a:solidFill>
                  <a:schemeClr val="tx1"/>
                </a:solidFill>
              </a:rPr>
              <a:t>WEBPAGE 30ofX</a:t>
            </a:r>
          </a:p>
          <a:p>
            <a:pPr algn="ctr"/>
            <a:r>
              <a:rPr lang="en-US" sz="4000" b="1" dirty="0">
                <a:solidFill>
                  <a:schemeClr val="tx1"/>
                </a:solidFill>
              </a:rPr>
              <a:t>CONTINUED</a:t>
            </a:r>
          </a:p>
        </p:txBody>
      </p:sp>
      <p:sp>
        <p:nvSpPr>
          <p:cNvPr id="12" name="Rectangle: Rounded Corners 11">
            <a:extLst>
              <a:ext uri="{FF2B5EF4-FFF2-40B4-BE49-F238E27FC236}">
                <a16:creationId xmlns:a16="http://schemas.microsoft.com/office/drawing/2014/main" id="{A649A402-8825-2BB2-AC19-3A580901A187}"/>
              </a:ext>
            </a:extLst>
          </p:cNvPr>
          <p:cNvSpPr/>
          <p:nvPr/>
        </p:nvSpPr>
        <p:spPr>
          <a:xfrm>
            <a:off x="16294462" y="937848"/>
            <a:ext cx="2279721" cy="1190171"/>
          </a:xfrm>
          <a:prstGeom prst="roundRect">
            <a:avLst/>
          </a:prstGeom>
          <a:solidFill>
            <a:srgbClr val="FFFF00"/>
          </a:solidFill>
          <a:ln w="381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6DC96F91-0397-A7DB-D135-E666524C291C}"/>
              </a:ext>
            </a:extLst>
          </p:cNvPr>
          <p:cNvPicPr>
            <a:picLocks noChangeAspect="1"/>
          </p:cNvPicPr>
          <p:nvPr/>
        </p:nvPicPr>
        <p:blipFill>
          <a:blip r:embed="rId3"/>
          <a:stretch>
            <a:fillRect/>
          </a:stretch>
        </p:blipFill>
        <p:spPr>
          <a:xfrm>
            <a:off x="4305733" y="1128840"/>
            <a:ext cx="14249400" cy="790575"/>
          </a:xfrm>
          <a:prstGeom prst="rect">
            <a:avLst/>
          </a:prstGeom>
        </p:spPr>
      </p:pic>
      <p:sp>
        <p:nvSpPr>
          <p:cNvPr id="2" name="Content Placeholder 2">
            <a:extLst>
              <a:ext uri="{FF2B5EF4-FFF2-40B4-BE49-F238E27FC236}">
                <a16:creationId xmlns:a16="http://schemas.microsoft.com/office/drawing/2014/main" id="{DBD8BCC6-1015-CCE1-9E56-8273905D7347}"/>
              </a:ext>
            </a:extLst>
          </p:cNvPr>
          <p:cNvSpPr txBox="1">
            <a:spLocks/>
          </p:cNvSpPr>
          <p:nvPr/>
        </p:nvSpPr>
        <p:spPr>
          <a:xfrm>
            <a:off x="5537200" y="2635534"/>
            <a:ext cx="12683168" cy="4012915"/>
          </a:xfrm>
          <a:prstGeom prst="rect">
            <a:avLst/>
          </a:prstGeom>
          <a:ln>
            <a:solidFill>
              <a:schemeClr val="accent5">
                <a:lumMod val="60000"/>
                <a:lumOff val="40000"/>
              </a:schemeClr>
            </a:solidFill>
          </a:ln>
        </p:spPr>
        <p:txBody>
          <a:bodyPr/>
          <a:lstStyle>
            <a:lvl1pPr marL="685800" indent="-685800" algn="l" defTabSz="2743200" rtl="0" eaLnBrk="1" latinLnBrk="0" hangingPunct="1">
              <a:lnSpc>
                <a:spcPct val="90000"/>
              </a:lnSpc>
              <a:spcBef>
                <a:spcPts val="3000"/>
              </a:spcBef>
              <a:buFont typeface="Arial" panose="020B0604020202020204" pitchFamily="34" charset="0"/>
              <a:buChar char="•"/>
              <a:defRPr sz="8400" kern="1200">
                <a:solidFill>
                  <a:schemeClr val="tx1"/>
                </a:solidFill>
                <a:latin typeface="+mn-lt"/>
                <a:ea typeface="+mn-ea"/>
                <a:cs typeface="+mn-cs"/>
              </a:defRPr>
            </a:lvl1pPr>
            <a:lvl2pPr marL="2057400" indent="-685800" algn="l" defTabSz="2743200" rtl="0" eaLnBrk="1" latinLnBrk="0" hangingPunct="1">
              <a:lnSpc>
                <a:spcPct val="90000"/>
              </a:lnSpc>
              <a:spcBef>
                <a:spcPts val="1500"/>
              </a:spcBef>
              <a:buFont typeface="Arial" panose="020B0604020202020204" pitchFamily="34" charset="0"/>
              <a:buChar char="•"/>
              <a:defRPr sz="7200" kern="1200">
                <a:solidFill>
                  <a:schemeClr val="tx1"/>
                </a:solidFill>
                <a:latin typeface="+mn-lt"/>
                <a:ea typeface="+mn-ea"/>
                <a:cs typeface="+mn-cs"/>
              </a:defRPr>
            </a:lvl2pPr>
            <a:lvl3pPr marL="3429000" indent="-685800" algn="l" defTabSz="2743200" rtl="0" eaLnBrk="1" latinLnBrk="0" hangingPunct="1">
              <a:lnSpc>
                <a:spcPct val="90000"/>
              </a:lnSpc>
              <a:spcBef>
                <a:spcPts val="1500"/>
              </a:spcBef>
              <a:buFont typeface="Arial" panose="020B0604020202020204" pitchFamily="34" charset="0"/>
              <a:buChar char="•"/>
              <a:defRPr sz="6000" kern="1200">
                <a:solidFill>
                  <a:schemeClr val="tx1"/>
                </a:solidFill>
                <a:latin typeface="+mn-lt"/>
                <a:ea typeface="+mn-ea"/>
                <a:cs typeface="+mn-cs"/>
              </a:defRPr>
            </a:lvl3pPr>
            <a:lvl4pPr marL="48006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4pPr>
            <a:lvl5pPr marL="61722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5pPr>
            <a:lvl6pPr marL="75438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6pPr>
            <a:lvl7pPr marL="89154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7pPr>
            <a:lvl8pPr marL="102870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8pPr>
            <a:lvl9pPr marL="116586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9pPr>
          </a:lstStyle>
          <a:p>
            <a:pPr marL="0" indent="0">
              <a:lnSpc>
                <a:spcPct val="100000"/>
              </a:lnSpc>
              <a:spcBef>
                <a:spcPts val="0"/>
              </a:spcBef>
              <a:spcAft>
                <a:spcPts val="1200"/>
              </a:spcAft>
              <a:buNone/>
            </a:pPr>
            <a:r>
              <a:rPr lang="en-US" sz="2400" b="1" dirty="0"/>
              <a:t>Community Application for Funding</a:t>
            </a:r>
          </a:p>
          <a:p>
            <a:pPr marL="457200" indent="-457200">
              <a:lnSpc>
                <a:spcPct val="100000"/>
              </a:lnSpc>
              <a:spcBef>
                <a:spcPts val="0"/>
              </a:spcBef>
              <a:spcAft>
                <a:spcPts val="1200"/>
              </a:spcAft>
            </a:pPr>
            <a:r>
              <a:rPr lang="en-US" sz="2400" dirty="0"/>
              <a:t>Short writeup and Link to FEMA GRANTS.  Note that Grants must go through local jurisdiction.</a:t>
            </a:r>
          </a:p>
          <a:p>
            <a:pPr marL="457200" indent="-457200">
              <a:lnSpc>
                <a:spcPct val="100000"/>
              </a:lnSpc>
              <a:spcBef>
                <a:spcPts val="0"/>
              </a:spcBef>
              <a:spcAft>
                <a:spcPts val="1200"/>
              </a:spcAft>
            </a:pPr>
            <a:r>
              <a:rPr lang="en-US" sz="2400" dirty="0">
                <a:solidFill>
                  <a:srgbClr val="0066FF"/>
                </a:solidFill>
                <a:hlinkClick r:id="rId4">
                  <a:extLst>
                    <a:ext uri="{A12FA001-AC4F-418D-AE19-62706E023703}">
                      <ahyp:hlinkClr xmlns:ahyp="http://schemas.microsoft.com/office/drawing/2018/hyperlinkcolor" val="tx"/>
                    </a:ext>
                  </a:extLst>
                </a:hlinkClick>
              </a:rPr>
              <a:t>Pre-Disaster Mitigation (</a:t>
            </a:r>
            <a:r>
              <a:rPr lang="en-US" sz="2400" dirty="0" err="1">
                <a:solidFill>
                  <a:srgbClr val="0066FF"/>
                </a:solidFill>
                <a:hlinkClick r:id="rId4">
                  <a:extLst>
                    <a:ext uri="{A12FA001-AC4F-418D-AE19-62706E023703}">
                      <ahyp:hlinkClr xmlns:ahyp="http://schemas.microsoft.com/office/drawing/2018/hyperlinkcolor" val="tx"/>
                    </a:ext>
                  </a:extLst>
                </a:hlinkClick>
              </a:rPr>
              <a:t>PDM</a:t>
            </a:r>
            <a:r>
              <a:rPr lang="en-US" sz="2400" dirty="0">
                <a:solidFill>
                  <a:srgbClr val="0066FF"/>
                </a:solidFill>
                <a:hlinkClick r:id="rId4">
                  <a:extLst>
                    <a:ext uri="{A12FA001-AC4F-418D-AE19-62706E023703}">
                      <ahyp:hlinkClr xmlns:ahyp="http://schemas.microsoft.com/office/drawing/2018/hyperlinkcolor" val="tx"/>
                    </a:ext>
                  </a:extLst>
                </a:hlinkClick>
              </a:rPr>
              <a:t>) Grant Program | FEMA.gov</a:t>
            </a:r>
            <a:r>
              <a:rPr lang="en-US" sz="2400" dirty="0"/>
              <a:t> </a:t>
            </a:r>
          </a:p>
          <a:p>
            <a:pPr marL="457200" indent="-457200">
              <a:lnSpc>
                <a:spcPct val="100000"/>
              </a:lnSpc>
              <a:spcBef>
                <a:spcPts val="0"/>
              </a:spcBef>
              <a:spcAft>
                <a:spcPts val="1200"/>
              </a:spcAft>
            </a:pPr>
            <a:r>
              <a:rPr lang="en-US" sz="2400" dirty="0"/>
              <a:t>X</a:t>
            </a:r>
          </a:p>
          <a:p>
            <a:pPr marL="457200" indent="-457200">
              <a:lnSpc>
                <a:spcPct val="100000"/>
              </a:lnSpc>
              <a:spcBef>
                <a:spcPts val="0"/>
              </a:spcBef>
              <a:spcAft>
                <a:spcPts val="1200"/>
              </a:spcAft>
            </a:pPr>
            <a:r>
              <a:rPr lang="en-US" sz="2400" dirty="0"/>
              <a:t>Y</a:t>
            </a:r>
          </a:p>
          <a:p>
            <a:pPr marL="457200" indent="-457200">
              <a:lnSpc>
                <a:spcPct val="100000"/>
              </a:lnSpc>
              <a:spcBef>
                <a:spcPts val="0"/>
              </a:spcBef>
              <a:spcAft>
                <a:spcPts val="1200"/>
              </a:spcAft>
            </a:pPr>
            <a:r>
              <a:rPr lang="en-US" sz="2400" dirty="0"/>
              <a:t>Z</a:t>
            </a:r>
          </a:p>
        </p:txBody>
      </p:sp>
      <p:sp>
        <p:nvSpPr>
          <p:cNvPr id="4" name="Content Placeholder 2">
            <a:extLst>
              <a:ext uri="{FF2B5EF4-FFF2-40B4-BE49-F238E27FC236}">
                <a16:creationId xmlns:a16="http://schemas.microsoft.com/office/drawing/2014/main" id="{10FBBE27-5DD5-E5CF-1A8A-EE36DD2749F3}"/>
              </a:ext>
            </a:extLst>
          </p:cNvPr>
          <p:cNvSpPr txBox="1">
            <a:spLocks/>
          </p:cNvSpPr>
          <p:nvPr/>
        </p:nvSpPr>
        <p:spPr>
          <a:xfrm>
            <a:off x="5537199" y="7041513"/>
            <a:ext cx="12683167" cy="4521836"/>
          </a:xfrm>
          <a:prstGeom prst="rect">
            <a:avLst/>
          </a:prstGeom>
          <a:ln>
            <a:solidFill>
              <a:schemeClr val="accent5">
                <a:lumMod val="60000"/>
                <a:lumOff val="40000"/>
              </a:schemeClr>
            </a:solidFill>
          </a:ln>
        </p:spPr>
        <p:txBody>
          <a:bodyPr/>
          <a:lstStyle>
            <a:lvl1pPr marL="685800" indent="-685800" algn="l" defTabSz="2743200" rtl="0" eaLnBrk="1" latinLnBrk="0" hangingPunct="1">
              <a:lnSpc>
                <a:spcPct val="90000"/>
              </a:lnSpc>
              <a:spcBef>
                <a:spcPts val="3000"/>
              </a:spcBef>
              <a:buFont typeface="Arial" panose="020B0604020202020204" pitchFamily="34" charset="0"/>
              <a:buChar char="•"/>
              <a:defRPr sz="8400" kern="1200">
                <a:solidFill>
                  <a:schemeClr val="tx1"/>
                </a:solidFill>
                <a:latin typeface="+mn-lt"/>
                <a:ea typeface="+mn-ea"/>
                <a:cs typeface="+mn-cs"/>
              </a:defRPr>
            </a:lvl1pPr>
            <a:lvl2pPr marL="2057400" indent="-685800" algn="l" defTabSz="2743200" rtl="0" eaLnBrk="1" latinLnBrk="0" hangingPunct="1">
              <a:lnSpc>
                <a:spcPct val="90000"/>
              </a:lnSpc>
              <a:spcBef>
                <a:spcPts val="1500"/>
              </a:spcBef>
              <a:buFont typeface="Arial" panose="020B0604020202020204" pitchFamily="34" charset="0"/>
              <a:buChar char="•"/>
              <a:defRPr sz="7200" kern="1200">
                <a:solidFill>
                  <a:schemeClr val="tx1"/>
                </a:solidFill>
                <a:latin typeface="+mn-lt"/>
                <a:ea typeface="+mn-ea"/>
                <a:cs typeface="+mn-cs"/>
              </a:defRPr>
            </a:lvl2pPr>
            <a:lvl3pPr marL="3429000" indent="-685800" algn="l" defTabSz="2743200" rtl="0" eaLnBrk="1" latinLnBrk="0" hangingPunct="1">
              <a:lnSpc>
                <a:spcPct val="90000"/>
              </a:lnSpc>
              <a:spcBef>
                <a:spcPts val="1500"/>
              </a:spcBef>
              <a:buFont typeface="Arial" panose="020B0604020202020204" pitchFamily="34" charset="0"/>
              <a:buChar char="•"/>
              <a:defRPr sz="6000" kern="1200">
                <a:solidFill>
                  <a:schemeClr val="tx1"/>
                </a:solidFill>
                <a:latin typeface="+mn-lt"/>
                <a:ea typeface="+mn-ea"/>
                <a:cs typeface="+mn-cs"/>
              </a:defRPr>
            </a:lvl3pPr>
            <a:lvl4pPr marL="48006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4pPr>
            <a:lvl5pPr marL="61722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5pPr>
            <a:lvl6pPr marL="75438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6pPr>
            <a:lvl7pPr marL="89154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7pPr>
            <a:lvl8pPr marL="102870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8pPr>
            <a:lvl9pPr marL="116586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9pPr>
          </a:lstStyle>
          <a:p>
            <a:pPr marL="0" indent="0">
              <a:buNone/>
            </a:pPr>
            <a:r>
              <a:rPr lang="en-US" sz="2400" b="1" dirty="0">
                <a:solidFill>
                  <a:schemeClr val="tx1"/>
                </a:solidFill>
              </a:rPr>
              <a:t>HMM Cost Estimates</a:t>
            </a:r>
          </a:p>
          <a:p>
            <a:pPr marL="0" indent="0">
              <a:buNone/>
            </a:pPr>
            <a:r>
              <a:rPr lang="en-US" sz="2400" dirty="0">
                <a:highlight>
                  <a:srgbClr val="FFFF00"/>
                </a:highlight>
              </a:rPr>
              <a:t>Short write up from Stan </a:t>
            </a:r>
          </a:p>
        </p:txBody>
      </p:sp>
      <p:sp>
        <p:nvSpPr>
          <p:cNvPr id="6" name="TextBox 5">
            <a:extLst>
              <a:ext uri="{FF2B5EF4-FFF2-40B4-BE49-F238E27FC236}">
                <a16:creationId xmlns:a16="http://schemas.microsoft.com/office/drawing/2014/main" id="{8F6B6AE5-2321-FD8F-F178-EB9590992815}"/>
              </a:ext>
            </a:extLst>
          </p:cNvPr>
          <p:cNvSpPr txBox="1"/>
          <p:nvPr/>
        </p:nvSpPr>
        <p:spPr>
          <a:xfrm>
            <a:off x="5537198" y="12086778"/>
            <a:ext cx="12683168" cy="5724644"/>
          </a:xfrm>
          <a:prstGeom prst="rect">
            <a:avLst/>
          </a:prstGeom>
          <a:solidFill>
            <a:schemeClr val="bg2"/>
          </a:solidFill>
          <a:ln>
            <a:solidFill>
              <a:schemeClr val="tx1"/>
            </a:solidFill>
          </a:ln>
        </p:spPr>
        <p:txBody>
          <a:bodyPr wrap="square" rtlCol="0">
            <a:spAutoFit/>
          </a:bodyPr>
          <a:lstStyle/>
          <a:p>
            <a:r>
              <a:rPr lang="en-US" sz="2400" b="1" dirty="0">
                <a:solidFill>
                  <a:schemeClr val="tx1"/>
                </a:solidFill>
              </a:rPr>
              <a:t>HMM Implementation Q&amp;A</a:t>
            </a:r>
          </a:p>
          <a:p>
            <a:endParaRPr lang="en-US" sz="1800" b="1" dirty="0">
              <a:solidFill>
                <a:schemeClr val="tx1"/>
              </a:solidFill>
            </a:endParaRPr>
          </a:p>
          <a:p>
            <a:r>
              <a:rPr lang="en-US" sz="1800" b="1" dirty="0">
                <a:solidFill>
                  <a:schemeClr val="tx1"/>
                </a:solidFill>
              </a:rPr>
              <a:t>Q: Can NIST help me implement HMM?</a:t>
            </a:r>
          </a:p>
          <a:p>
            <a:r>
              <a:rPr lang="en-US" sz="1800" b="1" dirty="0">
                <a:solidFill>
                  <a:schemeClr val="tx1"/>
                </a:solidFill>
              </a:rPr>
              <a:t>A: </a:t>
            </a:r>
            <a:r>
              <a:rPr lang="en-US" sz="1800" dirty="0">
                <a:solidFill>
                  <a:schemeClr val="tx1"/>
                </a:solidFill>
              </a:rPr>
              <a:t>The g</a:t>
            </a:r>
            <a:r>
              <a:rPr lang="en-US" dirty="0"/>
              <a:t>oal of this website is to make HMM available to the public and provide tools (in the form of checklists) to help residents and communities implement HMM. At this time, NIST does not offer over the phone support for HMM. </a:t>
            </a:r>
          </a:p>
          <a:p>
            <a:endParaRPr lang="en-US" b="1" dirty="0"/>
          </a:p>
          <a:p>
            <a:r>
              <a:rPr lang="en-US" b="1" dirty="0"/>
              <a:t>Q: Does NIST recommend special products for hardening?</a:t>
            </a:r>
          </a:p>
          <a:p>
            <a:r>
              <a:rPr lang="en-US" b="1" dirty="0"/>
              <a:t>A: </a:t>
            </a:r>
            <a:r>
              <a:rPr lang="en-US" dirty="0"/>
              <a:t>NIST does not endorse or recommend any specific products for home hardening. </a:t>
            </a:r>
          </a:p>
          <a:p>
            <a:endParaRPr lang="en-US" sz="1800" b="1" dirty="0">
              <a:solidFill>
                <a:schemeClr val="tx1"/>
              </a:solidFill>
            </a:endParaRPr>
          </a:p>
          <a:p>
            <a:r>
              <a:rPr lang="en-US" sz="1800" b="1" dirty="0">
                <a:solidFill>
                  <a:schemeClr val="tx1"/>
                </a:solidFill>
              </a:rPr>
              <a:t>Q: Where can I get questions answered on HMM?</a:t>
            </a:r>
          </a:p>
          <a:p>
            <a:r>
              <a:rPr lang="en-US" b="1" dirty="0"/>
              <a:t>A: </a:t>
            </a:r>
            <a:r>
              <a:rPr lang="en-US" dirty="0"/>
              <a:t>There is currently no HMM-Hot Line to get questions answered, however, you can use the online portal to leave a question for one of our HMM Specialists. </a:t>
            </a:r>
          </a:p>
          <a:p>
            <a:endParaRPr lang="en-US" sz="1800" dirty="0">
              <a:solidFill>
                <a:schemeClr val="tx1"/>
              </a:solidFill>
            </a:endParaRPr>
          </a:p>
          <a:p>
            <a:r>
              <a:rPr lang="en-US" sz="1800" b="1" dirty="0">
                <a:solidFill>
                  <a:schemeClr val="tx1"/>
                </a:solidFill>
              </a:rPr>
              <a:t>Q: Where can I or my community look for funds to implement HMM?</a:t>
            </a:r>
          </a:p>
          <a:p>
            <a:r>
              <a:rPr lang="en-US" sz="1800" b="1" dirty="0">
                <a:solidFill>
                  <a:schemeClr val="tx1"/>
                </a:solidFill>
              </a:rPr>
              <a:t>A: </a:t>
            </a:r>
            <a:r>
              <a:rPr lang="en-US" sz="1800" dirty="0">
                <a:solidFill>
                  <a:schemeClr val="tx1"/>
                </a:solidFill>
              </a:rPr>
              <a:t>Your community can look at applying for federal funds, see link provided in Section 7.</a:t>
            </a:r>
            <a:r>
              <a:rPr lang="en-US" dirty="0"/>
              <a:t>4</a:t>
            </a:r>
          </a:p>
          <a:p>
            <a:r>
              <a:rPr lang="en-US" dirty="0"/>
              <a:t>Community Application for Federal Funding</a:t>
            </a:r>
          </a:p>
          <a:p>
            <a:endParaRPr lang="en-US" sz="1800" dirty="0">
              <a:solidFill>
                <a:schemeClr val="tx1"/>
              </a:solidFill>
            </a:endParaRPr>
          </a:p>
          <a:p>
            <a:r>
              <a:rPr lang="en-US" sz="1800" b="1" dirty="0">
                <a:solidFill>
                  <a:schemeClr val="tx1"/>
                </a:solidFill>
              </a:rPr>
              <a:t>Q: I have a 5-acre plot.  </a:t>
            </a:r>
            <a:r>
              <a:rPr lang="en-US" b="1" dirty="0"/>
              <a:t>Should I still use HMM?</a:t>
            </a:r>
          </a:p>
          <a:p>
            <a:r>
              <a:rPr lang="en-US" sz="1800" b="1" dirty="0">
                <a:solidFill>
                  <a:schemeClr val="tx1"/>
                </a:solidFill>
              </a:rPr>
              <a:t>A: </a:t>
            </a:r>
            <a:r>
              <a:rPr lang="en-US" sz="1800" dirty="0">
                <a:solidFill>
                  <a:schemeClr val="tx1"/>
                </a:solidFill>
              </a:rPr>
              <a:t>Yes, you should still use HMM. Even if your house and immediate surroundings do not directly affect your neighbors, using HMM will ensure that your house is protected from both ember and flame exposures.</a:t>
            </a:r>
          </a:p>
        </p:txBody>
      </p:sp>
      <p:sp>
        <p:nvSpPr>
          <p:cNvPr id="9" name="Content Placeholder 2">
            <a:extLst>
              <a:ext uri="{FF2B5EF4-FFF2-40B4-BE49-F238E27FC236}">
                <a16:creationId xmlns:a16="http://schemas.microsoft.com/office/drawing/2014/main" id="{42328916-1E1C-BAF3-7946-B2D387548257}"/>
              </a:ext>
            </a:extLst>
          </p:cNvPr>
          <p:cNvSpPr txBox="1">
            <a:spLocks/>
          </p:cNvSpPr>
          <p:nvPr/>
        </p:nvSpPr>
        <p:spPr>
          <a:xfrm>
            <a:off x="5537197" y="18597670"/>
            <a:ext cx="12683168" cy="5329130"/>
          </a:xfrm>
          <a:prstGeom prst="rect">
            <a:avLst/>
          </a:prstGeom>
          <a:ln>
            <a:solidFill>
              <a:schemeClr val="accent5">
                <a:lumMod val="60000"/>
                <a:lumOff val="40000"/>
              </a:schemeClr>
            </a:solidFill>
          </a:ln>
        </p:spPr>
        <p:txBody>
          <a:bodyPr/>
          <a:lstStyle>
            <a:lvl1pPr marL="685800" indent="-685800" algn="l" defTabSz="2743200" rtl="0" eaLnBrk="1" latinLnBrk="0" hangingPunct="1">
              <a:lnSpc>
                <a:spcPct val="90000"/>
              </a:lnSpc>
              <a:spcBef>
                <a:spcPts val="3000"/>
              </a:spcBef>
              <a:buFont typeface="Arial" panose="020B0604020202020204" pitchFamily="34" charset="0"/>
              <a:buChar char="•"/>
              <a:defRPr sz="8400" kern="1200">
                <a:solidFill>
                  <a:schemeClr val="tx1"/>
                </a:solidFill>
                <a:latin typeface="+mn-lt"/>
                <a:ea typeface="+mn-ea"/>
                <a:cs typeface="+mn-cs"/>
              </a:defRPr>
            </a:lvl1pPr>
            <a:lvl2pPr marL="2057400" indent="-685800" algn="l" defTabSz="2743200" rtl="0" eaLnBrk="1" latinLnBrk="0" hangingPunct="1">
              <a:lnSpc>
                <a:spcPct val="90000"/>
              </a:lnSpc>
              <a:spcBef>
                <a:spcPts val="1500"/>
              </a:spcBef>
              <a:buFont typeface="Arial" panose="020B0604020202020204" pitchFamily="34" charset="0"/>
              <a:buChar char="•"/>
              <a:defRPr sz="7200" kern="1200">
                <a:solidFill>
                  <a:schemeClr val="tx1"/>
                </a:solidFill>
                <a:latin typeface="+mn-lt"/>
                <a:ea typeface="+mn-ea"/>
                <a:cs typeface="+mn-cs"/>
              </a:defRPr>
            </a:lvl2pPr>
            <a:lvl3pPr marL="3429000" indent="-685800" algn="l" defTabSz="2743200" rtl="0" eaLnBrk="1" latinLnBrk="0" hangingPunct="1">
              <a:lnSpc>
                <a:spcPct val="90000"/>
              </a:lnSpc>
              <a:spcBef>
                <a:spcPts val="1500"/>
              </a:spcBef>
              <a:buFont typeface="Arial" panose="020B0604020202020204" pitchFamily="34" charset="0"/>
              <a:buChar char="•"/>
              <a:defRPr sz="6000" kern="1200">
                <a:solidFill>
                  <a:schemeClr val="tx1"/>
                </a:solidFill>
                <a:latin typeface="+mn-lt"/>
                <a:ea typeface="+mn-ea"/>
                <a:cs typeface="+mn-cs"/>
              </a:defRPr>
            </a:lvl3pPr>
            <a:lvl4pPr marL="48006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4pPr>
            <a:lvl5pPr marL="61722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5pPr>
            <a:lvl6pPr marL="75438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6pPr>
            <a:lvl7pPr marL="89154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7pPr>
            <a:lvl8pPr marL="102870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8pPr>
            <a:lvl9pPr marL="116586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9pPr>
          </a:lstStyle>
          <a:p>
            <a:pPr marL="0" indent="0">
              <a:buNone/>
            </a:pPr>
            <a:r>
              <a:rPr lang="en-US" sz="2400" b="1" dirty="0">
                <a:solidFill>
                  <a:schemeClr val="tx1"/>
                </a:solidFill>
              </a:rPr>
              <a:t>HMM:  A Serious Game</a:t>
            </a:r>
          </a:p>
          <a:p>
            <a:pPr marL="0" indent="0">
              <a:buNone/>
            </a:pPr>
            <a:r>
              <a:rPr lang="en-US" sz="2400" dirty="0">
                <a:highlight>
                  <a:srgbClr val="FFFF00"/>
                </a:highlight>
              </a:rPr>
              <a:t>Short write up from Rino </a:t>
            </a:r>
          </a:p>
        </p:txBody>
      </p:sp>
      <p:graphicFrame>
        <p:nvGraphicFramePr>
          <p:cNvPr id="14" name="Table 13">
            <a:extLst>
              <a:ext uri="{FF2B5EF4-FFF2-40B4-BE49-F238E27FC236}">
                <a16:creationId xmlns:a16="http://schemas.microsoft.com/office/drawing/2014/main" id="{0A600DBE-9A21-6A82-7572-98C20E81ABAB}"/>
              </a:ext>
            </a:extLst>
          </p:cNvPr>
          <p:cNvGraphicFramePr>
            <a:graphicFrameLocks noGrp="1"/>
          </p:cNvGraphicFramePr>
          <p:nvPr>
            <p:extLst>
              <p:ext uri="{D42A27DB-BD31-4B8C-83A1-F6EECF244321}">
                <p14:modId xmlns:p14="http://schemas.microsoft.com/office/powerpoint/2010/main" val="546831012"/>
              </p:ext>
            </p:extLst>
          </p:nvPr>
        </p:nvGraphicFramePr>
        <p:xfrm>
          <a:off x="5537196" y="24441621"/>
          <a:ext cx="12465052" cy="2254960"/>
        </p:xfrm>
        <a:graphic>
          <a:graphicData uri="http://schemas.openxmlformats.org/drawingml/2006/table">
            <a:tbl>
              <a:tblPr firstRow="1" bandRow="1">
                <a:tableStyleId>{5C22544A-7EE6-4342-B048-85BDC9FD1C3A}</a:tableStyleId>
              </a:tblPr>
              <a:tblGrid>
                <a:gridCol w="2827125">
                  <a:extLst>
                    <a:ext uri="{9D8B030D-6E8A-4147-A177-3AD203B41FA5}">
                      <a16:colId xmlns:a16="http://schemas.microsoft.com/office/drawing/2014/main" val="3249597762"/>
                    </a:ext>
                  </a:extLst>
                </a:gridCol>
                <a:gridCol w="3405401">
                  <a:extLst>
                    <a:ext uri="{9D8B030D-6E8A-4147-A177-3AD203B41FA5}">
                      <a16:colId xmlns:a16="http://schemas.microsoft.com/office/drawing/2014/main" val="1435199877"/>
                    </a:ext>
                  </a:extLst>
                </a:gridCol>
                <a:gridCol w="1895459">
                  <a:extLst>
                    <a:ext uri="{9D8B030D-6E8A-4147-A177-3AD203B41FA5}">
                      <a16:colId xmlns:a16="http://schemas.microsoft.com/office/drawing/2014/main" val="2152390810"/>
                    </a:ext>
                  </a:extLst>
                </a:gridCol>
                <a:gridCol w="4337067">
                  <a:extLst>
                    <a:ext uri="{9D8B030D-6E8A-4147-A177-3AD203B41FA5}">
                      <a16:colId xmlns:a16="http://schemas.microsoft.com/office/drawing/2014/main" val="1154048591"/>
                    </a:ext>
                  </a:extLst>
                </a:gridCol>
              </a:tblGrid>
              <a:tr h="370840">
                <a:tc gridSpan="4">
                  <a:txBody>
                    <a:bodyPr/>
                    <a:lstStyle/>
                    <a:p>
                      <a:pPr marL="91440" marR="0" lvl="0" indent="0" algn="l" defTabSz="914400" rtl="0" eaLnBrk="1" fontAlgn="auto" latinLnBrk="0" hangingPunct="1">
                        <a:lnSpc>
                          <a:spcPct val="100000"/>
                        </a:lnSpc>
                        <a:spcBef>
                          <a:spcPts val="0"/>
                        </a:spcBef>
                        <a:spcAft>
                          <a:spcPts val="0"/>
                        </a:spcAft>
                        <a:buClrTx/>
                        <a:buSzTx/>
                        <a:buFontTx/>
                        <a:buNone/>
                        <a:tabLst/>
                        <a:defRPr/>
                      </a:pPr>
                      <a:r>
                        <a:rPr lang="en-US" sz="2000" b="1" dirty="0">
                          <a:solidFill>
                            <a:schemeClr val="bg1"/>
                          </a:solidFill>
                          <a:effectLst/>
                        </a:rPr>
                        <a:t>HMM Contacts at the </a:t>
                      </a:r>
                      <a:r>
                        <a:rPr lang="en-US" sz="2000" b="1" u="sng" dirty="0">
                          <a:solidFill>
                            <a:schemeClr val="bg1"/>
                          </a:solidFill>
                          <a:effectLst/>
                          <a:hlinkClick r:id="rId5">
                            <a:extLst>
                              <a:ext uri="{A12FA001-AC4F-418D-AE19-62706E023703}">
                                <ahyp:hlinkClr xmlns:ahyp="http://schemas.microsoft.com/office/drawing/2018/hyperlinkcolor" val="tx"/>
                              </a:ext>
                            </a:extLst>
                          </a:hlinkClick>
                        </a:rPr>
                        <a:t>National Institute of Standards and Technology</a:t>
                      </a:r>
                      <a:endParaRPr lang="en-US" sz="2000" b="1" dirty="0">
                        <a:solidFill>
                          <a:schemeClr val="bg1"/>
                        </a:solidFill>
                        <a:effectLst/>
                      </a:endParaRPr>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520156839"/>
                  </a:ext>
                </a:extLst>
              </a:tr>
              <a:tr h="370840">
                <a:tc>
                  <a:txBody>
                    <a:bodyPr/>
                    <a:lstStyle/>
                    <a:p>
                      <a:pPr fontAlgn="t"/>
                      <a:r>
                        <a:rPr lang="en-US" sz="2000" b="0" u="sng" dirty="0">
                          <a:solidFill>
                            <a:srgbClr val="005EA2"/>
                          </a:solidFill>
                          <a:effectLst/>
                          <a:hlinkClick r:id="rId6"/>
                        </a:rPr>
                        <a:t>Christopher Brown</a:t>
                      </a:r>
                      <a:endParaRPr lang="en-US" sz="2000" b="0" dirty="0">
                        <a:effectLst/>
                      </a:endParaRPr>
                    </a:p>
                  </a:txBody>
                  <a:tcPr marL="66944" marR="66944" marT="33472" marB="33472"/>
                </a:tc>
                <a:tc>
                  <a:txBody>
                    <a:bodyPr/>
                    <a:lstStyle/>
                    <a:p>
                      <a:pPr fontAlgn="t"/>
                      <a:r>
                        <a:rPr lang="en-US" sz="2000" b="0" dirty="0">
                          <a:effectLst/>
                        </a:rPr>
                        <a:t>HMM Developer</a:t>
                      </a:r>
                    </a:p>
                  </a:txBody>
                  <a:tcPr marL="66944" marR="66944" marT="33472" marB="33472"/>
                </a:tc>
                <a:tc>
                  <a:txBody>
                    <a:bodyPr/>
                    <a:lstStyle/>
                    <a:p>
                      <a:pPr fontAlgn="t"/>
                      <a:r>
                        <a:rPr lang="en-US" sz="2000" b="0" dirty="0">
                          <a:effectLst/>
                        </a:rPr>
                        <a:t>301-975-5852</a:t>
                      </a:r>
                    </a:p>
                  </a:txBody>
                  <a:tcPr marL="66944" marR="66944" marT="33472" marB="33472"/>
                </a:tc>
                <a:tc>
                  <a:txBody>
                    <a:bodyPr/>
                    <a:lstStyle/>
                    <a:p>
                      <a:pPr fontAlgn="t"/>
                      <a:r>
                        <a:rPr lang="en-US" sz="2000" b="0" u="sng" dirty="0">
                          <a:solidFill>
                            <a:srgbClr val="005EA2"/>
                          </a:solidFill>
                          <a:effectLst/>
                          <a:hlinkClick r:id="rId7"/>
                        </a:rPr>
                        <a:t>Christopher.Brown@NIST.gov</a:t>
                      </a:r>
                      <a:endParaRPr lang="en-US" sz="2000" b="0" dirty="0">
                        <a:effectLst/>
                      </a:endParaRPr>
                    </a:p>
                  </a:txBody>
                  <a:tcPr marL="66944" marR="66944" marT="33472" marB="33472"/>
                </a:tc>
                <a:extLst>
                  <a:ext uri="{0D108BD9-81ED-4DB2-BD59-A6C34878D82A}">
                    <a16:rowId xmlns:a16="http://schemas.microsoft.com/office/drawing/2014/main" val="4219177791"/>
                  </a:ext>
                </a:extLst>
              </a:tr>
              <a:tr h="370840">
                <a:tc>
                  <a:txBody>
                    <a:bodyPr/>
                    <a:lstStyle/>
                    <a:p>
                      <a:pPr fontAlgn="t"/>
                      <a:r>
                        <a:rPr lang="en-US" sz="2000" b="0" u="sng" dirty="0">
                          <a:solidFill>
                            <a:srgbClr val="005EA2"/>
                          </a:solidFill>
                          <a:effectLst/>
                          <a:hlinkClick r:id="rId8"/>
                        </a:rPr>
                        <a:t>Alexander Maranghides</a:t>
                      </a:r>
                      <a:endParaRPr lang="en-US" sz="2000" b="0" dirty="0">
                        <a:effectLst/>
                      </a:endParaRPr>
                    </a:p>
                  </a:txBody>
                  <a:tcPr marL="66944" marR="66944" marT="33472" marB="33472"/>
                </a:tc>
                <a:tc>
                  <a:txBody>
                    <a:bodyPr/>
                    <a:lstStyle/>
                    <a:p>
                      <a:pPr fontAlgn="t"/>
                      <a:r>
                        <a:rPr lang="en-US" sz="2000" b="0" dirty="0">
                          <a:effectLst/>
                        </a:rPr>
                        <a:t>HMM Developer</a:t>
                      </a:r>
                    </a:p>
                  </a:txBody>
                  <a:tcPr marL="66944" marR="66944" marT="33472" marB="33472"/>
                </a:tc>
                <a:tc>
                  <a:txBody>
                    <a:bodyPr/>
                    <a:lstStyle/>
                    <a:p>
                      <a:pPr fontAlgn="t"/>
                      <a:r>
                        <a:rPr lang="en-US" sz="2000" b="0" dirty="0">
                          <a:effectLst/>
                        </a:rPr>
                        <a:t>202-567-1634</a:t>
                      </a:r>
                    </a:p>
                  </a:txBody>
                  <a:tcPr marL="66944" marR="66944" marT="33472" marB="33472"/>
                </a:tc>
                <a:tc>
                  <a:txBody>
                    <a:bodyPr/>
                    <a:lstStyle/>
                    <a:p>
                      <a:pPr fontAlgn="t"/>
                      <a:r>
                        <a:rPr lang="en-US" sz="2000" b="0" u="sng" dirty="0">
                          <a:solidFill>
                            <a:srgbClr val="005EA2"/>
                          </a:solidFill>
                          <a:effectLst/>
                          <a:hlinkClick r:id="rId9"/>
                        </a:rPr>
                        <a:t>Alexander.Maranghides@NIST.gov</a:t>
                      </a:r>
                      <a:endParaRPr lang="en-US" sz="2000" b="0" dirty="0">
                        <a:effectLst/>
                      </a:endParaRPr>
                    </a:p>
                  </a:txBody>
                  <a:tcPr marL="66944" marR="66944" marT="33472" marB="33472"/>
                </a:tc>
                <a:extLst>
                  <a:ext uri="{0D108BD9-81ED-4DB2-BD59-A6C34878D82A}">
                    <a16:rowId xmlns:a16="http://schemas.microsoft.com/office/drawing/2014/main" val="1213366678"/>
                  </a:ext>
                </a:extLst>
              </a:tr>
              <a:tr h="370840">
                <a:tc>
                  <a:txBody>
                    <a:bodyPr/>
                    <a:lstStyle/>
                    <a:p>
                      <a:pPr fontAlgn="t"/>
                      <a:r>
                        <a:rPr lang="en-US" sz="2000" b="0" u="sng" dirty="0">
                          <a:solidFill>
                            <a:srgbClr val="005EA2"/>
                          </a:solidFill>
                          <a:effectLst/>
                          <a:hlinkClick r:id="rId10"/>
                        </a:rPr>
                        <a:t>Eric D. Link</a:t>
                      </a:r>
                      <a:endParaRPr lang="en-US" sz="2000" b="0" dirty="0">
                        <a:effectLst/>
                      </a:endParaRPr>
                    </a:p>
                  </a:txBody>
                  <a:tcPr marL="66944" marR="66944" marT="33472" marB="33472"/>
                </a:tc>
                <a:tc>
                  <a:txBody>
                    <a:bodyPr/>
                    <a:lstStyle/>
                    <a:p>
                      <a:pPr fontAlgn="t"/>
                      <a:r>
                        <a:rPr lang="en-US" sz="2000" b="0" dirty="0">
                          <a:effectLst/>
                        </a:rPr>
                        <a:t>HMM Developer</a:t>
                      </a:r>
                    </a:p>
                  </a:txBody>
                  <a:tcPr marL="66944" marR="66944" marT="33472" marB="33472"/>
                </a:tc>
                <a:tc>
                  <a:txBody>
                    <a:bodyPr/>
                    <a:lstStyle/>
                    <a:p>
                      <a:pPr fontAlgn="t"/>
                      <a:r>
                        <a:rPr lang="en-US" sz="2000" b="0" dirty="0">
                          <a:effectLst/>
                        </a:rPr>
                        <a:t>301-975-6814</a:t>
                      </a:r>
                    </a:p>
                  </a:txBody>
                  <a:tcPr marL="66944" marR="66944" marT="33472" marB="33472"/>
                </a:tc>
                <a:tc>
                  <a:txBody>
                    <a:bodyPr/>
                    <a:lstStyle/>
                    <a:p>
                      <a:pPr fontAlgn="t"/>
                      <a:r>
                        <a:rPr lang="en-US" sz="2000" b="0" u="sng" dirty="0">
                          <a:solidFill>
                            <a:srgbClr val="005EA2"/>
                          </a:solidFill>
                          <a:effectLst/>
                          <a:hlinkClick r:id="rId11"/>
                        </a:rPr>
                        <a:t>Eric.Link@NIST.gov</a:t>
                      </a:r>
                      <a:endParaRPr lang="en-US" sz="2000" b="0" dirty="0">
                        <a:effectLst/>
                      </a:endParaRPr>
                    </a:p>
                  </a:txBody>
                  <a:tcPr marL="66944" marR="66944" marT="33472" marB="33472"/>
                </a:tc>
                <a:extLst>
                  <a:ext uri="{0D108BD9-81ED-4DB2-BD59-A6C34878D82A}">
                    <a16:rowId xmlns:a16="http://schemas.microsoft.com/office/drawing/2014/main" val="1817131589"/>
                  </a:ext>
                </a:extLst>
              </a:tr>
              <a:tr h="370840">
                <a:tc>
                  <a:txBody>
                    <a:bodyPr/>
                    <a:lstStyle/>
                    <a:p>
                      <a:pPr fontAlgn="t"/>
                      <a:r>
                        <a:rPr lang="en-US" sz="2000" b="0" dirty="0">
                          <a:effectLst/>
                          <a:hlinkClick r:id="rId12"/>
                        </a:rPr>
                        <a:t>Priya Lavappa</a:t>
                      </a:r>
                      <a:endParaRPr lang="en-US" sz="2000" b="0" dirty="0">
                        <a:effectLst/>
                      </a:endParaRPr>
                    </a:p>
                  </a:txBody>
                  <a:tcPr marL="66944" marR="66944" marT="33472" marB="33472"/>
                </a:tc>
                <a:tc>
                  <a:txBody>
                    <a:bodyPr/>
                    <a:lstStyle/>
                    <a:p>
                      <a:pPr fontAlgn="t"/>
                      <a:r>
                        <a:rPr lang="en-US" sz="2000" b="0" dirty="0">
                          <a:effectLst/>
                        </a:rPr>
                        <a:t>HMM Website Administrator</a:t>
                      </a:r>
                    </a:p>
                  </a:txBody>
                  <a:tcPr marL="66944" marR="66944" marT="33472" marB="33472"/>
                </a:tc>
                <a:tc>
                  <a:txBody>
                    <a:bodyPr/>
                    <a:lstStyle/>
                    <a:p>
                      <a:pPr fontAlgn="t"/>
                      <a:r>
                        <a:rPr lang="en-US" sz="2000" b="0" dirty="0">
                          <a:effectLst/>
                        </a:rPr>
                        <a:t>301-975-4522</a:t>
                      </a:r>
                    </a:p>
                  </a:txBody>
                  <a:tcPr marL="66944" marR="66944" marT="33472" marB="33472"/>
                </a:tc>
                <a:tc>
                  <a:txBody>
                    <a:bodyPr/>
                    <a:lstStyle/>
                    <a:p>
                      <a:pPr fontAlgn="t"/>
                      <a:r>
                        <a:rPr lang="en-US" sz="2000" b="0" dirty="0">
                          <a:effectLst/>
                          <a:hlinkClick r:id="rId13"/>
                        </a:rPr>
                        <a:t>Priya.Lavappa@NIST.gov</a:t>
                      </a:r>
                      <a:endParaRPr lang="en-US" sz="2000" b="0" dirty="0">
                        <a:effectLst/>
                      </a:endParaRPr>
                    </a:p>
                  </a:txBody>
                  <a:tcPr marL="66944" marR="66944" marT="33472" marB="33472"/>
                </a:tc>
                <a:extLst>
                  <a:ext uri="{0D108BD9-81ED-4DB2-BD59-A6C34878D82A}">
                    <a16:rowId xmlns:a16="http://schemas.microsoft.com/office/drawing/2014/main" val="789572800"/>
                  </a:ext>
                </a:extLst>
              </a:tr>
              <a:tr h="370840">
                <a:tc>
                  <a:txBody>
                    <a:bodyPr/>
                    <a:lstStyle/>
                    <a:p>
                      <a:pPr fontAlgn="t"/>
                      <a:r>
                        <a:rPr lang="en-US" sz="2000" b="0" u="sng" dirty="0">
                          <a:solidFill>
                            <a:srgbClr val="005EA2"/>
                          </a:solidFill>
                          <a:effectLst/>
                          <a:hlinkClick r:id="rId14"/>
                        </a:rPr>
                        <a:t>Lucy Fox</a:t>
                      </a:r>
                      <a:endParaRPr lang="en-US" sz="2000" b="0" dirty="0">
                        <a:effectLst/>
                      </a:endParaRPr>
                    </a:p>
                  </a:txBody>
                  <a:tcPr marL="66944" marR="66944" marT="33472" marB="33472"/>
                </a:tc>
                <a:tc>
                  <a:txBody>
                    <a:bodyPr/>
                    <a:lstStyle/>
                    <a:p>
                      <a:pPr fontAlgn="t"/>
                      <a:r>
                        <a:rPr lang="en-US" sz="2000" b="0" dirty="0">
                          <a:effectLst/>
                        </a:rPr>
                        <a:t>HMM Website ???</a:t>
                      </a:r>
                    </a:p>
                  </a:txBody>
                  <a:tcPr marL="66944" marR="66944" marT="33472" marB="33472"/>
                </a:tc>
                <a:tc>
                  <a:txBody>
                    <a:bodyPr/>
                    <a:lstStyle/>
                    <a:p>
                      <a:pPr fontAlgn="t"/>
                      <a:r>
                        <a:rPr lang="en-US" sz="2000" b="0">
                          <a:effectLst/>
                        </a:rPr>
                        <a:t>301-975-6860</a:t>
                      </a:r>
                    </a:p>
                  </a:txBody>
                  <a:tcPr marL="66944" marR="66944" marT="33472" marB="33472"/>
                </a:tc>
                <a:tc>
                  <a:txBody>
                    <a:bodyPr/>
                    <a:lstStyle/>
                    <a:p>
                      <a:pPr fontAlgn="t"/>
                      <a:r>
                        <a:rPr lang="en-US" sz="2000" b="0" u="sng" dirty="0">
                          <a:solidFill>
                            <a:srgbClr val="005EA2"/>
                          </a:solidFill>
                          <a:effectLst/>
                          <a:hlinkClick r:id="rId15"/>
                        </a:rPr>
                        <a:t>Lucy.Fox@NIST.gov</a:t>
                      </a:r>
                      <a:endParaRPr lang="en-US" sz="2000" b="0" dirty="0">
                        <a:effectLst/>
                      </a:endParaRPr>
                    </a:p>
                  </a:txBody>
                  <a:tcPr marL="66944" marR="66944" marT="33472" marB="33472"/>
                </a:tc>
                <a:extLst>
                  <a:ext uri="{0D108BD9-81ED-4DB2-BD59-A6C34878D82A}">
                    <a16:rowId xmlns:a16="http://schemas.microsoft.com/office/drawing/2014/main" val="1118409670"/>
                  </a:ext>
                </a:extLst>
              </a:tr>
            </a:tbl>
          </a:graphicData>
        </a:graphic>
      </p:graphicFrame>
    </p:spTree>
    <p:extLst>
      <p:ext uri="{BB962C8B-B14F-4D97-AF65-F5344CB8AC3E}">
        <p14:creationId xmlns:p14="http://schemas.microsoft.com/office/powerpoint/2010/main" val="18950991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 name="Rectangle 242">
            <a:extLst>
              <a:ext uri="{FF2B5EF4-FFF2-40B4-BE49-F238E27FC236}">
                <a16:creationId xmlns:a16="http://schemas.microsoft.com/office/drawing/2014/main" id="{8A117ED8-0FE5-D5BE-9913-67E2D3E2AD33}"/>
              </a:ext>
            </a:extLst>
          </p:cNvPr>
          <p:cNvSpPr/>
          <p:nvPr/>
        </p:nvSpPr>
        <p:spPr>
          <a:xfrm>
            <a:off x="-13106400" y="-5080000"/>
            <a:ext cx="49784000" cy="40335200"/>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 name="Rectangle: Rounded Corners 2">
            <a:hlinkClick r:id="rId2" action="ppaction://hlinksldjump"/>
            <a:extLst>
              <a:ext uri="{FF2B5EF4-FFF2-40B4-BE49-F238E27FC236}">
                <a16:creationId xmlns:a16="http://schemas.microsoft.com/office/drawing/2014/main" id="{BBA717EC-64F6-AB68-4B50-0D92A7AB6EB2}"/>
              </a:ext>
            </a:extLst>
          </p:cNvPr>
          <p:cNvSpPr/>
          <p:nvPr/>
        </p:nvSpPr>
        <p:spPr>
          <a:xfrm>
            <a:off x="4972050" y="304800"/>
            <a:ext cx="13716000" cy="316524"/>
          </a:xfrm>
          <a:prstGeom prst="roundRect">
            <a:avLst/>
          </a:prstGeom>
          <a:solidFill>
            <a:srgbClr val="FFCCFF"/>
          </a:solidFill>
          <a:ln>
            <a:solidFill>
              <a:schemeClr val="bg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02060"/>
                </a:solidFill>
              </a:rPr>
              <a:t>HMM-N </a:t>
            </a:r>
            <a:r>
              <a:rPr lang="en-US" sz="2800">
                <a:solidFill>
                  <a:srgbClr val="002060"/>
                </a:solidFill>
                <a:sym typeface="Wingdings" panose="05000000000000000000" pitchFamily="2" charset="2"/>
              </a:rPr>
              <a:t></a:t>
            </a:r>
            <a:endParaRPr lang="en-US" sz="2800" dirty="0">
              <a:solidFill>
                <a:srgbClr val="002060"/>
              </a:solidFill>
            </a:endParaRPr>
          </a:p>
        </p:txBody>
      </p:sp>
      <p:sp>
        <p:nvSpPr>
          <p:cNvPr id="7" name="Title 6">
            <a:extLst>
              <a:ext uri="{FF2B5EF4-FFF2-40B4-BE49-F238E27FC236}">
                <a16:creationId xmlns:a16="http://schemas.microsoft.com/office/drawing/2014/main" id="{181F9F74-429D-F1E3-584F-93A91417BD7A}"/>
              </a:ext>
            </a:extLst>
          </p:cNvPr>
          <p:cNvSpPr>
            <a:spLocks noGrp="1"/>
          </p:cNvSpPr>
          <p:nvPr>
            <p:ph type="title"/>
          </p:nvPr>
        </p:nvSpPr>
        <p:spPr/>
        <p:txBody>
          <a:bodyPr>
            <a:normAutofit fontScale="90000"/>
          </a:bodyPr>
          <a:lstStyle/>
          <a:p>
            <a:r>
              <a:rPr lang="en-US"/>
              <a:t>0.0 Escape</a:t>
            </a:r>
            <a:endParaRPr lang="en-US" dirty="0"/>
          </a:p>
        </p:txBody>
      </p:sp>
      <p:sp>
        <p:nvSpPr>
          <p:cNvPr id="9" name="Subtitle 2">
            <a:extLst>
              <a:ext uri="{FF2B5EF4-FFF2-40B4-BE49-F238E27FC236}">
                <a16:creationId xmlns:a16="http://schemas.microsoft.com/office/drawing/2014/main" id="{13B2F576-7155-0FE1-23FA-211700E214C9}"/>
              </a:ext>
            </a:extLst>
          </p:cNvPr>
          <p:cNvSpPr txBox="1">
            <a:spLocks/>
          </p:cNvSpPr>
          <p:nvPr/>
        </p:nvSpPr>
        <p:spPr>
          <a:xfrm>
            <a:off x="7090772" y="4369132"/>
            <a:ext cx="10569432" cy="143541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600" dirty="0"/>
              <a:t>Hardening, as previously described, is exposure-specific: hardening for flames and hardening for embers.</a:t>
            </a:r>
          </a:p>
          <a:p>
            <a:pPr algn="l">
              <a:lnSpc>
                <a:spcPct val="100000"/>
              </a:lnSpc>
              <a:spcBef>
                <a:spcPts val="0"/>
              </a:spcBef>
            </a:pPr>
            <a:endParaRPr lang="en-US" sz="1600" dirty="0"/>
          </a:p>
          <a:p>
            <a:pPr algn="l"/>
            <a:r>
              <a:rPr lang="en-US" sz="1600" dirty="0"/>
              <a:t>A structure ignites when there is an imbalance between hardening and exposures.  Understanding the exposure – hardening connection makes it clear that preventing structure ignitions is not a single-solution problem This will be further explored in </a:t>
            </a:r>
            <a:r>
              <a:rPr lang="en-US" sz="1600" dirty="0">
                <a:solidFill>
                  <a:schemeClr val="accent1"/>
                </a:solidFill>
              </a:rPr>
              <a:t>Section 2.1</a:t>
            </a:r>
            <a:r>
              <a:rPr lang="en-US" sz="1600" dirty="0"/>
              <a:t>. Figure xx shows that both exposures and structure hardening may be managed to achieve hazard reduction. “the illustration below shows…</a:t>
            </a:r>
          </a:p>
        </p:txBody>
      </p:sp>
      <p:sp>
        <p:nvSpPr>
          <p:cNvPr id="258" name="Rectangle: Rounded Corners 257">
            <a:hlinkClick r:id="" action="ppaction://hlinkshowjump?jump=nextslide"/>
            <a:extLst>
              <a:ext uri="{FF2B5EF4-FFF2-40B4-BE49-F238E27FC236}">
                <a16:creationId xmlns:a16="http://schemas.microsoft.com/office/drawing/2014/main" id="{814D4510-18C1-76F8-B66A-8F443558A13B}"/>
              </a:ext>
            </a:extLst>
          </p:cNvPr>
          <p:cNvSpPr/>
          <p:nvPr/>
        </p:nvSpPr>
        <p:spPr>
          <a:xfrm>
            <a:off x="17595850" y="621324"/>
            <a:ext cx="1092200" cy="316524"/>
          </a:xfrm>
          <a:prstGeom prst="roundRect">
            <a:avLst/>
          </a:prstGeom>
          <a:solidFill>
            <a:schemeClr val="accent1">
              <a:lumMod val="75000"/>
            </a:schemeClr>
          </a:solidFill>
          <a:ln>
            <a:solidFill>
              <a:schemeClr val="bg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a:t>next &gt;</a:t>
            </a:r>
            <a:endParaRPr lang="en-US" sz="2000" dirty="0"/>
          </a:p>
        </p:txBody>
      </p:sp>
      <p:sp>
        <p:nvSpPr>
          <p:cNvPr id="259" name="Rectangle: Rounded Corners 258">
            <a:hlinkClick r:id="" action="ppaction://hlinkshowjump?jump=previousslide"/>
            <a:extLst>
              <a:ext uri="{FF2B5EF4-FFF2-40B4-BE49-F238E27FC236}">
                <a16:creationId xmlns:a16="http://schemas.microsoft.com/office/drawing/2014/main" id="{A2062EFB-7695-F7F5-CCF4-CD38CF53C5AA}"/>
              </a:ext>
            </a:extLst>
          </p:cNvPr>
          <p:cNvSpPr/>
          <p:nvPr/>
        </p:nvSpPr>
        <p:spPr>
          <a:xfrm>
            <a:off x="4991100" y="621324"/>
            <a:ext cx="1092200" cy="316524"/>
          </a:xfrm>
          <a:prstGeom prst="roundRect">
            <a:avLst/>
          </a:prstGeom>
          <a:solidFill>
            <a:schemeClr val="accent1">
              <a:lumMod val="75000"/>
            </a:schemeClr>
          </a:solidFill>
          <a:ln>
            <a:solidFill>
              <a:schemeClr val="bg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a:t>&lt; prev</a:t>
            </a:r>
            <a:endParaRPr lang="en-US" sz="2000" dirty="0"/>
          </a:p>
        </p:txBody>
      </p:sp>
      <p:sp>
        <p:nvSpPr>
          <p:cNvPr id="254" name="TextBox 253">
            <a:extLst>
              <a:ext uri="{FF2B5EF4-FFF2-40B4-BE49-F238E27FC236}">
                <a16:creationId xmlns:a16="http://schemas.microsoft.com/office/drawing/2014/main" id="{710F19B0-4F87-C3E2-512A-F330BBAAC4CF}"/>
              </a:ext>
            </a:extLst>
          </p:cNvPr>
          <p:cNvSpPr txBox="1"/>
          <p:nvPr/>
        </p:nvSpPr>
        <p:spPr>
          <a:xfrm>
            <a:off x="7174667" y="3621793"/>
            <a:ext cx="7723772" cy="584775"/>
          </a:xfrm>
          <a:prstGeom prst="rect">
            <a:avLst/>
          </a:prstGeom>
          <a:solidFill>
            <a:schemeClr val="bg1">
              <a:lumMod val="85000"/>
            </a:schemeClr>
          </a:solidFill>
          <a:ln>
            <a:solidFill>
              <a:schemeClr val="tx1"/>
            </a:solidFill>
          </a:ln>
        </p:spPr>
        <p:txBody>
          <a:bodyPr wrap="square" rtlCol="0">
            <a:spAutoFit/>
          </a:bodyPr>
          <a:lstStyle/>
          <a:p>
            <a:r>
              <a:rPr lang="en-US" sz="1600" b="1" i="1" dirty="0"/>
              <a:t>Why do homes catch on fire?</a:t>
            </a:r>
            <a:br>
              <a:rPr lang="en-US" sz="1600" b="1" i="1" dirty="0"/>
            </a:br>
            <a:r>
              <a:rPr lang="en-US" sz="1600" i="1" dirty="0"/>
              <a:t>Structures catch on fire due to an imbalance of exposure &amp; hardening</a:t>
            </a:r>
          </a:p>
        </p:txBody>
      </p:sp>
      <p:grpSp>
        <p:nvGrpSpPr>
          <p:cNvPr id="234" name="Group 233">
            <a:extLst>
              <a:ext uri="{FF2B5EF4-FFF2-40B4-BE49-F238E27FC236}">
                <a16:creationId xmlns:a16="http://schemas.microsoft.com/office/drawing/2014/main" id="{BC807EED-7FB5-A8E7-B1E6-709ACFFA333F}"/>
              </a:ext>
            </a:extLst>
          </p:cNvPr>
          <p:cNvGrpSpPr/>
          <p:nvPr/>
        </p:nvGrpSpPr>
        <p:grpSpPr>
          <a:xfrm>
            <a:off x="8189901" y="8040624"/>
            <a:ext cx="7299348" cy="4105842"/>
            <a:chOff x="9210675" y="1219111"/>
            <a:chExt cx="2875982" cy="4551273"/>
          </a:xfrm>
        </p:grpSpPr>
        <p:sp>
          <p:nvSpPr>
            <p:cNvPr id="235" name="TextBox 234">
              <a:extLst>
                <a:ext uri="{FF2B5EF4-FFF2-40B4-BE49-F238E27FC236}">
                  <a16:creationId xmlns:a16="http://schemas.microsoft.com/office/drawing/2014/main" id="{C0574E4E-4154-4189-2478-C7C2D0164755}"/>
                </a:ext>
              </a:extLst>
            </p:cNvPr>
            <p:cNvSpPr txBox="1"/>
            <p:nvPr/>
          </p:nvSpPr>
          <p:spPr>
            <a:xfrm>
              <a:off x="9210675" y="1219111"/>
              <a:ext cx="2875982" cy="4551273"/>
            </a:xfrm>
            <a:prstGeom prst="rect">
              <a:avLst/>
            </a:prstGeom>
            <a:noFill/>
            <a:ln>
              <a:solidFill>
                <a:schemeClr val="tx1"/>
              </a:solidFill>
            </a:ln>
          </p:spPr>
          <p:txBody>
            <a:bodyPr wrap="square">
              <a:spAutoFit/>
            </a:bodyPr>
            <a:lstStyle/>
            <a:p>
              <a:r>
                <a:rPr lang="en-US" dirty="0"/>
                <a:t>Features of a home, such as  windows, eaves, deck/wall assembly, etc., are vulnerabilities only if the hardening is insufficient to “fight off” or withstand a specific fire or ember exposure (see HMM in </a:t>
              </a:r>
              <a:r>
                <a:rPr lang="en-US" dirty="0">
                  <a:solidFill>
                    <a:schemeClr val="accent1"/>
                  </a:solidFill>
                </a:rPr>
                <a:t>Section 3.0</a:t>
              </a:r>
              <a:r>
                <a:rPr lang="en-US" dirty="0"/>
                <a:t>)</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
          <p:nvSpPr>
            <p:cNvPr id="236" name="Rectangle 235">
              <a:extLst>
                <a:ext uri="{FF2B5EF4-FFF2-40B4-BE49-F238E27FC236}">
                  <a16:creationId xmlns:a16="http://schemas.microsoft.com/office/drawing/2014/main" id="{4C6D3515-EF1B-3BE4-5511-2EC778514B97}"/>
                </a:ext>
              </a:extLst>
            </p:cNvPr>
            <p:cNvSpPr/>
            <p:nvPr/>
          </p:nvSpPr>
          <p:spPr>
            <a:xfrm>
              <a:off x="9337070" y="2330654"/>
              <a:ext cx="2670867" cy="3349008"/>
            </a:xfrm>
            <a:prstGeom prst="rect">
              <a:avLst/>
            </a:prstGeom>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Image of construction assembly</a:t>
              </a:r>
              <a:endParaRPr lang="en-US" dirty="0"/>
            </a:p>
          </p:txBody>
        </p:sp>
      </p:grpSp>
      <p:sp>
        <p:nvSpPr>
          <p:cNvPr id="238" name="Content Placeholder 2">
            <a:extLst>
              <a:ext uri="{FF2B5EF4-FFF2-40B4-BE49-F238E27FC236}">
                <a16:creationId xmlns:a16="http://schemas.microsoft.com/office/drawing/2014/main" id="{7AAFDCEA-1E4B-A220-B3D8-51E21118D0AD}"/>
              </a:ext>
            </a:extLst>
          </p:cNvPr>
          <p:cNvSpPr txBox="1">
            <a:spLocks/>
          </p:cNvSpPr>
          <p:nvPr/>
        </p:nvSpPr>
        <p:spPr>
          <a:xfrm>
            <a:off x="6857171" y="13575313"/>
            <a:ext cx="10972800" cy="3693320"/>
          </a:xfrm>
          <a:prstGeom prst="rect">
            <a:avLst/>
          </a:prstGeom>
        </p:spPr>
        <p:txBody>
          <a:bodyPr>
            <a:normAutofit/>
          </a:bodyPr>
          <a:lstStyle>
            <a:lvl1pPr marL="685800" indent="-685800" algn="l" defTabSz="2743200" rtl="0" eaLnBrk="1" latinLnBrk="0" hangingPunct="1">
              <a:lnSpc>
                <a:spcPct val="90000"/>
              </a:lnSpc>
              <a:spcBef>
                <a:spcPts val="3000"/>
              </a:spcBef>
              <a:buFont typeface="Arial" panose="020B0604020202020204" pitchFamily="34" charset="0"/>
              <a:buChar char="•"/>
              <a:defRPr sz="8400" kern="1200">
                <a:solidFill>
                  <a:schemeClr val="tx1"/>
                </a:solidFill>
                <a:latin typeface="+mn-lt"/>
                <a:ea typeface="+mn-ea"/>
                <a:cs typeface="+mn-cs"/>
              </a:defRPr>
            </a:lvl1pPr>
            <a:lvl2pPr marL="2057400" indent="-685800" algn="l" defTabSz="2743200" rtl="0" eaLnBrk="1" latinLnBrk="0" hangingPunct="1">
              <a:lnSpc>
                <a:spcPct val="90000"/>
              </a:lnSpc>
              <a:spcBef>
                <a:spcPts val="1500"/>
              </a:spcBef>
              <a:buFont typeface="Arial" panose="020B0604020202020204" pitchFamily="34" charset="0"/>
              <a:buChar char="•"/>
              <a:defRPr sz="7200" kern="1200">
                <a:solidFill>
                  <a:schemeClr val="tx1"/>
                </a:solidFill>
                <a:latin typeface="+mn-lt"/>
                <a:ea typeface="+mn-ea"/>
                <a:cs typeface="+mn-cs"/>
              </a:defRPr>
            </a:lvl2pPr>
            <a:lvl3pPr marL="3429000" indent="-685800" algn="l" defTabSz="2743200" rtl="0" eaLnBrk="1" latinLnBrk="0" hangingPunct="1">
              <a:lnSpc>
                <a:spcPct val="90000"/>
              </a:lnSpc>
              <a:spcBef>
                <a:spcPts val="1500"/>
              </a:spcBef>
              <a:buFont typeface="Arial" panose="020B0604020202020204" pitchFamily="34" charset="0"/>
              <a:buChar char="•"/>
              <a:defRPr sz="6000" kern="1200">
                <a:solidFill>
                  <a:schemeClr val="tx1"/>
                </a:solidFill>
                <a:latin typeface="+mn-lt"/>
                <a:ea typeface="+mn-ea"/>
                <a:cs typeface="+mn-cs"/>
              </a:defRPr>
            </a:lvl3pPr>
            <a:lvl4pPr marL="48006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4pPr>
            <a:lvl5pPr marL="61722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5pPr>
            <a:lvl6pPr marL="75438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6pPr>
            <a:lvl7pPr marL="89154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7pPr>
            <a:lvl8pPr marL="102870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8pPr>
            <a:lvl9pPr marL="116586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9pPr>
          </a:lstStyle>
          <a:p>
            <a:pPr marL="182880" indent="-182880">
              <a:lnSpc>
                <a:spcPts val="2000"/>
              </a:lnSpc>
              <a:spcBef>
                <a:spcPts val="1000"/>
              </a:spcBef>
            </a:pPr>
            <a:r>
              <a:rPr lang="en-US" sz="2200" dirty="0">
                <a:latin typeface="UICTFontTextStyleBody"/>
              </a:rPr>
              <a:t>There are two different fire spread pathways to a house.  A structure can ignite from embers that were generated “remotely” </a:t>
            </a:r>
            <a:r>
              <a:rPr lang="en-US" sz="2200" kern="100" dirty="0">
                <a:highlight>
                  <a:srgbClr val="00FFFF"/>
                </a:highlight>
                <a:latin typeface="UICTFontTextStyleBody"/>
              </a:rPr>
              <a:t>[TOOL TIP 1]</a:t>
            </a:r>
            <a:r>
              <a:rPr lang="en-US" sz="2200" dirty="0">
                <a:latin typeface="UICTFontTextStyleBody"/>
              </a:rPr>
              <a:t> or from near-by source of flames </a:t>
            </a:r>
            <a:r>
              <a:rPr lang="en-US" sz="2200" kern="100" dirty="0">
                <a:highlight>
                  <a:srgbClr val="00FFFF"/>
                </a:highlight>
                <a:latin typeface="UICTFontTextStyleBody"/>
              </a:rPr>
              <a:t>[TOOL TIP 2] </a:t>
            </a:r>
            <a:r>
              <a:rPr lang="en-US" sz="2200" dirty="0">
                <a:latin typeface="UICTFontTextStyleBody"/>
              </a:rPr>
              <a:t>(as discussed in </a:t>
            </a:r>
            <a:r>
              <a:rPr lang="en-US" sz="2200" dirty="0">
                <a:solidFill>
                  <a:schemeClr val="accent1"/>
                </a:solidFill>
                <a:latin typeface="UICTFontTextStyleBody"/>
              </a:rPr>
              <a:t>Section 1.2</a:t>
            </a:r>
            <a:r>
              <a:rPr lang="en-US" sz="2200" dirty="0">
                <a:latin typeface="UICTFontTextStyleBody"/>
              </a:rPr>
              <a:t>)</a:t>
            </a:r>
          </a:p>
          <a:p>
            <a:pPr marL="182880" indent="-182880">
              <a:lnSpc>
                <a:spcPts val="2000"/>
              </a:lnSpc>
              <a:spcBef>
                <a:spcPts val="1000"/>
              </a:spcBef>
            </a:pPr>
            <a:r>
              <a:rPr lang="en-US" sz="2200" dirty="0">
                <a:latin typeface="UICTFontTextStyleBody"/>
              </a:rPr>
              <a:t>Ignitions can occur very locally on a house. Figure </a:t>
            </a:r>
            <a:r>
              <a:rPr lang="en-US" sz="2200" dirty="0">
                <a:highlight>
                  <a:srgbClr val="FFFF00"/>
                </a:highlight>
                <a:latin typeface="UICTFontTextStyleBody"/>
              </a:rPr>
              <a:t>xx</a:t>
            </a:r>
            <a:r>
              <a:rPr lang="en-US" sz="2200" dirty="0">
                <a:latin typeface="UICTFontTextStyleBody"/>
              </a:rPr>
              <a:t> illustrates several examples of ignition locations in the open eaves of a structure. In this case part of the fire exposure was from a boat stored against the house.</a:t>
            </a:r>
          </a:p>
          <a:p>
            <a:pPr marL="182880" indent="-182880">
              <a:lnSpc>
                <a:spcPts val="2000"/>
              </a:lnSpc>
              <a:spcBef>
                <a:spcPts val="1000"/>
              </a:spcBef>
            </a:pPr>
            <a:r>
              <a:rPr lang="en-US" sz="2200" dirty="0">
                <a:latin typeface="UICTFontTextStyleBody"/>
              </a:rPr>
              <a:t>Figure </a:t>
            </a:r>
            <a:r>
              <a:rPr lang="en-US" sz="2200" dirty="0" err="1">
                <a:highlight>
                  <a:srgbClr val="FFFF00"/>
                </a:highlight>
                <a:latin typeface="UICTFontTextStyleBody"/>
              </a:rPr>
              <a:t>yy</a:t>
            </a:r>
            <a:r>
              <a:rPr lang="en-US" sz="2200" dirty="0">
                <a:latin typeface="UICTFontTextStyleBody"/>
              </a:rPr>
              <a:t> illustrates possible structure ignition vulnerabilities (list not complete) and various typical fuels that are commonly found in the WUI.  Structure ignition from fire can occur when the exposure from one of these fuels “overpowers” the hardening of the house.  The NIST Case Study of the Camp Fire has identified various structure ignition pathways, outlined in Table xx.  You can learn more about three of these scenarios by clicking on the example buttons (POP-UPS).  The examples describe various documented fire spread pathways, showing how fire can “connect the dots” and get to the house. </a:t>
            </a:r>
          </a:p>
        </p:txBody>
      </p:sp>
      <p:sp>
        <p:nvSpPr>
          <p:cNvPr id="240" name="Callout: Line 239">
            <a:extLst>
              <a:ext uri="{FF2B5EF4-FFF2-40B4-BE49-F238E27FC236}">
                <a16:creationId xmlns:a16="http://schemas.microsoft.com/office/drawing/2014/main" id="{5B6A553B-371E-10AB-FD96-4F151A7C37A3}"/>
              </a:ext>
            </a:extLst>
          </p:cNvPr>
          <p:cNvSpPr/>
          <p:nvPr/>
        </p:nvSpPr>
        <p:spPr>
          <a:xfrm>
            <a:off x="16163640" y="10618456"/>
            <a:ext cx="3629428" cy="715666"/>
          </a:xfrm>
          <a:prstGeom prst="borderCallout1">
            <a:avLst>
              <a:gd name="adj1" fmla="val 117464"/>
              <a:gd name="adj2" fmla="val 4464"/>
              <a:gd name="adj3" fmla="val 443005"/>
              <a:gd name="adj4" fmla="val -105134"/>
            </a:avLst>
          </a:prstGeom>
          <a:solidFill>
            <a:srgbClr val="99FF99"/>
          </a:solidFill>
          <a:ln>
            <a:solidFill>
              <a:schemeClr val="bg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200" kern="100" dirty="0">
                <a:solidFill>
                  <a:schemeClr val="tx1"/>
                </a:solidFill>
                <a:highlight>
                  <a:srgbClr val="00FFFF"/>
                </a:highlight>
              </a:rPr>
              <a:t>[ TOOL-TIP 1 ]</a:t>
            </a:r>
          </a:p>
          <a:p>
            <a:r>
              <a:rPr lang="en-US" sz="1200" b="1" dirty="0">
                <a:solidFill>
                  <a:schemeClr val="tx1"/>
                </a:solidFill>
              </a:rPr>
              <a:t>Embers can travel from a few feet to well over two miles</a:t>
            </a:r>
          </a:p>
        </p:txBody>
      </p:sp>
      <p:grpSp>
        <p:nvGrpSpPr>
          <p:cNvPr id="242" name="Group 241">
            <a:extLst>
              <a:ext uri="{FF2B5EF4-FFF2-40B4-BE49-F238E27FC236}">
                <a16:creationId xmlns:a16="http://schemas.microsoft.com/office/drawing/2014/main" id="{8D81AF9C-8E2E-917E-0CCC-6A8B0062B1AD}"/>
              </a:ext>
            </a:extLst>
          </p:cNvPr>
          <p:cNvGrpSpPr/>
          <p:nvPr/>
        </p:nvGrpSpPr>
        <p:grpSpPr>
          <a:xfrm>
            <a:off x="6830080" y="17431059"/>
            <a:ext cx="10582128" cy="3594644"/>
            <a:chOff x="240307" y="3069790"/>
            <a:chExt cx="10582128" cy="3809867"/>
          </a:xfrm>
        </p:grpSpPr>
        <p:grpSp>
          <p:nvGrpSpPr>
            <p:cNvPr id="244" name="Group 243">
              <a:extLst>
                <a:ext uri="{FF2B5EF4-FFF2-40B4-BE49-F238E27FC236}">
                  <a16:creationId xmlns:a16="http://schemas.microsoft.com/office/drawing/2014/main" id="{B64F06DC-168C-F347-CC2D-38573D1BF85E}"/>
                </a:ext>
              </a:extLst>
            </p:cNvPr>
            <p:cNvGrpSpPr/>
            <p:nvPr/>
          </p:nvGrpSpPr>
          <p:grpSpPr>
            <a:xfrm>
              <a:off x="240307" y="3069790"/>
              <a:ext cx="10582128" cy="3809867"/>
              <a:chOff x="1460041" y="2955881"/>
              <a:chExt cx="10582128" cy="3809867"/>
            </a:xfrm>
          </p:grpSpPr>
          <p:pic>
            <p:nvPicPr>
              <p:cNvPr id="246" name="Picture 245">
                <a:extLst>
                  <a:ext uri="{FF2B5EF4-FFF2-40B4-BE49-F238E27FC236}">
                    <a16:creationId xmlns:a16="http://schemas.microsoft.com/office/drawing/2014/main" id="{748DA779-2008-BFA4-1E25-5A8659D20124}"/>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8567449" y="2955881"/>
                <a:ext cx="3474720" cy="3474720"/>
              </a:xfrm>
              <a:prstGeom prst="rect">
                <a:avLst/>
              </a:prstGeom>
              <a:ln w="28575">
                <a:solidFill>
                  <a:schemeClr val="bg2"/>
                </a:solidFill>
              </a:ln>
            </p:spPr>
          </p:pic>
          <p:sp>
            <p:nvSpPr>
              <p:cNvPr id="247" name="Content Placeholder 2">
                <a:extLst>
                  <a:ext uri="{FF2B5EF4-FFF2-40B4-BE49-F238E27FC236}">
                    <a16:creationId xmlns:a16="http://schemas.microsoft.com/office/drawing/2014/main" id="{220F0299-B907-BB32-393B-B7CC550B31F2}"/>
                  </a:ext>
                </a:extLst>
              </p:cNvPr>
              <p:cNvSpPr txBox="1">
                <a:spLocks/>
              </p:cNvSpPr>
              <p:nvPr/>
            </p:nvSpPr>
            <p:spPr bwMode="auto">
              <a:xfrm flipH="1">
                <a:off x="8644457" y="6465871"/>
                <a:ext cx="3320704" cy="269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defTabSz="457200" rtl="0" eaLnBrk="0" fontAlgn="base" hangingPunct="0">
                  <a:spcBef>
                    <a:spcPts val="800"/>
                  </a:spcBef>
                  <a:spcAft>
                    <a:spcPts val="200"/>
                  </a:spcAft>
                  <a:buClr>
                    <a:srgbClr val="FFC836"/>
                  </a:buClr>
                  <a:buFont typeface="Arial" panose="020B0604020202020204" pitchFamily="34" charset="0"/>
                  <a:buChar char="•"/>
                  <a:defRPr sz="2800">
                    <a:solidFill>
                      <a:schemeClr val="bg1"/>
                    </a:solidFill>
                    <a:latin typeface="+mn-lt"/>
                    <a:ea typeface="MS PGothic" panose="020B0600070205080204" pitchFamily="34" charset="-128"/>
                    <a:cs typeface="+mn-cs"/>
                  </a:defRPr>
                </a:lvl1pPr>
                <a:lvl2pPr marL="742950" indent="-285750" algn="l" defTabSz="457200" rtl="0" eaLnBrk="0" fontAlgn="base" hangingPunct="0">
                  <a:spcBef>
                    <a:spcPts val="800"/>
                  </a:spcBef>
                  <a:spcAft>
                    <a:spcPts val="400"/>
                  </a:spcAft>
                  <a:buClr>
                    <a:srgbClr val="B9CDE5"/>
                  </a:buClr>
                  <a:buFont typeface="Arial" panose="020B0604020202020204" pitchFamily="34" charset="0"/>
                  <a:buChar char="–"/>
                  <a:defRPr sz="2400">
                    <a:solidFill>
                      <a:schemeClr val="bg1"/>
                    </a:solidFill>
                    <a:latin typeface="+mn-lt"/>
                    <a:ea typeface="Arial" charset="0"/>
                    <a:cs typeface="+mn-cs"/>
                  </a:defRPr>
                </a:lvl2pPr>
                <a:lvl3pPr marL="1143000" indent="-228600" algn="l" defTabSz="457200" rtl="0" eaLnBrk="0" fontAlgn="base" hangingPunct="0">
                  <a:spcBef>
                    <a:spcPts val="800"/>
                  </a:spcBef>
                  <a:spcAft>
                    <a:spcPts val="400"/>
                  </a:spcAft>
                  <a:buClr>
                    <a:srgbClr val="FDEADA"/>
                  </a:buClr>
                  <a:buFont typeface="Arial" panose="020B0604020202020204" pitchFamily="34" charset="0"/>
                  <a:buChar char="•"/>
                  <a:defRPr sz="2000">
                    <a:solidFill>
                      <a:schemeClr val="bg1"/>
                    </a:solidFill>
                    <a:latin typeface="+mn-lt"/>
                    <a:ea typeface="Arial" charset="0"/>
                    <a:cs typeface="+mn-cs"/>
                  </a:defRPr>
                </a:lvl3pPr>
                <a:lvl4pPr marL="1600200" indent="-228600" algn="l" defTabSz="457200" rtl="0" eaLnBrk="0" fontAlgn="base" hangingPunct="0">
                  <a:spcBef>
                    <a:spcPts val="800"/>
                  </a:spcBef>
                  <a:spcAft>
                    <a:spcPts val="400"/>
                  </a:spcAft>
                  <a:buFont typeface="Arial" panose="020B0604020202020204" pitchFamily="34" charset="0"/>
                  <a:buChar char="–"/>
                  <a:defRPr>
                    <a:solidFill>
                      <a:schemeClr val="bg1"/>
                    </a:solidFill>
                    <a:latin typeface="+mn-lt"/>
                    <a:ea typeface="Arial" charset="0"/>
                    <a:cs typeface="+mn-cs"/>
                  </a:defRPr>
                </a:lvl4pPr>
                <a:lvl5pPr marL="2057400" indent="-228600" algn="l" defTabSz="457200" rtl="0" eaLnBrk="0" fontAlgn="base" hangingPunct="0">
                  <a:spcBef>
                    <a:spcPts val="800"/>
                  </a:spcBef>
                  <a:spcAft>
                    <a:spcPts val="400"/>
                  </a:spcAft>
                  <a:buFont typeface="Arial" panose="020B0604020202020204" pitchFamily="34" charset="0"/>
                  <a:buChar char="»"/>
                  <a:defRPr>
                    <a:solidFill>
                      <a:schemeClr val="bg1"/>
                    </a:solidFill>
                    <a:latin typeface="+mn-lt"/>
                    <a:ea typeface="Arial" charset="0"/>
                    <a:cs typeface="+mn-cs"/>
                  </a:defRPr>
                </a:lvl5pPr>
                <a:lvl6pPr marL="2514600" indent="-228600" algn="l" defTabSz="457200" rtl="0" fontAlgn="base">
                  <a:spcBef>
                    <a:spcPts val="800"/>
                  </a:spcBef>
                  <a:spcAft>
                    <a:spcPts val="400"/>
                  </a:spcAft>
                  <a:buFont typeface="Arial" pitchFamily="34" charset="0"/>
                  <a:buChar char="»"/>
                  <a:defRPr>
                    <a:solidFill>
                      <a:schemeClr val="bg1"/>
                    </a:solidFill>
                    <a:latin typeface="+mn-lt"/>
                    <a:cs typeface="+mn-cs"/>
                  </a:defRPr>
                </a:lvl6pPr>
                <a:lvl7pPr marL="2971800" indent="-228600" algn="l" defTabSz="457200" rtl="0" fontAlgn="base">
                  <a:spcBef>
                    <a:spcPts val="800"/>
                  </a:spcBef>
                  <a:spcAft>
                    <a:spcPts val="400"/>
                  </a:spcAft>
                  <a:buFont typeface="Arial" pitchFamily="34" charset="0"/>
                  <a:buChar char="»"/>
                  <a:defRPr>
                    <a:solidFill>
                      <a:schemeClr val="bg1"/>
                    </a:solidFill>
                    <a:latin typeface="+mn-lt"/>
                    <a:cs typeface="+mn-cs"/>
                  </a:defRPr>
                </a:lvl7pPr>
                <a:lvl8pPr marL="3429000" indent="-228600" algn="l" defTabSz="457200" rtl="0" fontAlgn="base">
                  <a:spcBef>
                    <a:spcPts val="800"/>
                  </a:spcBef>
                  <a:spcAft>
                    <a:spcPts val="400"/>
                  </a:spcAft>
                  <a:buFont typeface="Arial" pitchFamily="34" charset="0"/>
                  <a:buChar char="»"/>
                  <a:defRPr>
                    <a:solidFill>
                      <a:schemeClr val="bg1"/>
                    </a:solidFill>
                    <a:latin typeface="+mn-lt"/>
                    <a:cs typeface="+mn-cs"/>
                  </a:defRPr>
                </a:lvl8pPr>
                <a:lvl9pPr marL="3886200" indent="-228600" algn="l" defTabSz="457200" rtl="0" fontAlgn="base">
                  <a:spcBef>
                    <a:spcPts val="800"/>
                  </a:spcBef>
                  <a:spcAft>
                    <a:spcPts val="400"/>
                  </a:spcAft>
                  <a:buFont typeface="Arial" pitchFamily="34" charset="0"/>
                  <a:buChar char="»"/>
                  <a:defRPr>
                    <a:solidFill>
                      <a:schemeClr val="bg1"/>
                    </a:solidFill>
                    <a:latin typeface="+mn-lt"/>
                    <a:cs typeface="+mn-cs"/>
                  </a:defRPr>
                </a:lvl9pPr>
              </a:lstStyle>
              <a:p>
                <a:pPr marL="0" indent="0" algn="ctr">
                  <a:buNone/>
                </a:pPr>
                <a:r>
                  <a:rPr lang="en-US" sz="1400" kern="0">
                    <a:solidFill>
                      <a:schemeClr val="tx1"/>
                    </a:solidFill>
                  </a:rPr>
                  <a:t>Failure: eaves/roof truss near eave vent</a:t>
                </a:r>
                <a:endParaRPr lang="en-US" sz="1400" kern="0" dirty="0">
                  <a:solidFill>
                    <a:schemeClr val="tx1"/>
                  </a:solidFill>
                </a:endParaRPr>
              </a:p>
            </p:txBody>
          </p:sp>
          <p:pic>
            <p:nvPicPr>
              <p:cNvPr id="248" name="Picture 247">
                <a:extLst>
                  <a:ext uri="{FF2B5EF4-FFF2-40B4-BE49-F238E27FC236}">
                    <a16:creationId xmlns:a16="http://schemas.microsoft.com/office/drawing/2014/main" id="{D684D55C-E0FA-6831-D901-897318FF91CB}"/>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5015357" y="2955881"/>
                <a:ext cx="3474720" cy="3474720"/>
              </a:xfrm>
              <a:prstGeom prst="rect">
                <a:avLst/>
              </a:prstGeom>
              <a:ln w="28575">
                <a:solidFill>
                  <a:schemeClr val="bg2"/>
                </a:solidFill>
              </a:ln>
            </p:spPr>
          </p:pic>
          <p:sp>
            <p:nvSpPr>
              <p:cNvPr id="249" name="Content Placeholder 2">
                <a:extLst>
                  <a:ext uri="{FF2B5EF4-FFF2-40B4-BE49-F238E27FC236}">
                    <a16:creationId xmlns:a16="http://schemas.microsoft.com/office/drawing/2014/main" id="{3629192B-D7AB-4223-99A0-D3A4C2E4413D}"/>
                  </a:ext>
                </a:extLst>
              </p:cNvPr>
              <p:cNvSpPr txBox="1">
                <a:spLocks/>
              </p:cNvSpPr>
              <p:nvPr/>
            </p:nvSpPr>
            <p:spPr bwMode="auto">
              <a:xfrm flipH="1">
                <a:off x="5078692" y="6489519"/>
                <a:ext cx="3348050" cy="269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defTabSz="457200" rtl="0" eaLnBrk="0" fontAlgn="base" hangingPunct="0">
                  <a:spcBef>
                    <a:spcPts val="800"/>
                  </a:spcBef>
                  <a:spcAft>
                    <a:spcPts val="200"/>
                  </a:spcAft>
                  <a:buClr>
                    <a:srgbClr val="FFC836"/>
                  </a:buClr>
                  <a:buFont typeface="Arial" panose="020B0604020202020204" pitchFamily="34" charset="0"/>
                  <a:buChar char="•"/>
                  <a:defRPr sz="2800">
                    <a:solidFill>
                      <a:schemeClr val="bg1"/>
                    </a:solidFill>
                    <a:latin typeface="+mn-lt"/>
                    <a:ea typeface="MS PGothic" panose="020B0600070205080204" pitchFamily="34" charset="-128"/>
                    <a:cs typeface="+mn-cs"/>
                  </a:defRPr>
                </a:lvl1pPr>
                <a:lvl2pPr marL="742950" indent="-285750" algn="l" defTabSz="457200" rtl="0" eaLnBrk="0" fontAlgn="base" hangingPunct="0">
                  <a:spcBef>
                    <a:spcPts val="800"/>
                  </a:spcBef>
                  <a:spcAft>
                    <a:spcPts val="400"/>
                  </a:spcAft>
                  <a:buClr>
                    <a:srgbClr val="B9CDE5"/>
                  </a:buClr>
                  <a:buFont typeface="Arial" panose="020B0604020202020204" pitchFamily="34" charset="0"/>
                  <a:buChar char="–"/>
                  <a:defRPr sz="2400">
                    <a:solidFill>
                      <a:schemeClr val="bg1"/>
                    </a:solidFill>
                    <a:latin typeface="+mn-lt"/>
                    <a:ea typeface="Arial" charset="0"/>
                    <a:cs typeface="+mn-cs"/>
                  </a:defRPr>
                </a:lvl2pPr>
                <a:lvl3pPr marL="1143000" indent="-228600" algn="l" defTabSz="457200" rtl="0" eaLnBrk="0" fontAlgn="base" hangingPunct="0">
                  <a:spcBef>
                    <a:spcPts val="800"/>
                  </a:spcBef>
                  <a:spcAft>
                    <a:spcPts val="400"/>
                  </a:spcAft>
                  <a:buClr>
                    <a:srgbClr val="FDEADA"/>
                  </a:buClr>
                  <a:buFont typeface="Arial" panose="020B0604020202020204" pitchFamily="34" charset="0"/>
                  <a:buChar char="•"/>
                  <a:defRPr sz="2000">
                    <a:solidFill>
                      <a:schemeClr val="bg1"/>
                    </a:solidFill>
                    <a:latin typeface="+mn-lt"/>
                    <a:ea typeface="Arial" charset="0"/>
                    <a:cs typeface="+mn-cs"/>
                  </a:defRPr>
                </a:lvl3pPr>
                <a:lvl4pPr marL="1600200" indent="-228600" algn="l" defTabSz="457200" rtl="0" eaLnBrk="0" fontAlgn="base" hangingPunct="0">
                  <a:spcBef>
                    <a:spcPts val="800"/>
                  </a:spcBef>
                  <a:spcAft>
                    <a:spcPts val="400"/>
                  </a:spcAft>
                  <a:buFont typeface="Arial" panose="020B0604020202020204" pitchFamily="34" charset="0"/>
                  <a:buChar char="–"/>
                  <a:defRPr>
                    <a:solidFill>
                      <a:schemeClr val="bg1"/>
                    </a:solidFill>
                    <a:latin typeface="+mn-lt"/>
                    <a:ea typeface="Arial" charset="0"/>
                    <a:cs typeface="+mn-cs"/>
                  </a:defRPr>
                </a:lvl4pPr>
                <a:lvl5pPr marL="2057400" indent="-228600" algn="l" defTabSz="457200" rtl="0" eaLnBrk="0" fontAlgn="base" hangingPunct="0">
                  <a:spcBef>
                    <a:spcPts val="800"/>
                  </a:spcBef>
                  <a:spcAft>
                    <a:spcPts val="400"/>
                  </a:spcAft>
                  <a:buFont typeface="Arial" panose="020B0604020202020204" pitchFamily="34" charset="0"/>
                  <a:buChar char="»"/>
                  <a:defRPr>
                    <a:solidFill>
                      <a:schemeClr val="bg1"/>
                    </a:solidFill>
                    <a:latin typeface="+mn-lt"/>
                    <a:ea typeface="Arial" charset="0"/>
                    <a:cs typeface="+mn-cs"/>
                  </a:defRPr>
                </a:lvl5pPr>
                <a:lvl6pPr marL="2514600" indent="-228600" algn="l" defTabSz="457200" rtl="0" fontAlgn="base">
                  <a:spcBef>
                    <a:spcPts val="800"/>
                  </a:spcBef>
                  <a:spcAft>
                    <a:spcPts val="400"/>
                  </a:spcAft>
                  <a:buFont typeface="Arial" pitchFamily="34" charset="0"/>
                  <a:buChar char="»"/>
                  <a:defRPr>
                    <a:solidFill>
                      <a:schemeClr val="bg1"/>
                    </a:solidFill>
                    <a:latin typeface="+mn-lt"/>
                    <a:cs typeface="+mn-cs"/>
                  </a:defRPr>
                </a:lvl6pPr>
                <a:lvl7pPr marL="2971800" indent="-228600" algn="l" defTabSz="457200" rtl="0" fontAlgn="base">
                  <a:spcBef>
                    <a:spcPts val="800"/>
                  </a:spcBef>
                  <a:spcAft>
                    <a:spcPts val="400"/>
                  </a:spcAft>
                  <a:buFont typeface="Arial" pitchFamily="34" charset="0"/>
                  <a:buChar char="»"/>
                  <a:defRPr>
                    <a:solidFill>
                      <a:schemeClr val="bg1"/>
                    </a:solidFill>
                    <a:latin typeface="+mn-lt"/>
                    <a:cs typeface="+mn-cs"/>
                  </a:defRPr>
                </a:lvl7pPr>
                <a:lvl8pPr marL="3429000" indent="-228600" algn="l" defTabSz="457200" rtl="0" fontAlgn="base">
                  <a:spcBef>
                    <a:spcPts val="800"/>
                  </a:spcBef>
                  <a:spcAft>
                    <a:spcPts val="400"/>
                  </a:spcAft>
                  <a:buFont typeface="Arial" pitchFamily="34" charset="0"/>
                  <a:buChar char="»"/>
                  <a:defRPr>
                    <a:solidFill>
                      <a:schemeClr val="bg1"/>
                    </a:solidFill>
                    <a:latin typeface="+mn-lt"/>
                    <a:cs typeface="+mn-cs"/>
                  </a:defRPr>
                </a:lvl8pPr>
                <a:lvl9pPr marL="3886200" indent="-228600" algn="l" defTabSz="457200" rtl="0" fontAlgn="base">
                  <a:spcBef>
                    <a:spcPts val="800"/>
                  </a:spcBef>
                  <a:spcAft>
                    <a:spcPts val="400"/>
                  </a:spcAft>
                  <a:buFont typeface="Arial" pitchFamily="34" charset="0"/>
                  <a:buChar char="»"/>
                  <a:defRPr>
                    <a:solidFill>
                      <a:schemeClr val="bg1"/>
                    </a:solidFill>
                    <a:latin typeface="+mn-lt"/>
                    <a:cs typeface="+mn-cs"/>
                  </a:defRPr>
                </a:lvl9pPr>
              </a:lstStyle>
              <a:p>
                <a:pPr marL="0" indent="0">
                  <a:buNone/>
                </a:pPr>
                <a:r>
                  <a:rPr lang="en-US" sz="1400" kern="0">
                    <a:solidFill>
                      <a:schemeClr val="tx1"/>
                    </a:solidFill>
                  </a:rPr>
                  <a:t>Failure: eave at facia board</a:t>
                </a:r>
                <a:endParaRPr lang="en-US" sz="1400" kern="0" dirty="0">
                  <a:solidFill>
                    <a:schemeClr val="tx1"/>
                  </a:solidFill>
                </a:endParaRPr>
              </a:p>
            </p:txBody>
          </p:sp>
          <p:pic>
            <p:nvPicPr>
              <p:cNvPr id="250" name="Picture 249">
                <a:extLst>
                  <a:ext uri="{FF2B5EF4-FFF2-40B4-BE49-F238E27FC236}">
                    <a16:creationId xmlns:a16="http://schemas.microsoft.com/office/drawing/2014/main" id="{689364F2-B815-D268-AC9A-6F9714AFA478}"/>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1460041" y="2955881"/>
                <a:ext cx="3474720" cy="3474720"/>
              </a:xfrm>
              <a:prstGeom prst="rect">
                <a:avLst/>
              </a:prstGeom>
              <a:ln w="28575">
                <a:solidFill>
                  <a:schemeClr val="bg2"/>
                </a:solidFill>
              </a:ln>
            </p:spPr>
          </p:pic>
          <p:sp>
            <p:nvSpPr>
              <p:cNvPr id="251" name="Arrow: Down 250">
                <a:extLst>
                  <a:ext uri="{FF2B5EF4-FFF2-40B4-BE49-F238E27FC236}">
                    <a16:creationId xmlns:a16="http://schemas.microsoft.com/office/drawing/2014/main" id="{464B43F0-0696-66C3-1A3C-CA94669FBCE8}"/>
                  </a:ext>
                </a:extLst>
              </p:cNvPr>
              <p:cNvSpPr/>
              <p:nvPr/>
            </p:nvSpPr>
            <p:spPr bwMode="auto">
              <a:xfrm rot="10800000">
                <a:off x="2730312" y="5373915"/>
                <a:ext cx="334187" cy="414931"/>
              </a:xfrm>
              <a:prstGeom prst="downArrow">
                <a:avLst/>
              </a:prstGeom>
              <a:solidFill>
                <a:schemeClr val="tx1"/>
              </a:solidFill>
              <a:ln w="9525" cap="flat" cmpd="sng" algn="ctr">
                <a:solidFill>
                  <a:schemeClr val="bg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a:latin typeface="Arial" pitchFamily="34" charset="0"/>
                </a:endParaRPr>
              </a:p>
            </p:txBody>
          </p:sp>
          <p:sp>
            <p:nvSpPr>
              <p:cNvPr id="252" name="Arrow: Up 251">
                <a:extLst>
                  <a:ext uri="{FF2B5EF4-FFF2-40B4-BE49-F238E27FC236}">
                    <a16:creationId xmlns:a16="http://schemas.microsoft.com/office/drawing/2014/main" id="{6D677366-3ECC-FE2D-EE39-C25AF813B422}"/>
                  </a:ext>
                </a:extLst>
              </p:cNvPr>
              <p:cNvSpPr/>
              <p:nvPr/>
            </p:nvSpPr>
            <p:spPr bwMode="auto">
              <a:xfrm>
                <a:off x="1855767" y="3673530"/>
                <a:ext cx="393700" cy="409575"/>
              </a:xfrm>
              <a:prstGeom prst="upArrow">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dirty="0">
                  <a:latin typeface="Arial" pitchFamily="34" charset="0"/>
                </a:endParaRPr>
              </a:p>
            </p:txBody>
          </p:sp>
          <p:sp>
            <p:nvSpPr>
              <p:cNvPr id="253" name="Arrow: Up 252">
                <a:extLst>
                  <a:ext uri="{FF2B5EF4-FFF2-40B4-BE49-F238E27FC236}">
                    <a16:creationId xmlns:a16="http://schemas.microsoft.com/office/drawing/2014/main" id="{C86C85E1-1C3B-7434-DD43-FB4D62B54FCD}"/>
                  </a:ext>
                </a:extLst>
              </p:cNvPr>
              <p:cNvSpPr/>
              <p:nvPr/>
            </p:nvSpPr>
            <p:spPr bwMode="auto">
              <a:xfrm>
                <a:off x="2973476" y="3599671"/>
                <a:ext cx="393700" cy="409575"/>
              </a:xfrm>
              <a:prstGeom prst="upArrow">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dirty="0">
                  <a:latin typeface="Arial" pitchFamily="34" charset="0"/>
                </a:endParaRPr>
              </a:p>
            </p:txBody>
          </p:sp>
          <p:sp>
            <p:nvSpPr>
              <p:cNvPr id="255" name="Arrow: Up 254">
                <a:extLst>
                  <a:ext uri="{FF2B5EF4-FFF2-40B4-BE49-F238E27FC236}">
                    <a16:creationId xmlns:a16="http://schemas.microsoft.com/office/drawing/2014/main" id="{A87EA8F0-7633-3F67-59B1-10199AD87137}"/>
                  </a:ext>
                </a:extLst>
              </p:cNvPr>
              <p:cNvSpPr/>
              <p:nvPr/>
            </p:nvSpPr>
            <p:spPr bwMode="auto">
              <a:xfrm>
                <a:off x="4091185" y="3523207"/>
                <a:ext cx="393700" cy="409575"/>
              </a:xfrm>
              <a:prstGeom prst="upArrow">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a:latin typeface="Arial" pitchFamily="34" charset="0"/>
                </a:endParaRPr>
              </a:p>
            </p:txBody>
          </p:sp>
          <p:sp>
            <p:nvSpPr>
              <p:cNvPr id="257" name="Content Placeholder 2">
                <a:extLst>
                  <a:ext uri="{FF2B5EF4-FFF2-40B4-BE49-F238E27FC236}">
                    <a16:creationId xmlns:a16="http://schemas.microsoft.com/office/drawing/2014/main" id="{D49084FB-4EED-8056-FFB0-7428982AE19E}"/>
                  </a:ext>
                </a:extLst>
              </p:cNvPr>
              <p:cNvSpPr txBox="1">
                <a:spLocks/>
              </p:cNvSpPr>
              <p:nvPr/>
            </p:nvSpPr>
            <p:spPr bwMode="auto">
              <a:xfrm flipH="1">
                <a:off x="1717547" y="6496036"/>
                <a:ext cx="2959708" cy="269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defTabSz="457200" rtl="0" eaLnBrk="0" fontAlgn="base" hangingPunct="0">
                  <a:spcBef>
                    <a:spcPts val="800"/>
                  </a:spcBef>
                  <a:spcAft>
                    <a:spcPts val="200"/>
                  </a:spcAft>
                  <a:buClr>
                    <a:srgbClr val="FFC836"/>
                  </a:buClr>
                  <a:buFont typeface="Arial" panose="020B0604020202020204" pitchFamily="34" charset="0"/>
                  <a:buChar char="•"/>
                  <a:defRPr sz="2800">
                    <a:solidFill>
                      <a:schemeClr val="bg1"/>
                    </a:solidFill>
                    <a:latin typeface="+mn-lt"/>
                    <a:ea typeface="MS PGothic" panose="020B0600070205080204" pitchFamily="34" charset="-128"/>
                    <a:cs typeface="+mn-cs"/>
                  </a:defRPr>
                </a:lvl1pPr>
                <a:lvl2pPr marL="742950" indent="-285750" algn="l" defTabSz="457200" rtl="0" eaLnBrk="0" fontAlgn="base" hangingPunct="0">
                  <a:spcBef>
                    <a:spcPts val="800"/>
                  </a:spcBef>
                  <a:spcAft>
                    <a:spcPts val="400"/>
                  </a:spcAft>
                  <a:buClr>
                    <a:srgbClr val="B9CDE5"/>
                  </a:buClr>
                  <a:buFont typeface="Arial" panose="020B0604020202020204" pitchFamily="34" charset="0"/>
                  <a:buChar char="–"/>
                  <a:defRPr sz="2400">
                    <a:solidFill>
                      <a:schemeClr val="bg1"/>
                    </a:solidFill>
                    <a:latin typeface="+mn-lt"/>
                    <a:ea typeface="Arial" charset="0"/>
                    <a:cs typeface="+mn-cs"/>
                  </a:defRPr>
                </a:lvl2pPr>
                <a:lvl3pPr marL="1143000" indent="-228600" algn="l" defTabSz="457200" rtl="0" eaLnBrk="0" fontAlgn="base" hangingPunct="0">
                  <a:spcBef>
                    <a:spcPts val="800"/>
                  </a:spcBef>
                  <a:spcAft>
                    <a:spcPts val="400"/>
                  </a:spcAft>
                  <a:buClr>
                    <a:srgbClr val="FDEADA"/>
                  </a:buClr>
                  <a:buFont typeface="Arial" panose="020B0604020202020204" pitchFamily="34" charset="0"/>
                  <a:buChar char="•"/>
                  <a:defRPr sz="2000">
                    <a:solidFill>
                      <a:schemeClr val="bg1"/>
                    </a:solidFill>
                    <a:latin typeface="+mn-lt"/>
                    <a:ea typeface="Arial" charset="0"/>
                    <a:cs typeface="+mn-cs"/>
                  </a:defRPr>
                </a:lvl3pPr>
                <a:lvl4pPr marL="1600200" indent="-228600" algn="l" defTabSz="457200" rtl="0" eaLnBrk="0" fontAlgn="base" hangingPunct="0">
                  <a:spcBef>
                    <a:spcPts val="800"/>
                  </a:spcBef>
                  <a:spcAft>
                    <a:spcPts val="400"/>
                  </a:spcAft>
                  <a:buFont typeface="Arial" panose="020B0604020202020204" pitchFamily="34" charset="0"/>
                  <a:buChar char="–"/>
                  <a:defRPr>
                    <a:solidFill>
                      <a:schemeClr val="bg1"/>
                    </a:solidFill>
                    <a:latin typeface="+mn-lt"/>
                    <a:ea typeface="Arial" charset="0"/>
                    <a:cs typeface="+mn-cs"/>
                  </a:defRPr>
                </a:lvl4pPr>
                <a:lvl5pPr marL="2057400" indent="-228600" algn="l" defTabSz="457200" rtl="0" eaLnBrk="0" fontAlgn="base" hangingPunct="0">
                  <a:spcBef>
                    <a:spcPts val="800"/>
                  </a:spcBef>
                  <a:spcAft>
                    <a:spcPts val="400"/>
                  </a:spcAft>
                  <a:buFont typeface="Arial" panose="020B0604020202020204" pitchFamily="34" charset="0"/>
                  <a:buChar char="»"/>
                  <a:defRPr>
                    <a:solidFill>
                      <a:schemeClr val="bg1"/>
                    </a:solidFill>
                    <a:latin typeface="+mn-lt"/>
                    <a:ea typeface="Arial" charset="0"/>
                    <a:cs typeface="+mn-cs"/>
                  </a:defRPr>
                </a:lvl5pPr>
                <a:lvl6pPr marL="2514600" indent="-228600" algn="l" defTabSz="457200" rtl="0" fontAlgn="base">
                  <a:spcBef>
                    <a:spcPts val="800"/>
                  </a:spcBef>
                  <a:spcAft>
                    <a:spcPts val="400"/>
                  </a:spcAft>
                  <a:buFont typeface="Arial" pitchFamily="34" charset="0"/>
                  <a:buChar char="»"/>
                  <a:defRPr>
                    <a:solidFill>
                      <a:schemeClr val="bg1"/>
                    </a:solidFill>
                    <a:latin typeface="+mn-lt"/>
                    <a:cs typeface="+mn-cs"/>
                  </a:defRPr>
                </a:lvl6pPr>
                <a:lvl7pPr marL="2971800" indent="-228600" algn="l" defTabSz="457200" rtl="0" fontAlgn="base">
                  <a:spcBef>
                    <a:spcPts val="800"/>
                  </a:spcBef>
                  <a:spcAft>
                    <a:spcPts val="400"/>
                  </a:spcAft>
                  <a:buFont typeface="Arial" pitchFamily="34" charset="0"/>
                  <a:buChar char="»"/>
                  <a:defRPr>
                    <a:solidFill>
                      <a:schemeClr val="bg1"/>
                    </a:solidFill>
                    <a:latin typeface="+mn-lt"/>
                    <a:cs typeface="+mn-cs"/>
                  </a:defRPr>
                </a:lvl7pPr>
                <a:lvl8pPr marL="3429000" indent="-228600" algn="l" defTabSz="457200" rtl="0" fontAlgn="base">
                  <a:spcBef>
                    <a:spcPts val="800"/>
                  </a:spcBef>
                  <a:spcAft>
                    <a:spcPts val="400"/>
                  </a:spcAft>
                  <a:buFont typeface="Arial" pitchFamily="34" charset="0"/>
                  <a:buChar char="»"/>
                  <a:defRPr>
                    <a:solidFill>
                      <a:schemeClr val="bg1"/>
                    </a:solidFill>
                    <a:latin typeface="+mn-lt"/>
                    <a:cs typeface="+mn-cs"/>
                  </a:defRPr>
                </a:lvl8pPr>
                <a:lvl9pPr marL="3886200" indent="-228600" algn="l" defTabSz="457200" rtl="0" fontAlgn="base">
                  <a:spcBef>
                    <a:spcPts val="800"/>
                  </a:spcBef>
                  <a:spcAft>
                    <a:spcPts val="400"/>
                  </a:spcAft>
                  <a:buFont typeface="Arial" pitchFamily="34" charset="0"/>
                  <a:buChar char="»"/>
                  <a:defRPr>
                    <a:solidFill>
                      <a:schemeClr val="bg1"/>
                    </a:solidFill>
                    <a:latin typeface="+mn-lt"/>
                    <a:cs typeface="+mn-cs"/>
                  </a:defRPr>
                </a:lvl9pPr>
              </a:lstStyle>
              <a:p>
                <a:pPr marL="0" indent="0" algn="ctr">
                  <a:buNone/>
                </a:pPr>
                <a:r>
                  <a:rPr lang="en-US" sz="1400" kern="0">
                    <a:solidFill>
                      <a:schemeClr val="tx1"/>
                    </a:solidFill>
                  </a:rPr>
                  <a:t>Failure: multiple locations along eaves</a:t>
                </a:r>
                <a:endParaRPr lang="en-US" sz="1400" kern="0" dirty="0">
                  <a:solidFill>
                    <a:schemeClr val="tx1"/>
                  </a:solidFill>
                </a:endParaRPr>
              </a:p>
            </p:txBody>
          </p:sp>
          <p:sp>
            <p:nvSpPr>
              <p:cNvPr id="261" name="Arrow: Up 260">
                <a:extLst>
                  <a:ext uri="{FF2B5EF4-FFF2-40B4-BE49-F238E27FC236}">
                    <a16:creationId xmlns:a16="http://schemas.microsoft.com/office/drawing/2014/main" id="{C37C92F1-DA3D-D563-F626-C3E1B95A6F8F}"/>
                  </a:ext>
                </a:extLst>
              </p:cNvPr>
              <p:cNvSpPr/>
              <p:nvPr/>
            </p:nvSpPr>
            <p:spPr bwMode="auto">
              <a:xfrm rot="3431560">
                <a:off x="6348608" y="4892718"/>
                <a:ext cx="393700" cy="409575"/>
              </a:xfrm>
              <a:prstGeom prst="upArrow">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a:latin typeface="Arial" pitchFamily="34" charset="0"/>
                </a:endParaRPr>
              </a:p>
            </p:txBody>
          </p:sp>
          <p:sp>
            <p:nvSpPr>
              <p:cNvPr id="263" name="Arrow: Up 262">
                <a:extLst>
                  <a:ext uri="{FF2B5EF4-FFF2-40B4-BE49-F238E27FC236}">
                    <a16:creationId xmlns:a16="http://schemas.microsoft.com/office/drawing/2014/main" id="{C6D3AA8D-AD65-ADA9-DEDB-5B4B0DD9F6E7}"/>
                  </a:ext>
                </a:extLst>
              </p:cNvPr>
              <p:cNvSpPr/>
              <p:nvPr/>
            </p:nvSpPr>
            <p:spPr bwMode="auto">
              <a:xfrm rot="10800000">
                <a:off x="10274817" y="4912176"/>
                <a:ext cx="393700" cy="409575"/>
              </a:xfrm>
              <a:prstGeom prst="upArrow">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a:latin typeface="Arial" pitchFamily="34" charset="0"/>
                </a:endParaRPr>
              </a:p>
            </p:txBody>
          </p:sp>
          <p:sp>
            <p:nvSpPr>
              <p:cNvPr id="265" name="Content Placeholder 2">
                <a:extLst>
                  <a:ext uri="{FF2B5EF4-FFF2-40B4-BE49-F238E27FC236}">
                    <a16:creationId xmlns:a16="http://schemas.microsoft.com/office/drawing/2014/main" id="{31AB0CC2-8134-9827-2AAE-CA0A37E6F941}"/>
                  </a:ext>
                </a:extLst>
              </p:cNvPr>
              <p:cNvSpPr txBox="1">
                <a:spLocks/>
              </p:cNvSpPr>
              <p:nvPr/>
            </p:nvSpPr>
            <p:spPr bwMode="auto">
              <a:xfrm>
                <a:off x="1460041" y="2955881"/>
                <a:ext cx="1924050" cy="179412"/>
              </a:xfrm>
              <a:prstGeom prst="rect">
                <a:avLst/>
              </a:prstGeom>
              <a:solidFill>
                <a:schemeClr val="bg1">
                  <a:alpha val="50000"/>
                </a:schemeClr>
              </a:solidFill>
              <a:ln>
                <a:noFill/>
              </a:ln>
            </p:spPr>
            <p:txBody>
              <a:bodyPr vert="horz" wrap="square" lIns="0" tIns="0" rIns="0" bIns="0" numCol="1" anchor="t" anchorCtr="0" compatLnSpc="1">
                <a:prstTxWarp prst="textNoShape">
                  <a:avLst/>
                </a:prstTxWarp>
                <a:spAutoFit/>
              </a:bodyPr>
              <a:lstStyle>
                <a:lvl1pPr marL="342900" indent="-342900" algn="l" defTabSz="457200" rtl="0" eaLnBrk="0" fontAlgn="base" hangingPunct="0">
                  <a:spcBef>
                    <a:spcPts val="800"/>
                  </a:spcBef>
                  <a:spcAft>
                    <a:spcPts val="200"/>
                  </a:spcAft>
                  <a:buClr>
                    <a:srgbClr val="FFC836"/>
                  </a:buClr>
                  <a:buFont typeface="Arial" panose="020B0604020202020204" pitchFamily="34" charset="0"/>
                  <a:buChar char="•"/>
                  <a:defRPr sz="2800">
                    <a:solidFill>
                      <a:schemeClr val="bg1"/>
                    </a:solidFill>
                    <a:latin typeface="+mn-lt"/>
                    <a:ea typeface="MS PGothic" panose="020B0600070205080204" pitchFamily="34" charset="-128"/>
                    <a:cs typeface="+mn-cs"/>
                  </a:defRPr>
                </a:lvl1pPr>
                <a:lvl2pPr marL="742950" indent="-285750" algn="l" defTabSz="457200" rtl="0" eaLnBrk="0" fontAlgn="base" hangingPunct="0">
                  <a:spcBef>
                    <a:spcPts val="800"/>
                  </a:spcBef>
                  <a:spcAft>
                    <a:spcPts val="400"/>
                  </a:spcAft>
                  <a:buClr>
                    <a:srgbClr val="B9CDE5"/>
                  </a:buClr>
                  <a:buFont typeface="Arial" panose="020B0604020202020204" pitchFamily="34" charset="0"/>
                  <a:buChar char="–"/>
                  <a:defRPr sz="2400">
                    <a:solidFill>
                      <a:schemeClr val="bg1"/>
                    </a:solidFill>
                    <a:latin typeface="+mn-lt"/>
                    <a:ea typeface="Arial" charset="0"/>
                    <a:cs typeface="+mn-cs"/>
                  </a:defRPr>
                </a:lvl2pPr>
                <a:lvl3pPr marL="1143000" indent="-228600" algn="l" defTabSz="457200" rtl="0" eaLnBrk="0" fontAlgn="base" hangingPunct="0">
                  <a:spcBef>
                    <a:spcPts val="800"/>
                  </a:spcBef>
                  <a:spcAft>
                    <a:spcPts val="400"/>
                  </a:spcAft>
                  <a:buClr>
                    <a:srgbClr val="FDEADA"/>
                  </a:buClr>
                  <a:buFont typeface="Arial" panose="020B0604020202020204" pitchFamily="34" charset="0"/>
                  <a:buChar char="•"/>
                  <a:defRPr sz="2000">
                    <a:solidFill>
                      <a:schemeClr val="bg1"/>
                    </a:solidFill>
                    <a:latin typeface="+mn-lt"/>
                    <a:ea typeface="Arial" charset="0"/>
                    <a:cs typeface="+mn-cs"/>
                  </a:defRPr>
                </a:lvl3pPr>
                <a:lvl4pPr marL="1600200" indent="-228600" algn="l" defTabSz="457200" rtl="0" eaLnBrk="0" fontAlgn="base" hangingPunct="0">
                  <a:spcBef>
                    <a:spcPts val="800"/>
                  </a:spcBef>
                  <a:spcAft>
                    <a:spcPts val="400"/>
                  </a:spcAft>
                  <a:buFont typeface="Arial" panose="020B0604020202020204" pitchFamily="34" charset="0"/>
                  <a:buChar char="–"/>
                  <a:defRPr>
                    <a:solidFill>
                      <a:schemeClr val="bg1"/>
                    </a:solidFill>
                    <a:latin typeface="+mn-lt"/>
                    <a:ea typeface="Arial" charset="0"/>
                    <a:cs typeface="+mn-cs"/>
                  </a:defRPr>
                </a:lvl4pPr>
                <a:lvl5pPr marL="2057400" indent="-228600" algn="l" defTabSz="457200" rtl="0" eaLnBrk="0" fontAlgn="base" hangingPunct="0">
                  <a:spcBef>
                    <a:spcPts val="800"/>
                  </a:spcBef>
                  <a:spcAft>
                    <a:spcPts val="400"/>
                  </a:spcAft>
                  <a:buFont typeface="Arial" panose="020B0604020202020204" pitchFamily="34" charset="0"/>
                  <a:buChar char="»"/>
                  <a:defRPr>
                    <a:solidFill>
                      <a:schemeClr val="bg1"/>
                    </a:solidFill>
                    <a:latin typeface="+mn-lt"/>
                    <a:ea typeface="Arial" charset="0"/>
                    <a:cs typeface="+mn-cs"/>
                  </a:defRPr>
                </a:lvl5pPr>
                <a:lvl6pPr marL="2514600" indent="-228600" algn="l" defTabSz="457200" rtl="0" fontAlgn="base">
                  <a:spcBef>
                    <a:spcPts val="800"/>
                  </a:spcBef>
                  <a:spcAft>
                    <a:spcPts val="400"/>
                  </a:spcAft>
                  <a:buFont typeface="Arial" pitchFamily="34" charset="0"/>
                  <a:buChar char="»"/>
                  <a:defRPr>
                    <a:solidFill>
                      <a:schemeClr val="bg1"/>
                    </a:solidFill>
                    <a:latin typeface="+mn-lt"/>
                    <a:cs typeface="+mn-cs"/>
                  </a:defRPr>
                </a:lvl6pPr>
                <a:lvl7pPr marL="2971800" indent="-228600" algn="l" defTabSz="457200" rtl="0" fontAlgn="base">
                  <a:spcBef>
                    <a:spcPts val="800"/>
                  </a:spcBef>
                  <a:spcAft>
                    <a:spcPts val="400"/>
                  </a:spcAft>
                  <a:buFont typeface="Arial" pitchFamily="34" charset="0"/>
                  <a:buChar char="»"/>
                  <a:defRPr>
                    <a:solidFill>
                      <a:schemeClr val="bg1"/>
                    </a:solidFill>
                    <a:latin typeface="+mn-lt"/>
                    <a:cs typeface="+mn-cs"/>
                  </a:defRPr>
                </a:lvl7pPr>
                <a:lvl8pPr marL="3429000" indent="-228600" algn="l" defTabSz="457200" rtl="0" fontAlgn="base">
                  <a:spcBef>
                    <a:spcPts val="800"/>
                  </a:spcBef>
                  <a:spcAft>
                    <a:spcPts val="400"/>
                  </a:spcAft>
                  <a:buFont typeface="Arial" pitchFamily="34" charset="0"/>
                  <a:buChar char="»"/>
                  <a:defRPr>
                    <a:solidFill>
                      <a:schemeClr val="bg1"/>
                    </a:solidFill>
                    <a:latin typeface="+mn-lt"/>
                    <a:cs typeface="+mn-cs"/>
                  </a:defRPr>
                </a:lvl8pPr>
                <a:lvl9pPr marL="3886200" indent="-228600" algn="l" defTabSz="457200" rtl="0" fontAlgn="base">
                  <a:spcBef>
                    <a:spcPts val="800"/>
                  </a:spcBef>
                  <a:spcAft>
                    <a:spcPts val="400"/>
                  </a:spcAft>
                  <a:buFont typeface="Arial" pitchFamily="34" charset="0"/>
                  <a:buChar char="»"/>
                  <a:defRPr>
                    <a:solidFill>
                      <a:schemeClr val="bg1"/>
                    </a:solidFill>
                    <a:latin typeface="+mn-lt"/>
                    <a:cs typeface="+mn-cs"/>
                  </a:defRPr>
                </a:lvl9pPr>
              </a:lstStyle>
              <a:p>
                <a:pPr marL="0" indent="0" algn="ctr">
                  <a:buNone/>
                </a:pPr>
                <a:r>
                  <a:rPr lang="en-US" sz="1100" kern="0">
                    <a:solidFill>
                      <a:schemeClr val="tx1"/>
                    </a:solidFill>
                  </a:rPr>
                  <a:t>NIST Photo. Camp Fire 2018</a:t>
                </a:r>
                <a:r>
                  <a:rPr lang="en-US" sz="1100" kern="0" dirty="0">
                    <a:solidFill>
                      <a:schemeClr val="tx1"/>
                    </a:solidFill>
                  </a:rPr>
                  <a:t>.</a:t>
                </a:r>
              </a:p>
            </p:txBody>
          </p:sp>
          <p:sp>
            <p:nvSpPr>
              <p:cNvPr id="268" name="Content Placeholder 2">
                <a:extLst>
                  <a:ext uri="{FF2B5EF4-FFF2-40B4-BE49-F238E27FC236}">
                    <a16:creationId xmlns:a16="http://schemas.microsoft.com/office/drawing/2014/main" id="{E2935437-D18D-A068-F8E8-5FE5FD8069C1}"/>
                  </a:ext>
                </a:extLst>
              </p:cNvPr>
              <p:cNvSpPr txBox="1">
                <a:spLocks/>
              </p:cNvSpPr>
              <p:nvPr/>
            </p:nvSpPr>
            <p:spPr bwMode="auto">
              <a:xfrm>
                <a:off x="5011059" y="2958217"/>
                <a:ext cx="1924050" cy="179412"/>
              </a:xfrm>
              <a:prstGeom prst="rect">
                <a:avLst/>
              </a:prstGeom>
              <a:solidFill>
                <a:schemeClr val="bg1">
                  <a:alpha val="50000"/>
                </a:schemeClr>
              </a:solidFill>
              <a:ln>
                <a:noFill/>
              </a:ln>
            </p:spPr>
            <p:txBody>
              <a:bodyPr vert="horz" wrap="square" lIns="0" tIns="0" rIns="0" bIns="0" numCol="1" anchor="t" anchorCtr="0" compatLnSpc="1">
                <a:prstTxWarp prst="textNoShape">
                  <a:avLst/>
                </a:prstTxWarp>
                <a:spAutoFit/>
              </a:bodyPr>
              <a:lstStyle>
                <a:lvl1pPr marL="342900" indent="-342900" algn="l" defTabSz="457200" rtl="0" eaLnBrk="0" fontAlgn="base" hangingPunct="0">
                  <a:spcBef>
                    <a:spcPts val="800"/>
                  </a:spcBef>
                  <a:spcAft>
                    <a:spcPts val="200"/>
                  </a:spcAft>
                  <a:buClr>
                    <a:srgbClr val="FFC836"/>
                  </a:buClr>
                  <a:buFont typeface="Arial" panose="020B0604020202020204" pitchFamily="34" charset="0"/>
                  <a:buChar char="•"/>
                  <a:defRPr sz="2800">
                    <a:solidFill>
                      <a:schemeClr val="bg1"/>
                    </a:solidFill>
                    <a:latin typeface="+mn-lt"/>
                    <a:ea typeface="MS PGothic" panose="020B0600070205080204" pitchFamily="34" charset="-128"/>
                    <a:cs typeface="+mn-cs"/>
                  </a:defRPr>
                </a:lvl1pPr>
                <a:lvl2pPr marL="742950" indent="-285750" algn="l" defTabSz="457200" rtl="0" eaLnBrk="0" fontAlgn="base" hangingPunct="0">
                  <a:spcBef>
                    <a:spcPts val="800"/>
                  </a:spcBef>
                  <a:spcAft>
                    <a:spcPts val="400"/>
                  </a:spcAft>
                  <a:buClr>
                    <a:srgbClr val="B9CDE5"/>
                  </a:buClr>
                  <a:buFont typeface="Arial" panose="020B0604020202020204" pitchFamily="34" charset="0"/>
                  <a:buChar char="–"/>
                  <a:defRPr sz="2400">
                    <a:solidFill>
                      <a:schemeClr val="bg1"/>
                    </a:solidFill>
                    <a:latin typeface="+mn-lt"/>
                    <a:ea typeface="Arial" charset="0"/>
                    <a:cs typeface="+mn-cs"/>
                  </a:defRPr>
                </a:lvl2pPr>
                <a:lvl3pPr marL="1143000" indent="-228600" algn="l" defTabSz="457200" rtl="0" eaLnBrk="0" fontAlgn="base" hangingPunct="0">
                  <a:spcBef>
                    <a:spcPts val="800"/>
                  </a:spcBef>
                  <a:spcAft>
                    <a:spcPts val="400"/>
                  </a:spcAft>
                  <a:buClr>
                    <a:srgbClr val="FDEADA"/>
                  </a:buClr>
                  <a:buFont typeface="Arial" panose="020B0604020202020204" pitchFamily="34" charset="0"/>
                  <a:buChar char="•"/>
                  <a:defRPr sz="2000">
                    <a:solidFill>
                      <a:schemeClr val="bg1"/>
                    </a:solidFill>
                    <a:latin typeface="+mn-lt"/>
                    <a:ea typeface="Arial" charset="0"/>
                    <a:cs typeface="+mn-cs"/>
                  </a:defRPr>
                </a:lvl3pPr>
                <a:lvl4pPr marL="1600200" indent="-228600" algn="l" defTabSz="457200" rtl="0" eaLnBrk="0" fontAlgn="base" hangingPunct="0">
                  <a:spcBef>
                    <a:spcPts val="800"/>
                  </a:spcBef>
                  <a:spcAft>
                    <a:spcPts val="400"/>
                  </a:spcAft>
                  <a:buFont typeface="Arial" panose="020B0604020202020204" pitchFamily="34" charset="0"/>
                  <a:buChar char="–"/>
                  <a:defRPr>
                    <a:solidFill>
                      <a:schemeClr val="bg1"/>
                    </a:solidFill>
                    <a:latin typeface="+mn-lt"/>
                    <a:ea typeface="Arial" charset="0"/>
                    <a:cs typeface="+mn-cs"/>
                  </a:defRPr>
                </a:lvl4pPr>
                <a:lvl5pPr marL="2057400" indent="-228600" algn="l" defTabSz="457200" rtl="0" eaLnBrk="0" fontAlgn="base" hangingPunct="0">
                  <a:spcBef>
                    <a:spcPts val="800"/>
                  </a:spcBef>
                  <a:spcAft>
                    <a:spcPts val="400"/>
                  </a:spcAft>
                  <a:buFont typeface="Arial" panose="020B0604020202020204" pitchFamily="34" charset="0"/>
                  <a:buChar char="»"/>
                  <a:defRPr>
                    <a:solidFill>
                      <a:schemeClr val="bg1"/>
                    </a:solidFill>
                    <a:latin typeface="+mn-lt"/>
                    <a:ea typeface="Arial" charset="0"/>
                    <a:cs typeface="+mn-cs"/>
                  </a:defRPr>
                </a:lvl5pPr>
                <a:lvl6pPr marL="2514600" indent="-228600" algn="l" defTabSz="457200" rtl="0" fontAlgn="base">
                  <a:spcBef>
                    <a:spcPts val="800"/>
                  </a:spcBef>
                  <a:spcAft>
                    <a:spcPts val="400"/>
                  </a:spcAft>
                  <a:buFont typeface="Arial" pitchFamily="34" charset="0"/>
                  <a:buChar char="»"/>
                  <a:defRPr>
                    <a:solidFill>
                      <a:schemeClr val="bg1"/>
                    </a:solidFill>
                    <a:latin typeface="+mn-lt"/>
                    <a:cs typeface="+mn-cs"/>
                  </a:defRPr>
                </a:lvl6pPr>
                <a:lvl7pPr marL="2971800" indent="-228600" algn="l" defTabSz="457200" rtl="0" fontAlgn="base">
                  <a:spcBef>
                    <a:spcPts val="800"/>
                  </a:spcBef>
                  <a:spcAft>
                    <a:spcPts val="400"/>
                  </a:spcAft>
                  <a:buFont typeface="Arial" pitchFamily="34" charset="0"/>
                  <a:buChar char="»"/>
                  <a:defRPr>
                    <a:solidFill>
                      <a:schemeClr val="bg1"/>
                    </a:solidFill>
                    <a:latin typeface="+mn-lt"/>
                    <a:cs typeface="+mn-cs"/>
                  </a:defRPr>
                </a:lvl7pPr>
                <a:lvl8pPr marL="3429000" indent="-228600" algn="l" defTabSz="457200" rtl="0" fontAlgn="base">
                  <a:spcBef>
                    <a:spcPts val="800"/>
                  </a:spcBef>
                  <a:spcAft>
                    <a:spcPts val="400"/>
                  </a:spcAft>
                  <a:buFont typeface="Arial" pitchFamily="34" charset="0"/>
                  <a:buChar char="»"/>
                  <a:defRPr>
                    <a:solidFill>
                      <a:schemeClr val="bg1"/>
                    </a:solidFill>
                    <a:latin typeface="+mn-lt"/>
                    <a:cs typeface="+mn-cs"/>
                  </a:defRPr>
                </a:lvl8pPr>
                <a:lvl9pPr marL="3886200" indent="-228600" algn="l" defTabSz="457200" rtl="0" fontAlgn="base">
                  <a:spcBef>
                    <a:spcPts val="800"/>
                  </a:spcBef>
                  <a:spcAft>
                    <a:spcPts val="400"/>
                  </a:spcAft>
                  <a:buFont typeface="Arial" pitchFamily="34" charset="0"/>
                  <a:buChar char="»"/>
                  <a:defRPr>
                    <a:solidFill>
                      <a:schemeClr val="bg1"/>
                    </a:solidFill>
                    <a:latin typeface="+mn-lt"/>
                    <a:cs typeface="+mn-cs"/>
                  </a:defRPr>
                </a:lvl9pPr>
              </a:lstStyle>
              <a:p>
                <a:pPr marL="0" indent="0" algn="ctr">
                  <a:buNone/>
                </a:pPr>
                <a:r>
                  <a:rPr lang="en-US" sz="1100" kern="0">
                    <a:solidFill>
                      <a:schemeClr val="tx1"/>
                    </a:solidFill>
                  </a:rPr>
                  <a:t>NIST Photo. Camp Fire 2018</a:t>
                </a:r>
                <a:r>
                  <a:rPr lang="en-US" sz="1100" kern="0" dirty="0">
                    <a:solidFill>
                      <a:schemeClr val="tx1"/>
                    </a:solidFill>
                  </a:rPr>
                  <a:t>.</a:t>
                </a:r>
              </a:p>
            </p:txBody>
          </p:sp>
          <p:sp>
            <p:nvSpPr>
              <p:cNvPr id="269" name="Content Placeholder 2">
                <a:extLst>
                  <a:ext uri="{FF2B5EF4-FFF2-40B4-BE49-F238E27FC236}">
                    <a16:creationId xmlns:a16="http://schemas.microsoft.com/office/drawing/2014/main" id="{E69FF574-CE29-E05A-E594-99C24DD0BC28}"/>
                  </a:ext>
                </a:extLst>
              </p:cNvPr>
              <p:cNvSpPr txBox="1">
                <a:spLocks/>
              </p:cNvSpPr>
              <p:nvPr/>
            </p:nvSpPr>
            <p:spPr bwMode="auto">
              <a:xfrm>
                <a:off x="8566375" y="2955881"/>
                <a:ext cx="1924050" cy="179412"/>
              </a:xfrm>
              <a:prstGeom prst="rect">
                <a:avLst/>
              </a:prstGeom>
              <a:solidFill>
                <a:schemeClr val="bg1">
                  <a:alpha val="50000"/>
                </a:schemeClr>
              </a:solidFill>
              <a:ln>
                <a:noFill/>
              </a:ln>
            </p:spPr>
            <p:txBody>
              <a:bodyPr vert="horz" wrap="square" lIns="0" tIns="0" rIns="0" bIns="0" numCol="1" anchor="t" anchorCtr="0" compatLnSpc="1">
                <a:prstTxWarp prst="textNoShape">
                  <a:avLst/>
                </a:prstTxWarp>
                <a:spAutoFit/>
              </a:bodyPr>
              <a:lstStyle>
                <a:lvl1pPr marL="342900" indent="-342900" algn="l" defTabSz="457200" rtl="0" eaLnBrk="0" fontAlgn="base" hangingPunct="0">
                  <a:spcBef>
                    <a:spcPts val="800"/>
                  </a:spcBef>
                  <a:spcAft>
                    <a:spcPts val="200"/>
                  </a:spcAft>
                  <a:buClr>
                    <a:srgbClr val="FFC836"/>
                  </a:buClr>
                  <a:buFont typeface="Arial" panose="020B0604020202020204" pitchFamily="34" charset="0"/>
                  <a:buChar char="•"/>
                  <a:defRPr sz="2800">
                    <a:solidFill>
                      <a:schemeClr val="bg1"/>
                    </a:solidFill>
                    <a:latin typeface="+mn-lt"/>
                    <a:ea typeface="MS PGothic" panose="020B0600070205080204" pitchFamily="34" charset="-128"/>
                    <a:cs typeface="+mn-cs"/>
                  </a:defRPr>
                </a:lvl1pPr>
                <a:lvl2pPr marL="742950" indent="-285750" algn="l" defTabSz="457200" rtl="0" eaLnBrk="0" fontAlgn="base" hangingPunct="0">
                  <a:spcBef>
                    <a:spcPts val="800"/>
                  </a:spcBef>
                  <a:spcAft>
                    <a:spcPts val="400"/>
                  </a:spcAft>
                  <a:buClr>
                    <a:srgbClr val="B9CDE5"/>
                  </a:buClr>
                  <a:buFont typeface="Arial" panose="020B0604020202020204" pitchFamily="34" charset="0"/>
                  <a:buChar char="–"/>
                  <a:defRPr sz="2400">
                    <a:solidFill>
                      <a:schemeClr val="bg1"/>
                    </a:solidFill>
                    <a:latin typeface="+mn-lt"/>
                    <a:ea typeface="Arial" charset="0"/>
                    <a:cs typeface="+mn-cs"/>
                  </a:defRPr>
                </a:lvl2pPr>
                <a:lvl3pPr marL="1143000" indent="-228600" algn="l" defTabSz="457200" rtl="0" eaLnBrk="0" fontAlgn="base" hangingPunct="0">
                  <a:spcBef>
                    <a:spcPts val="800"/>
                  </a:spcBef>
                  <a:spcAft>
                    <a:spcPts val="400"/>
                  </a:spcAft>
                  <a:buClr>
                    <a:srgbClr val="FDEADA"/>
                  </a:buClr>
                  <a:buFont typeface="Arial" panose="020B0604020202020204" pitchFamily="34" charset="0"/>
                  <a:buChar char="•"/>
                  <a:defRPr sz="2000">
                    <a:solidFill>
                      <a:schemeClr val="bg1"/>
                    </a:solidFill>
                    <a:latin typeface="+mn-lt"/>
                    <a:ea typeface="Arial" charset="0"/>
                    <a:cs typeface="+mn-cs"/>
                  </a:defRPr>
                </a:lvl3pPr>
                <a:lvl4pPr marL="1600200" indent="-228600" algn="l" defTabSz="457200" rtl="0" eaLnBrk="0" fontAlgn="base" hangingPunct="0">
                  <a:spcBef>
                    <a:spcPts val="800"/>
                  </a:spcBef>
                  <a:spcAft>
                    <a:spcPts val="400"/>
                  </a:spcAft>
                  <a:buFont typeface="Arial" panose="020B0604020202020204" pitchFamily="34" charset="0"/>
                  <a:buChar char="–"/>
                  <a:defRPr>
                    <a:solidFill>
                      <a:schemeClr val="bg1"/>
                    </a:solidFill>
                    <a:latin typeface="+mn-lt"/>
                    <a:ea typeface="Arial" charset="0"/>
                    <a:cs typeface="+mn-cs"/>
                  </a:defRPr>
                </a:lvl4pPr>
                <a:lvl5pPr marL="2057400" indent="-228600" algn="l" defTabSz="457200" rtl="0" eaLnBrk="0" fontAlgn="base" hangingPunct="0">
                  <a:spcBef>
                    <a:spcPts val="800"/>
                  </a:spcBef>
                  <a:spcAft>
                    <a:spcPts val="400"/>
                  </a:spcAft>
                  <a:buFont typeface="Arial" panose="020B0604020202020204" pitchFamily="34" charset="0"/>
                  <a:buChar char="»"/>
                  <a:defRPr>
                    <a:solidFill>
                      <a:schemeClr val="bg1"/>
                    </a:solidFill>
                    <a:latin typeface="+mn-lt"/>
                    <a:ea typeface="Arial" charset="0"/>
                    <a:cs typeface="+mn-cs"/>
                  </a:defRPr>
                </a:lvl5pPr>
                <a:lvl6pPr marL="2514600" indent="-228600" algn="l" defTabSz="457200" rtl="0" fontAlgn="base">
                  <a:spcBef>
                    <a:spcPts val="800"/>
                  </a:spcBef>
                  <a:spcAft>
                    <a:spcPts val="400"/>
                  </a:spcAft>
                  <a:buFont typeface="Arial" pitchFamily="34" charset="0"/>
                  <a:buChar char="»"/>
                  <a:defRPr>
                    <a:solidFill>
                      <a:schemeClr val="bg1"/>
                    </a:solidFill>
                    <a:latin typeface="+mn-lt"/>
                    <a:cs typeface="+mn-cs"/>
                  </a:defRPr>
                </a:lvl6pPr>
                <a:lvl7pPr marL="2971800" indent="-228600" algn="l" defTabSz="457200" rtl="0" fontAlgn="base">
                  <a:spcBef>
                    <a:spcPts val="800"/>
                  </a:spcBef>
                  <a:spcAft>
                    <a:spcPts val="400"/>
                  </a:spcAft>
                  <a:buFont typeface="Arial" pitchFamily="34" charset="0"/>
                  <a:buChar char="»"/>
                  <a:defRPr>
                    <a:solidFill>
                      <a:schemeClr val="bg1"/>
                    </a:solidFill>
                    <a:latin typeface="+mn-lt"/>
                    <a:cs typeface="+mn-cs"/>
                  </a:defRPr>
                </a:lvl7pPr>
                <a:lvl8pPr marL="3429000" indent="-228600" algn="l" defTabSz="457200" rtl="0" fontAlgn="base">
                  <a:spcBef>
                    <a:spcPts val="800"/>
                  </a:spcBef>
                  <a:spcAft>
                    <a:spcPts val="400"/>
                  </a:spcAft>
                  <a:buFont typeface="Arial" pitchFamily="34" charset="0"/>
                  <a:buChar char="»"/>
                  <a:defRPr>
                    <a:solidFill>
                      <a:schemeClr val="bg1"/>
                    </a:solidFill>
                    <a:latin typeface="+mn-lt"/>
                    <a:cs typeface="+mn-cs"/>
                  </a:defRPr>
                </a:lvl8pPr>
                <a:lvl9pPr marL="3886200" indent="-228600" algn="l" defTabSz="457200" rtl="0" fontAlgn="base">
                  <a:spcBef>
                    <a:spcPts val="800"/>
                  </a:spcBef>
                  <a:spcAft>
                    <a:spcPts val="400"/>
                  </a:spcAft>
                  <a:buFont typeface="Arial" pitchFamily="34" charset="0"/>
                  <a:buChar char="»"/>
                  <a:defRPr>
                    <a:solidFill>
                      <a:schemeClr val="bg1"/>
                    </a:solidFill>
                    <a:latin typeface="+mn-lt"/>
                    <a:cs typeface="+mn-cs"/>
                  </a:defRPr>
                </a:lvl9pPr>
              </a:lstStyle>
              <a:p>
                <a:pPr marL="0" indent="0" algn="ctr">
                  <a:buNone/>
                </a:pPr>
                <a:r>
                  <a:rPr lang="en-US" sz="1100" kern="0">
                    <a:solidFill>
                      <a:schemeClr val="tx1"/>
                    </a:solidFill>
                  </a:rPr>
                  <a:t>NIST Photo. Camp Fire 2018</a:t>
                </a:r>
                <a:r>
                  <a:rPr lang="en-US" sz="1100" kern="0" dirty="0">
                    <a:solidFill>
                      <a:schemeClr val="tx1"/>
                    </a:solidFill>
                  </a:rPr>
                  <a:t>.</a:t>
                </a:r>
              </a:p>
            </p:txBody>
          </p:sp>
        </p:grpSp>
        <p:sp>
          <p:nvSpPr>
            <p:cNvPr id="245" name="TextBox 244">
              <a:extLst>
                <a:ext uri="{FF2B5EF4-FFF2-40B4-BE49-F238E27FC236}">
                  <a16:creationId xmlns:a16="http://schemas.microsoft.com/office/drawing/2014/main" id="{D2EAB72C-3DE3-CFB2-C938-25868403DB46}"/>
                </a:ext>
              </a:extLst>
            </p:cNvPr>
            <p:cNvSpPr txBox="1"/>
            <p:nvPr/>
          </p:nvSpPr>
          <p:spPr>
            <a:xfrm>
              <a:off x="884773" y="5902755"/>
              <a:ext cx="1589006" cy="456686"/>
            </a:xfrm>
            <a:prstGeom prst="rect">
              <a:avLst/>
            </a:prstGeom>
            <a:solidFill>
              <a:schemeClr val="bg2"/>
            </a:solidFill>
          </p:spPr>
          <p:txBody>
            <a:bodyPr wrap="square">
              <a:spAutoFit/>
            </a:bodyPr>
            <a:lstStyle/>
            <a:p>
              <a:r>
                <a:rPr lang="en-US" sz="1100"/>
                <a:t>Source: aluminum boat and supporting timbers</a:t>
              </a:r>
              <a:endParaRPr lang="en-US" sz="1100" dirty="0"/>
            </a:p>
          </p:txBody>
        </p:sp>
      </p:grpSp>
      <p:sp>
        <p:nvSpPr>
          <p:cNvPr id="5" name="Rectangle: Rounded Corners 4">
            <a:extLst>
              <a:ext uri="{FF2B5EF4-FFF2-40B4-BE49-F238E27FC236}">
                <a16:creationId xmlns:a16="http://schemas.microsoft.com/office/drawing/2014/main" id="{7A4110AF-8859-6270-CA5D-FCA6CC9937DD}"/>
              </a:ext>
            </a:extLst>
          </p:cNvPr>
          <p:cNvSpPr/>
          <p:nvPr/>
        </p:nvSpPr>
        <p:spPr>
          <a:xfrm>
            <a:off x="320792" y="2666558"/>
            <a:ext cx="3984940" cy="1301632"/>
          </a:xfrm>
          <a:prstGeom prst="roundRect">
            <a:avLst/>
          </a:prstGeom>
          <a:solidFill>
            <a:srgbClr val="FFFF00"/>
          </a:solidFill>
          <a:ln>
            <a:solidFill>
              <a:schemeClr val="bg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b="1" dirty="0">
                <a:solidFill>
                  <a:schemeClr val="tx1"/>
                </a:solidFill>
              </a:rPr>
              <a:t>WEBPAGE 4ofX</a:t>
            </a:r>
          </a:p>
        </p:txBody>
      </p:sp>
      <p:grpSp>
        <p:nvGrpSpPr>
          <p:cNvPr id="276" name="Group 275">
            <a:extLst>
              <a:ext uri="{FF2B5EF4-FFF2-40B4-BE49-F238E27FC236}">
                <a16:creationId xmlns:a16="http://schemas.microsoft.com/office/drawing/2014/main" id="{A05AE121-1767-3CFC-01A7-CA7D9A20A8FE}"/>
              </a:ext>
            </a:extLst>
          </p:cNvPr>
          <p:cNvGrpSpPr/>
          <p:nvPr/>
        </p:nvGrpSpPr>
        <p:grpSpPr>
          <a:xfrm>
            <a:off x="349234" y="4764451"/>
            <a:ext cx="4990332" cy="3582086"/>
            <a:chOff x="4649474" y="2585330"/>
            <a:chExt cx="4990332" cy="3582086"/>
          </a:xfrm>
        </p:grpSpPr>
        <p:pic>
          <p:nvPicPr>
            <p:cNvPr id="277" name="Picture 276">
              <a:extLst>
                <a:ext uri="{FF2B5EF4-FFF2-40B4-BE49-F238E27FC236}">
                  <a16:creationId xmlns:a16="http://schemas.microsoft.com/office/drawing/2014/main" id="{4E628410-E78C-74E5-FFC6-295B1DA26E3F}"/>
                </a:ext>
              </a:extLst>
            </p:cNvPr>
            <p:cNvPicPr>
              <a:picLocks noChangeAspect="1"/>
            </p:cNvPicPr>
            <p:nvPr/>
          </p:nvPicPr>
          <p:blipFill>
            <a:blip r:embed="rId6">
              <a:extLst>
                <a:ext uri="{BEBA8EAE-BF5A-486C-A8C5-ECC9F3942E4B}">
                  <a14:imgProps xmlns:a14="http://schemas.microsoft.com/office/drawing/2010/main">
                    <a14:imgLayer r:embed="rId7">
                      <a14:imgEffect>
                        <a14:colorTemperature colorTemp="11200"/>
                      </a14:imgEffect>
                    </a14:imgLayer>
                  </a14:imgProps>
                </a:ext>
              </a:extLst>
            </a:blip>
            <a:stretch>
              <a:fillRect/>
            </a:stretch>
          </p:blipFill>
          <p:spPr>
            <a:xfrm>
              <a:off x="4649474" y="2585330"/>
              <a:ext cx="4990332" cy="3582086"/>
            </a:xfrm>
            <a:prstGeom prst="rect">
              <a:avLst/>
            </a:prstGeom>
            <a:ln>
              <a:solidFill>
                <a:schemeClr val="accent2">
                  <a:lumMod val="75000"/>
                </a:schemeClr>
              </a:solidFill>
            </a:ln>
          </p:spPr>
        </p:pic>
        <p:sp>
          <p:nvSpPr>
            <p:cNvPr id="280" name="Rectangle: Rounded Corners 279">
              <a:extLst>
                <a:ext uri="{FF2B5EF4-FFF2-40B4-BE49-F238E27FC236}">
                  <a16:creationId xmlns:a16="http://schemas.microsoft.com/office/drawing/2014/main" id="{F3BCB969-B880-7093-7D80-0863729B4661}"/>
                </a:ext>
              </a:extLst>
            </p:cNvPr>
            <p:cNvSpPr/>
            <p:nvPr/>
          </p:nvSpPr>
          <p:spPr>
            <a:xfrm>
              <a:off x="7932023" y="3277917"/>
              <a:ext cx="1593668" cy="2884285"/>
            </a:xfrm>
            <a:prstGeom prst="roundRect">
              <a:avLst/>
            </a:prstGeom>
            <a:noFill/>
            <a:ln w="76200">
              <a:solidFill>
                <a:srgbClr val="00FF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81" name="Group 280">
            <a:extLst>
              <a:ext uri="{FF2B5EF4-FFF2-40B4-BE49-F238E27FC236}">
                <a16:creationId xmlns:a16="http://schemas.microsoft.com/office/drawing/2014/main" id="{19888251-80BD-CADC-DD46-BC148383501A}"/>
              </a:ext>
            </a:extLst>
          </p:cNvPr>
          <p:cNvGrpSpPr/>
          <p:nvPr/>
        </p:nvGrpSpPr>
        <p:grpSpPr>
          <a:xfrm>
            <a:off x="8983982" y="5795422"/>
            <a:ext cx="6098628" cy="1611042"/>
            <a:chOff x="2980793" y="5139317"/>
            <a:chExt cx="6098628" cy="1611041"/>
          </a:xfrm>
        </p:grpSpPr>
        <p:grpSp>
          <p:nvGrpSpPr>
            <p:cNvPr id="282" name="Group 281">
              <a:extLst>
                <a:ext uri="{FF2B5EF4-FFF2-40B4-BE49-F238E27FC236}">
                  <a16:creationId xmlns:a16="http://schemas.microsoft.com/office/drawing/2014/main" id="{4D7F5187-4A85-8603-EAA8-1C8245A5C658}"/>
                </a:ext>
              </a:extLst>
            </p:cNvPr>
            <p:cNvGrpSpPr/>
            <p:nvPr/>
          </p:nvGrpSpPr>
          <p:grpSpPr>
            <a:xfrm>
              <a:off x="6943245" y="5139317"/>
              <a:ext cx="2136176" cy="1611041"/>
              <a:chOff x="3208699" y="6710656"/>
              <a:chExt cx="1335788" cy="1007412"/>
            </a:xfrm>
            <a:effectLst>
              <a:outerShdw blurRad="50800" dist="38100" dir="2700000" algn="tl" rotWithShape="0">
                <a:prstClr val="black">
                  <a:alpha val="40000"/>
                </a:prstClr>
              </a:outerShdw>
            </a:effectLst>
          </p:grpSpPr>
          <p:grpSp>
            <p:nvGrpSpPr>
              <p:cNvPr id="293" name="Group 292">
                <a:extLst>
                  <a:ext uri="{FF2B5EF4-FFF2-40B4-BE49-F238E27FC236}">
                    <a16:creationId xmlns:a16="http://schemas.microsoft.com/office/drawing/2014/main" id="{9CEA802A-4EFF-A83C-8789-3B7E09156A83}"/>
                  </a:ext>
                </a:extLst>
              </p:cNvPr>
              <p:cNvGrpSpPr>
                <a:grpSpLocks noChangeAspect="1"/>
              </p:cNvGrpSpPr>
              <p:nvPr/>
            </p:nvGrpSpPr>
            <p:grpSpPr>
              <a:xfrm>
                <a:off x="3208699" y="6710656"/>
                <a:ext cx="1335788" cy="1007412"/>
                <a:chOff x="2698135" y="1953336"/>
                <a:chExt cx="1046360" cy="789134"/>
              </a:xfrm>
            </p:grpSpPr>
            <p:grpSp>
              <p:nvGrpSpPr>
                <p:cNvPr id="297" name="Group 296">
                  <a:extLst>
                    <a:ext uri="{FF2B5EF4-FFF2-40B4-BE49-F238E27FC236}">
                      <a16:creationId xmlns:a16="http://schemas.microsoft.com/office/drawing/2014/main" id="{CA6B20C1-842A-A96D-D8E8-FACE9A198C09}"/>
                    </a:ext>
                  </a:extLst>
                </p:cNvPr>
                <p:cNvGrpSpPr/>
                <p:nvPr/>
              </p:nvGrpSpPr>
              <p:grpSpPr>
                <a:xfrm>
                  <a:off x="2698135" y="1953336"/>
                  <a:ext cx="1046360" cy="789134"/>
                  <a:chOff x="2698135" y="1953336"/>
                  <a:chExt cx="1046360" cy="789134"/>
                </a:xfrm>
              </p:grpSpPr>
              <p:sp>
                <p:nvSpPr>
                  <p:cNvPr id="301" name="Arrow: Curved Down 300">
                    <a:extLst>
                      <a:ext uri="{FF2B5EF4-FFF2-40B4-BE49-F238E27FC236}">
                        <a16:creationId xmlns:a16="http://schemas.microsoft.com/office/drawing/2014/main" id="{D923227C-6D57-F2C7-B444-E3BB2A2CE3CF}"/>
                      </a:ext>
                    </a:extLst>
                  </p:cNvPr>
                  <p:cNvSpPr/>
                  <p:nvPr/>
                </p:nvSpPr>
                <p:spPr bwMode="auto">
                  <a:xfrm>
                    <a:off x="2698135" y="1953336"/>
                    <a:ext cx="1046360" cy="440367"/>
                  </a:xfrm>
                  <a:prstGeom prst="curvedDownArrow">
                    <a:avLst>
                      <a:gd name="adj1" fmla="val 13205"/>
                      <a:gd name="adj2" fmla="val 31882"/>
                      <a:gd name="adj3" fmla="val 25000"/>
                    </a:avLst>
                  </a:prstGeom>
                  <a:solidFill>
                    <a:srgbClr val="0070C0"/>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defRPr/>
                    </a:pPr>
                    <a:endParaRPr lang="en-US" sz="1000" kern="0">
                      <a:solidFill>
                        <a:srgbClr val="FFC54E"/>
                      </a:solidFill>
                      <a:latin typeface="Arial" pitchFamily="34" charset="0"/>
                      <a:cs typeface="Arial"/>
                    </a:endParaRPr>
                  </a:p>
                </p:txBody>
              </p:sp>
              <p:sp>
                <p:nvSpPr>
                  <p:cNvPr id="302" name="Flowchart: Connector 301">
                    <a:extLst>
                      <a:ext uri="{FF2B5EF4-FFF2-40B4-BE49-F238E27FC236}">
                        <a16:creationId xmlns:a16="http://schemas.microsoft.com/office/drawing/2014/main" id="{384CA424-FD72-93C6-846C-484325AFB149}"/>
                      </a:ext>
                    </a:extLst>
                  </p:cNvPr>
                  <p:cNvSpPr/>
                  <p:nvPr/>
                </p:nvSpPr>
                <p:spPr bwMode="auto">
                  <a:xfrm>
                    <a:off x="2852483" y="2049901"/>
                    <a:ext cx="706040" cy="692569"/>
                  </a:xfrm>
                  <a:prstGeom prst="flowChartConnector">
                    <a:avLst/>
                  </a:prstGeom>
                  <a:solidFill>
                    <a:srgbClr val="0070C0"/>
                  </a:solidFill>
                  <a:ln w="38100" cap="flat" cmpd="sng" algn="ctr">
                    <a:solidFill>
                      <a:schemeClr val="tx1"/>
                    </a:solidFill>
                    <a:prstDash val="solid"/>
                    <a:round/>
                    <a:headEnd type="none" w="med" len="med"/>
                    <a:tailEnd type="none" w="med" len="med"/>
                  </a:ln>
                  <a:effectLst/>
                  <a:scene3d>
                    <a:camera prst="orthographicFront"/>
                    <a:lightRig rig="threePt" dir="t">
                      <a:rot lat="0" lon="0" rev="1800000"/>
                    </a:lightRig>
                  </a:scene3d>
                  <a:sp3d>
                    <a:bevelT w="63500" h="63500" prst="coolSlant"/>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defRPr/>
                    </a:pPr>
                    <a:endParaRPr lang="en-US" sz="1000" kern="0" dirty="0">
                      <a:solidFill>
                        <a:srgbClr val="FFC54E"/>
                      </a:solidFill>
                      <a:latin typeface="Arial" pitchFamily="34" charset="0"/>
                      <a:cs typeface="Arial"/>
                    </a:endParaRPr>
                  </a:p>
                </p:txBody>
              </p:sp>
            </p:grpSp>
            <p:grpSp>
              <p:nvGrpSpPr>
                <p:cNvPr id="298" name="Group 297">
                  <a:extLst>
                    <a:ext uri="{FF2B5EF4-FFF2-40B4-BE49-F238E27FC236}">
                      <a16:creationId xmlns:a16="http://schemas.microsoft.com/office/drawing/2014/main" id="{91CED9D1-0B3F-4864-42FE-F855841ADD67}"/>
                    </a:ext>
                  </a:extLst>
                </p:cNvPr>
                <p:cNvGrpSpPr/>
                <p:nvPr/>
              </p:nvGrpSpPr>
              <p:grpSpPr>
                <a:xfrm rot="18277000">
                  <a:off x="2778655" y="2071446"/>
                  <a:ext cx="137652" cy="166023"/>
                  <a:chOff x="4291178" y="1858006"/>
                  <a:chExt cx="106645" cy="130930"/>
                </a:xfrm>
              </p:grpSpPr>
              <p:sp>
                <p:nvSpPr>
                  <p:cNvPr id="299" name="Isosceles Triangle 298">
                    <a:extLst>
                      <a:ext uri="{FF2B5EF4-FFF2-40B4-BE49-F238E27FC236}">
                        <a16:creationId xmlns:a16="http://schemas.microsoft.com/office/drawing/2014/main" id="{3A40919F-1266-3B33-5D8C-D5DF749E7A27}"/>
                      </a:ext>
                    </a:extLst>
                  </p:cNvPr>
                  <p:cNvSpPr/>
                  <p:nvPr/>
                </p:nvSpPr>
                <p:spPr>
                  <a:xfrm>
                    <a:off x="4291178" y="1858006"/>
                    <a:ext cx="53296" cy="130923"/>
                  </a:xfrm>
                  <a:prstGeom prst="triangle">
                    <a:avLst>
                      <a:gd name="adj" fmla="val 100000"/>
                    </a:avLst>
                  </a:prstGeom>
                  <a:solidFill>
                    <a:srgbClr val="997A3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srgbClr val="FFFFFF"/>
                      </a:solidFill>
                      <a:latin typeface="Arial"/>
                    </a:endParaRPr>
                  </a:p>
                </p:txBody>
              </p:sp>
              <p:sp>
                <p:nvSpPr>
                  <p:cNvPr id="300" name="Isosceles Triangle 299">
                    <a:extLst>
                      <a:ext uri="{FF2B5EF4-FFF2-40B4-BE49-F238E27FC236}">
                        <a16:creationId xmlns:a16="http://schemas.microsoft.com/office/drawing/2014/main" id="{ED94E3E2-6C3F-0F78-34B1-6B43524BFC23}"/>
                      </a:ext>
                    </a:extLst>
                  </p:cNvPr>
                  <p:cNvSpPr/>
                  <p:nvPr/>
                </p:nvSpPr>
                <p:spPr>
                  <a:xfrm flipH="1">
                    <a:off x="4344527" y="1858013"/>
                    <a:ext cx="53296" cy="130923"/>
                  </a:xfrm>
                  <a:prstGeom prst="triangle">
                    <a:avLst>
                      <a:gd name="adj" fmla="val 100000"/>
                    </a:avLst>
                  </a:prstGeom>
                  <a:solidFill>
                    <a:srgbClr val="FBC24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srgbClr val="FFFFFF"/>
                      </a:solidFill>
                      <a:latin typeface="Arial"/>
                    </a:endParaRPr>
                  </a:p>
                </p:txBody>
              </p:sp>
            </p:grpSp>
          </p:grpSp>
          <p:sp>
            <p:nvSpPr>
              <p:cNvPr id="294" name="Cross 293">
                <a:extLst>
                  <a:ext uri="{FF2B5EF4-FFF2-40B4-BE49-F238E27FC236}">
                    <a16:creationId xmlns:a16="http://schemas.microsoft.com/office/drawing/2014/main" id="{24D716DF-1EBE-8E38-10B0-845447DB347C}"/>
                  </a:ext>
                </a:extLst>
              </p:cNvPr>
              <p:cNvSpPr/>
              <p:nvPr/>
            </p:nvSpPr>
            <p:spPr bwMode="auto">
              <a:xfrm>
                <a:off x="4360388" y="7334720"/>
                <a:ext cx="180389" cy="182880"/>
              </a:xfrm>
              <a:prstGeom prst="plus">
                <a:avLst>
                  <a:gd name="adj" fmla="val 37803"/>
                </a:avLst>
              </a:prstGeom>
              <a:solidFill>
                <a:srgbClr val="0070C0"/>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defRPr/>
                </a:pPr>
                <a:endParaRPr lang="en-US" sz="1000" kern="0" dirty="0">
                  <a:solidFill>
                    <a:srgbClr val="FFC54E"/>
                  </a:solidFill>
                  <a:latin typeface="Arial" pitchFamily="34" charset="0"/>
                  <a:cs typeface="Arial"/>
                </a:endParaRPr>
              </a:p>
            </p:txBody>
          </p:sp>
          <p:sp>
            <p:nvSpPr>
              <p:cNvPr id="295" name="TextBox 294">
                <a:extLst>
                  <a:ext uri="{FF2B5EF4-FFF2-40B4-BE49-F238E27FC236}">
                    <a16:creationId xmlns:a16="http://schemas.microsoft.com/office/drawing/2014/main" id="{EC7FF8A8-B249-7FF6-FD96-6B3D037A61B8}"/>
                  </a:ext>
                </a:extLst>
              </p:cNvPr>
              <p:cNvSpPr txBox="1"/>
              <p:nvPr/>
            </p:nvSpPr>
            <p:spPr>
              <a:xfrm>
                <a:off x="3355851" y="7086700"/>
                <a:ext cx="1001109" cy="365670"/>
              </a:xfrm>
              <a:prstGeom prst="rect">
                <a:avLst/>
              </a:prstGeom>
              <a:noFill/>
              <a:ln>
                <a:noFill/>
              </a:ln>
            </p:spPr>
            <p:txBody>
              <a:bodyPr wrap="square" rtlCol="0">
                <a:spAutoFit/>
              </a:bodyPr>
              <a:lstStyle/>
              <a:p>
                <a:pPr algn="ctr">
                  <a:defRPr/>
                </a:pPr>
                <a:r>
                  <a:rPr lang="en-US" sz="1600" b="1" kern="0" dirty="0">
                    <a:solidFill>
                      <a:schemeClr val="bg1"/>
                    </a:solidFill>
                    <a:latin typeface="Arial"/>
                    <a:cs typeface="Arial"/>
                  </a:rPr>
                  <a:t>HARDEN STRUCTURE</a:t>
                </a:r>
                <a:endParaRPr lang="en-US" sz="1600" b="1" kern="0" baseline="30000" dirty="0">
                  <a:solidFill>
                    <a:schemeClr val="bg1"/>
                  </a:solidFill>
                  <a:latin typeface="Arial"/>
                  <a:cs typeface="Arial"/>
                </a:endParaRPr>
              </a:p>
            </p:txBody>
          </p:sp>
        </p:grpSp>
        <p:grpSp>
          <p:nvGrpSpPr>
            <p:cNvPr id="283" name="Group 282">
              <a:extLst>
                <a:ext uri="{FF2B5EF4-FFF2-40B4-BE49-F238E27FC236}">
                  <a16:creationId xmlns:a16="http://schemas.microsoft.com/office/drawing/2014/main" id="{3B391A22-62CF-F296-B905-222B7069D8A1}"/>
                </a:ext>
              </a:extLst>
            </p:cNvPr>
            <p:cNvGrpSpPr/>
            <p:nvPr/>
          </p:nvGrpSpPr>
          <p:grpSpPr>
            <a:xfrm>
              <a:off x="2980793" y="5139317"/>
              <a:ext cx="2136176" cy="1611041"/>
              <a:chOff x="1086210" y="6768511"/>
              <a:chExt cx="1335788" cy="1007412"/>
            </a:xfrm>
            <a:effectLst>
              <a:outerShdw blurRad="50800" dist="38100" dir="2700000" algn="tl" rotWithShape="0">
                <a:prstClr val="black">
                  <a:alpha val="40000"/>
                </a:prstClr>
              </a:outerShdw>
            </a:effectLst>
          </p:grpSpPr>
          <p:grpSp>
            <p:nvGrpSpPr>
              <p:cNvPr id="284" name="Group 283">
                <a:extLst>
                  <a:ext uri="{FF2B5EF4-FFF2-40B4-BE49-F238E27FC236}">
                    <a16:creationId xmlns:a16="http://schemas.microsoft.com/office/drawing/2014/main" id="{09242830-A73D-67DA-F938-0D677D7D9261}"/>
                  </a:ext>
                </a:extLst>
              </p:cNvPr>
              <p:cNvGrpSpPr>
                <a:grpSpLocks noChangeAspect="1"/>
              </p:cNvGrpSpPr>
              <p:nvPr/>
            </p:nvGrpSpPr>
            <p:grpSpPr>
              <a:xfrm flipH="1">
                <a:off x="1086210" y="6768511"/>
                <a:ext cx="1335788" cy="1007412"/>
                <a:chOff x="3200523" y="1953336"/>
                <a:chExt cx="1046360" cy="789134"/>
              </a:xfrm>
            </p:grpSpPr>
            <p:grpSp>
              <p:nvGrpSpPr>
                <p:cNvPr id="287" name="Group 286">
                  <a:extLst>
                    <a:ext uri="{FF2B5EF4-FFF2-40B4-BE49-F238E27FC236}">
                      <a16:creationId xmlns:a16="http://schemas.microsoft.com/office/drawing/2014/main" id="{EA75C0B3-CB5C-12BD-0EF8-14898B1BBDF8}"/>
                    </a:ext>
                  </a:extLst>
                </p:cNvPr>
                <p:cNvGrpSpPr/>
                <p:nvPr/>
              </p:nvGrpSpPr>
              <p:grpSpPr>
                <a:xfrm>
                  <a:off x="3200523" y="1953336"/>
                  <a:ext cx="1046360" cy="789134"/>
                  <a:chOff x="3200523" y="1953336"/>
                  <a:chExt cx="1046360" cy="789134"/>
                </a:xfrm>
              </p:grpSpPr>
              <p:sp>
                <p:nvSpPr>
                  <p:cNvPr id="291" name="Arrow: Curved Down 290">
                    <a:extLst>
                      <a:ext uri="{FF2B5EF4-FFF2-40B4-BE49-F238E27FC236}">
                        <a16:creationId xmlns:a16="http://schemas.microsoft.com/office/drawing/2014/main" id="{8911D2E9-FCE6-0E0F-082D-2C0F2111C417}"/>
                      </a:ext>
                    </a:extLst>
                  </p:cNvPr>
                  <p:cNvSpPr/>
                  <p:nvPr/>
                </p:nvSpPr>
                <p:spPr bwMode="auto">
                  <a:xfrm>
                    <a:off x="3200523" y="1953336"/>
                    <a:ext cx="1046360" cy="440367"/>
                  </a:xfrm>
                  <a:prstGeom prst="curvedDownArrow">
                    <a:avLst>
                      <a:gd name="adj1" fmla="val 13205"/>
                      <a:gd name="adj2" fmla="val 31882"/>
                      <a:gd name="adj3" fmla="val 25000"/>
                    </a:avLst>
                  </a:prstGeom>
                  <a:solidFill>
                    <a:srgbClr val="FF4343"/>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defRPr/>
                    </a:pPr>
                    <a:endParaRPr lang="en-US" sz="1000" kern="0">
                      <a:solidFill>
                        <a:srgbClr val="FFC54E"/>
                      </a:solidFill>
                      <a:latin typeface="Arial" pitchFamily="34" charset="0"/>
                      <a:cs typeface="Arial"/>
                    </a:endParaRPr>
                  </a:p>
                </p:txBody>
              </p:sp>
              <p:sp>
                <p:nvSpPr>
                  <p:cNvPr id="292" name="Flowchart: Connector 291">
                    <a:extLst>
                      <a:ext uri="{FF2B5EF4-FFF2-40B4-BE49-F238E27FC236}">
                        <a16:creationId xmlns:a16="http://schemas.microsoft.com/office/drawing/2014/main" id="{BA8D6AEB-C7B7-C214-8290-C42FD180AE75}"/>
                      </a:ext>
                    </a:extLst>
                  </p:cNvPr>
                  <p:cNvSpPr/>
                  <p:nvPr/>
                </p:nvSpPr>
                <p:spPr bwMode="auto">
                  <a:xfrm>
                    <a:off x="3354870" y="2049901"/>
                    <a:ext cx="706040" cy="692569"/>
                  </a:xfrm>
                  <a:prstGeom prst="flowChartConnector">
                    <a:avLst/>
                  </a:prstGeom>
                  <a:solidFill>
                    <a:srgbClr val="FF4343"/>
                  </a:solidFill>
                  <a:ln w="38100" cap="flat" cmpd="sng" algn="ctr">
                    <a:solidFill>
                      <a:schemeClr val="tx1"/>
                    </a:solidFill>
                    <a:prstDash val="solid"/>
                    <a:round/>
                    <a:headEnd type="none" w="med" len="med"/>
                    <a:tailEnd type="none" w="med" len="med"/>
                  </a:ln>
                  <a:effectLst/>
                  <a:scene3d>
                    <a:camera prst="orthographicFront"/>
                    <a:lightRig rig="threePt" dir="t">
                      <a:rot lat="0" lon="0" rev="1800000"/>
                    </a:lightRig>
                  </a:scene3d>
                  <a:sp3d>
                    <a:bevelT w="63500" h="63500" prst="coolSlant"/>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defRPr/>
                    </a:pPr>
                    <a:endParaRPr lang="en-US" sz="1000" kern="0" dirty="0">
                      <a:solidFill>
                        <a:srgbClr val="FFC54E"/>
                      </a:solidFill>
                      <a:latin typeface="Arial" pitchFamily="34" charset="0"/>
                      <a:cs typeface="Arial"/>
                    </a:endParaRPr>
                  </a:p>
                </p:txBody>
              </p:sp>
            </p:grpSp>
            <p:grpSp>
              <p:nvGrpSpPr>
                <p:cNvPr id="288" name="Group 287">
                  <a:extLst>
                    <a:ext uri="{FF2B5EF4-FFF2-40B4-BE49-F238E27FC236}">
                      <a16:creationId xmlns:a16="http://schemas.microsoft.com/office/drawing/2014/main" id="{A0F19E8C-A6D3-558A-13BA-ACB513F3E7EC}"/>
                    </a:ext>
                  </a:extLst>
                </p:cNvPr>
                <p:cNvGrpSpPr/>
                <p:nvPr/>
              </p:nvGrpSpPr>
              <p:grpSpPr>
                <a:xfrm rot="18277000">
                  <a:off x="3281030" y="2071551"/>
                  <a:ext cx="137610" cy="166062"/>
                  <a:chOff x="4512319" y="2184069"/>
                  <a:chExt cx="106615" cy="130960"/>
                </a:xfrm>
              </p:grpSpPr>
              <p:sp>
                <p:nvSpPr>
                  <p:cNvPr id="289" name="Isosceles Triangle 288">
                    <a:extLst>
                      <a:ext uri="{FF2B5EF4-FFF2-40B4-BE49-F238E27FC236}">
                        <a16:creationId xmlns:a16="http://schemas.microsoft.com/office/drawing/2014/main" id="{DB0FB1B2-421E-66F1-9EF1-B867A8BBB8FF}"/>
                      </a:ext>
                    </a:extLst>
                  </p:cNvPr>
                  <p:cNvSpPr/>
                  <p:nvPr/>
                </p:nvSpPr>
                <p:spPr>
                  <a:xfrm>
                    <a:off x="4512319" y="2184106"/>
                    <a:ext cx="53296" cy="130923"/>
                  </a:xfrm>
                  <a:prstGeom prst="triangle">
                    <a:avLst>
                      <a:gd name="adj" fmla="val 100000"/>
                    </a:avLst>
                  </a:prstGeom>
                  <a:solidFill>
                    <a:srgbClr val="997A3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srgbClr val="FFFFFF"/>
                      </a:solidFill>
                      <a:latin typeface="Arial"/>
                    </a:endParaRPr>
                  </a:p>
                </p:txBody>
              </p:sp>
              <p:sp>
                <p:nvSpPr>
                  <p:cNvPr id="290" name="Isosceles Triangle 289">
                    <a:extLst>
                      <a:ext uri="{FF2B5EF4-FFF2-40B4-BE49-F238E27FC236}">
                        <a16:creationId xmlns:a16="http://schemas.microsoft.com/office/drawing/2014/main" id="{112AFC7E-879D-C8F5-5217-7B5C9CBA59BC}"/>
                      </a:ext>
                    </a:extLst>
                  </p:cNvPr>
                  <p:cNvSpPr/>
                  <p:nvPr/>
                </p:nvSpPr>
                <p:spPr>
                  <a:xfrm flipH="1">
                    <a:off x="4565638" y="2184069"/>
                    <a:ext cx="53296" cy="130923"/>
                  </a:xfrm>
                  <a:prstGeom prst="triangle">
                    <a:avLst>
                      <a:gd name="adj" fmla="val 100000"/>
                    </a:avLst>
                  </a:prstGeom>
                  <a:solidFill>
                    <a:srgbClr val="FBC24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srgbClr val="FFFFFF"/>
                      </a:solidFill>
                      <a:latin typeface="Arial"/>
                    </a:endParaRPr>
                  </a:p>
                </p:txBody>
              </p:sp>
            </p:grpSp>
          </p:grpSp>
          <p:sp>
            <p:nvSpPr>
              <p:cNvPr id="285" name="TextBox 284">
                <a:extLst>
                  <a:ext uri="{FF2B5EF4-FFF2-40B4-BE49-F238E27FC236}">
                    <a16:creationId xmlns:a16="http://schemas.microsoft.com/office/drawing/2014/main" id="{17CEC11B-B81D-CA8C-9AA4-CF120F00E164}"/>
                  </a:ext>
                </a:extLst>
              </p:cNvPr>
              <p:cNvSpPr txBox="1"/>
              <p:nvPr/>
            </p:nvSpPr>
            <p:spPr>
              <a:xfrm flipH="1">
                <a:off x="1322235" y="7144555"/>
                <a:ext cx="891733" cy="365670"/>
              </a:xfrm>
              <a:prstGeom prst="rect">
                <a:avLst/>
              </a:prstGeom>
              <a:noFill/>
              <a:ln>
                <a:noFill/>
              </a:ln>
            </p:spPr>
            <p:txBody>
              <a:bodyPr wrap="square" rtlCol="0">
                <a:spAutoFit/>
              </a:bodyPr>
              <a:lstStyle/>
              <a:p>
                <a:pPr algn="ctr">
                  <a:defRPr/>
                </a:pPr>
                <a:r>
                  <a:rPr lang="en-US" sz="1600" b="1" kern="0" dirty="0">
                    <a:latin typeface="Arial"/>
                    <a:cs typeface="Arial"/>
                  </a:rPr>
                  <a:t>REDUCE EXPOSURE</a:t>
                </a:r>
                <a:endParaRPr lang="en-US" sz="1600" b="1" kern="0" baseline="30000" dirty="0">
                  <a:latin typeface="Arial"/>
                  <a:cs typeface="Arial"/>
                </a:endParaRPr>
              </a:p>
            </p:txBody>
          </p:sp>
          <p:sp>
            <p:nvSpPr>
              <p:cNvPr id="286" name="Rectangle 285">
                <a:extLst>
                  <a:ext uri="{FF2B5EF4-FFF2-40B4-BE49-F238E27FC236}">
                    <a16:creationId xmlns:a16="http://schemas.microsoft.com/office/drawing/2014/main" id="{E424140E-EF55-74D1-9BA6-E12F9D6C601C}"/>
                  </a:ext>
                </a:extLst>
              </p:cNvPr>
              <p:cNvSpPr/>
              <p:nvPr/>
            </p:nvSpPr>
            <p:spPr bwMode="auto">
              <a:xfrm flipH="1">
                <a:off x="1086648" y="7421160"/>
                <a:ext cx="180387" cy="45719"/>
              </a:xfrm>
              <a:prstGeom prst="rect">
                <a:avLst/>
              </a:prstGeom>
              <a:solidFill>
                <a:srgbClr val="FF4343"/>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defRPr/>
                </a:pPr>
                <a:endParaRPr lang="en-US" sz="1000" kern="0">
                  <a:solidFill>
                    <a:srgbClr val="FFC54E"/>
                  </a:solidFill>
                  <a:latin typeface="Arial" pitchFamily="34" charset="0"/>
                  <a:cs typeface="Arial"/>
                </a:endParaRPr>
              </a:p>
            </p:txBody>
          </p:sp>
        </p:grpSp>
      </p:grpSp>
      <p:sp>
        <p:nvSpPr>
          <p:cNvPr id="303" name="Callout: Line 302">
            <a:extLst>
              <a:ext uri="{FF2B5EF4-FFF2-40B4-BE49-F238E27FC236}">
                <a16:creationId xmlns:a16="http://schemas.microsoft.com/office/drawing/2014/main" id="{3F6895A7-D673-84D0-CD3C-F89787DF2C7D}"/>
              </a:ext>
            </a:extLst>
          </p:cNvPr>
          <p:cNvSpPr/>
          <p:nvPr/>
        </p:nvSpPr>
        <p:spPr>
          <a:xfrm>
            <a:off x="17978354" y="11641781"/>
            <a:ext cx="3629428" cy="1107364"/>
          </a:xfrm>
          <a:prstGeom prst="borderCallout1">
            <a:avLst>
              <a:gd name="adj1" fmla="val 117464"/>
              <a:gd name="adj2" fmla="val 4464"/>
              <a:gd name="adj3" fmla="val 212668"/>
              <a:gd name="adj4" fmla="val -11156"/>
            </a:avLst>
          </a:prstGeom>
          <a:solidFill>
            <a:srgbClr val="99FF99"/>
          </a:solidFill>
          <a:ln>
            <a:solidFill>
              <a:schemeClr val="bg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200" kern="100" dirty="0">
                <a:solidFill>
                  <a:schemeClr val="tx1"/>
                </a:solidFill>
                <a:highlight>
                  <a:srgbClr val="00FFFF"/>
                </a:highlight>
              </a:rPr>
              <a:t>[ TOOL-TIP 2 ]</a:t>
            </a:r>
          </a:p>
          <a:p>
            <a:r>
              <a:rPr lang="en-US" sz="1200" b="1" dirty="0">
                <a:solidFill>
                  <a:schemeClr val="tx1"/>
                </a:solidFill>
              </a:rPr>
              <a:t>Fire/</a:t>
            </a:r>
            <a:r>
              <a:rPr lang="en-US" sz="1200" b="1" dirty="0" err="1">
                <a:solidFill>
                  <a:schemeClr val="tx1"/>
                </a:solidFill>
              </a:rPr>
              <a:t>FLame</a:t>
            </a:r>
            <a:r>
              <a:rPr lang="en-US" sz="1200" b="1" dirty="0">
                <a:solidFill>
                  <a:schemeClr val="tx1"/>
                </a:solidFill>
              </a:rPr>
              <a:t> exposures affect fuels in the range of tens of feet (up to ~300 ft), as radiation and convection decay rapidly with distance.</a:t>
            </a:r>
          </a:p>
          <a:p>
            <a:endParaRPr lang="en-US" sz="1200" b="1" dirty="0">
              <a:solidFill>
                <a:schemeClr val="tx1"/>
              </a:solidFill>
            </a:endParaRPr>
          </a:p>
        </p:txBody>
      </p:sp>
      <p:sp>
        <p:nvSpPr>
          <p:cNvPr id="3076" name="Rectangle: Rounded Corners 3075">
            <a:extLst>
              <a:ext uri="{FF2B5EF4-FFF2-40B4-BE49-F238E27FC236}">
                <a16:creationId xmlns:a16="http://schemas.microsoft.com/office/drawing/2014/main" id="{61758FA6-3E15-C749-4C23-81A98A946946}"/>
              </a:ext>
            </a:extLst>
          </p:cNvPr>
          <p:cNvSpPr/>
          <p:nvPr/>
        </p:nvSpPr>
        <p:spPr>
          <a:xfrm>
            <a:off x="522130" y="24765445"/>
            <a:ext cx="3984940" cy="2183542"/>
          </a:xfrm>
          <a:prstGeom prst="roundRect">
            <a:avLst/>
          </a:prstGeom>
          <a:solidFill>
            <a:srgbClr val="FFFF00"/>
          </a:solidFill>
          <a:ln>
            <a:solidFill>
              <a:schemeClr val="bg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b="1">
                <a:solidFill>
                  <a:schemeClr val="tx1"/>
                </a:solidFill>
              </a:rPr>
              <a:t>WEBPAGE 4ofX</a:t>
            </a:r>
            <a:endParaRPr lang="en-US" sz="4000" b="1" dirty="0">
              <a:solidFill>
                <a:schemeClr val="tx1"/>
              </a:solidFill>
            </a:endParaRPr>
          </a:p>
          <a:p>
            <a:pPr algn="ctr"/>
            <a:r>
              <a:rPr lang="en-US" sz="4000" b="1" dirty="0">
                <a:solidFill>
                  <a:schemeClr val="tx1"/>
                </a:solidFill>
              </a:rPr>
              <a:t>Continued</a:t>
            </a:r>
          </a:p>
          <a:p>
            <a:pPr algn="ctr"/>
            <a:r>
              <a:rPr lang="en-US" sz="4000" b="1">
                <a:solidFill>
                  <a:schemeClr val="tx1"/>
                </a:solidFill>
              </a:rPr>
              <a:t>↓ ↓ ↓ ↓ ↓</a:t>
            </a:r>
            <a:endParaRPr lang="en-US" sz="4000" b="1" dirty="0">
              <a:solidFill>
                <a:schemeClr val="tx1"/>
              </a:solidFill>
            </a:endParaRPr>
          </a:p>
        </p:txBody>
      </p:sp>
      <p:sp>
        <p:nvSpPr>
          <p:cNvPr id="2" name="Rectangle: Rounded Corners 1">
            <a:extLst>
              <a:ext uri="{FF2B5EF4-FFF2-40B4-BE49-F238E27FC236}">
                <a16:creationId xmlns:a16="http://schemas.microsoft.com/office/drawing/2014/main" id="{8B3628D5-BAE5-008C-6445-9F712E631640}"/>
              </a:ext>
            </a:extLst>
          </p:cNvPr>
          <p:cNvSpPr/>
          <p:nvPr/>
        </p:nvSpPr>
        <p:spPr>
          <a:xfrm>
            <a:off x="4244883" y="900014"/>
            <a:ext cx="2279721" cy="1190171"/>
          </a:xfrm>
          <a:prstGeom prst="roundRect">
            <a:avLst/>
          </a:prstGeom>
          <a:solidFill>
            <a:srgbClr val="FFFF00"/>
          </a:solidFill>
          <a:ln w="381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4F9F02A6-F117-DC12-1B06-7CE3A9257E95}"/>
              </a:ext>
            </a:extLst>
          </p:cNvPr>
          <p:cNvPicPr>
            <a:picLocks noChangeAspect="1"/>
          </p:cNvPicPr>
          <p:nvPr/>
        </p:nvPicPr>
        <p:blipFill>
          <a:blip r:embed="rId8"/>
          <a:stretch>
            <a:fillRect/>
          </a:stretch>
        </p:blipFill>
        <p:spPr>
          <a:xfrm>
            <a:off x="4305733" y="1128840"/>
            <a:ext cx="14249400" cy="790575"/>
          </a:xfrm>
          <a:prstGeom prst="rect">
            <a:avLst/>
          </a:prstGeom>
        </p:spPr>
      </p:pic>
      <p:sp>
        <p:nvSpPr>
          <p:cNvPr id="8" name="Rectangle: Rounded Corners 7">
            <a:extLst>
              <a:ext uri="{FF2B5EF4-FFF2-40B4-BE49-F238E27FC236}">
                <a16:creationId xmlns:a16="http://schemas.microsoft.com/office/drawing/2014/main" id="{19DCCAC6-51F4-B866-4945-96CC8681AD6D}"/>
              </a:ext>
            </a:extLst>
          </p:cNvPr>
          <p:cNvSpPr/>
          <p:nvPr/>
        </p:nvSpPr>
        <p:spPr>
          <a:xfrm>
            <a:off x="7222922" y="2919621"/>
            <a:ext cx="5057931" cy="554287"/>
          </a:xfrm>
          <a:prstGeom prst="roundRect">
            <a:avLst/>
          </a:prstGeom>
          <a:solidFill>
            <a:srgbClr val="FF0000"/>
          </a:solidFill>
          <a:ln w="57150"/>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800" b="1" dirty="0">
                <a:solidFill>
                  <a:schemeClr val="bg1"/>
                </a:solidFill>
              </a:rPr>
              <a:t>Why Homes Catch on Fire</a:t>
            </a:r>
          </a:p>
        </p:txBody>
      </p:sp>
      <p:sp>
        <p:nvSpPr>
          <p:cNvPr id="10" name="Rectangle: Rounded Corners 9">
            <a:extLst>
              <a:ext uri="{FF2B5EF4-FFF2-40B4-BE49-F238E27FC236}">
                <a16:creationId xmlns:a16="http://schemas.microsoft.com/office/drawing/2014/main" id="{A1FC41F1-0B43-B7BF-066C-6F173BA28DEA}"/>
              </a:ext>
            </a:extLst>
          </p:cNvPr>
          <p:cNvSpPr/>
          <p:nvPr/>
        </p:nvSpPr>
        <p:spPr>
          <a:xfrm>
            <a:off x="6955984" y="12586348"/>
            <a:ext cx="9082572" cy="613503"/>
          </a:xfrm>
          <a:prstGeom prst="roundRect">
            <a:avLst/>
          </a:prstGeom>
          <a:solidFill>
            <a:srgbClr val="FF0000"/>
          </a:solidFill>
          <a:ln w="57150"/>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800" b="1" dirty="0">
                <a:solidFill>
                  <a:schemeClr val="bg1"/>
                </a:solidFill>
              </a:rPr>
              <a:t>Fire Spread Pathways Within and Across Parcels</a:t>
            </a:r>
          </a:p>
        </p:txBody>
      </p:sp>
      <p:sp>
        <p:nvSpPr>
          <p:cNvPr id="11" name="Rectangle: Rounded Corners 10">
            <a:extLst>
              <a:ext uri="{FF2B5EF4-FFF2-40B4-BE49-F238E27FC236}">
                <a16:creationId xmlns:a16="http://schemas.microsoft.com/office/drawing/2014/main" id="{330E1611-8D44-C098-AB12-F6AA9EE76C34}"/>
              </a:ext>
            </a:extLst>
          </p:cNvPr>
          <p:cNvSpPr/>
          <p:nvPr/>
        </p:nvSpPr>
        <p:spPr>
          <a:xfrm>
            <a:off x="6612075" y="2220948"/>
            <a:ext cx="4336429" cy="500994"/>
          </a:xfrm>
          <a:prstGeom prst="roundRect">
            <a:avLst/>
          </a:prstGeom>
          <a:solidFill>
            <a:srgbClr val="FF0000"/>
          </a:solidFill>
          <a:ln w="57150"/>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800" b="1" dirty="0">
                <a:solidFill>
                  <a:schemeClr val="bg1"/>
                </a:solidFill>
              </a:rPr>
              <a:t>1.0	WUI FIRES </a:t>
            </a:r>
            <a:r>
              <a:rPr lang="en-US" sz="2000" b="1" dirty="0">
                <a:solidFill>
                  <a:schemeClr val="bg1"/>
                </a:solidFill>
              </a:rPr>
              <a:t>(continued)</a:t>
            </a:r>
            <a:endParaRPr lang="en-US" sz="2800" b="1" dirty="0">
              <a:solidFill>
                <a:schemeClr val="bg1"/>
              </a:solidFill>
            </a:endParaRPr>
          </a:p>
        </p:txBody>
      </p:sp>
      <p:sp>
        <p:nvSpPr>
          <p:cNvPr id="12" name="Subtitle 2">
            <a:extLst>
              <a:ext uri="{FF2B5EF4-FFF2-40B4-BE49-F238E27FC236}">
                <a16:creationId xmlns:a16="http://schemas.microsoft.com/office/drawing/2014/main" id="{7BE2059C-70CC-458B-3BE2-71B34AEE5343}"/>
              </a:ext>
            </a:extLst>
          </p:cNvPr>
          <p:cNvSpPr txBox="1">
            <a:spLocks/>
          </p:cNvSpPr>
          <p:nvPr/>
        </p:nvSpPr>
        <p:spPr>
          <a:xfrm>
            <a:off x="7590362" y="7483612"/>
            <a:ext cx="9516538" cy="39083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457200" algn="l">
              <a:lnSpc>
                <a:spcPct val="100000"/>
              </a:lnSpc>
              <a:spcBef>
                <a:spcPts val="0"/>
              </a:spcBef>
            </a:pPr>
            <a:r>
              <a:rPr lang="en-US" sz="1600" dirty="0"/>
              <a:t>Managing WUI Fire Hazard can be done by using the two dials or </a:t>
            </a:r>
            <a:r>
              <a:rPr lang="en-US" sz="1600" dirty="0">
                <a:highlight>
                  <a:srgbClr val="FFFF00"/>
                </a:highlight>
              </a:rPr>
              <a:t>(of?)</a:t>
            </a:r>
            <a:r>
              <a:rPr lang="en-US" sz="1600" dirty="0"/>
              <a:t> exposure and structure hardening.</a:t>
            </a:r>
          </a:p>
          <a:p>
            <a:pPr algn="l"/>
            <a:endParaRPr lang="en-US" sz="1600" dirty="0"/>
          </a:p>
        </p:txBody>
      </p:sp>
      <p:sp>
        <p:nvSpPr>
          <p:cNvPr id="20" name="Subtitle 2">
            <a:extLst>
              <a:ext uri="{FF2B5EF4-FFF2-40B4-BE49-F238E27FC236}">
                <a16:creationId xmlns:a16="http://schemas.microsoft.com/office/drawing/2014/main" id="{3E312817-D0BB-4C7C-9189-F72188E9D8C8}"/>
              </a:ext>
            </a:extLst>
          </p:cNvPr>
          <p:cNvSpPr txBox="1">
            <a:spLocks/>
          </p:cNvSpPr>
          <p:nvPr/>
        </p:nvSpPr>
        <p:spPr>
          <a:xfrm>
            <a:off x="6955984" y="21135441"/>
            <a:ext cx="10362028" cy="60979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indent="0" algn="l">
              <a:lnSpc>
                <a:spcPts val="2000"/>
              </a:lnSpc>
              <a:spcBef>
                <a:spcPts val="1000"/>
              </a:spcBef>
              <a:buNone/>
            </a:pPr>
            <a:r>
              <a:rPr lang="en-US" sz="1800" dirty="0">
                <a:latin typeface="UICTFontTextStyleBody"/>
              </a:rPr>
              <a:t>Examples of Home Ignition Vulnerabilities and Ignition (failure) points.</a:t>
            </a:r>
            <a:br>
              <a:rPr lang="en-US" sz="1800" dirty="0">
                <a:latin typeface="UICTFontTextStyleBody"/>
              </a:rPr>
            </a:br>
            <a:r>
              <a:rPr lang="en-US" sz="1800" b="1" dirty="0">
                <a:latin typeface="UICTFontTextStyleBody"/>
              </a:rPr>
              <a:t>SOURCE:  ??</a:t>
            </a:r>
          </a:p>
        </p:txBody>
      </p:sp>
      <p:pic>
        <p:nvPicPr>
          <p:cNvPr id="28" name="Picture 27">
            <a:extLst>
              <a:ext uri="{FF2B5EF4-FFF2-40B4-BE49-F238E27FC236}">
                <a16:creationId xmlns:a16="http://schemas.microsoft.com/office/drawing/2014/main" id="{C26F4E63-DB83-134C-709C-4DD220A48B6A}"/>
              </a:ext>
            </a:extLst>
          </p:cNvPr>
          <p:cNvPicPr>
            <a:picLocks noChangeAspect="1"/>
          </p:cNvPicPr>
          <p:nvPr/>
        </p:nvPicPr>
        <p:blipFill>
          <a:blip r:embed="rId9"/>
          <a:stretch>
            <a:fillRect/>
          </a:stretch>
        </p:blipFill>
        <p:spPr>
          <a:xfrm>
            <a:off x="6955984" y="21961988"/>
            <a:ext cx="9355996" cy="487938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1683172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FFA2891C-AE7B-C206-F9EE-AA142835E083}"/>
              </a:ext>
            </a:extLst>
          </p:cNvPr>
          <p:cNvSpPr>
            <a:spLocks noGrp="1"/>
          </p:cNvSpPr>
          <p:nvPr>
            <p:ph type="title"/>
          </p:nvPr>
        </p:nvSpPr>
        <p:spPr/>
        <p:txBody>
          <a:bodyPr>
            <a:normAutofit fontScale="90000"/>
          </a:bodyPr>
          <a:lstStyle/>
          <a:p>
            <a:endParaRPr lang="en-US"/>
          </a:p>
        </p:txBody>
      </p:sp>
      <p:sp>
        <p:nvSpPr>
          <p:cNvPr id="16" name="Rectangle: Rounded Corners 15">
            <a:hlinkClick r:id="rId2" action="ppaction://hlinksldjump"/>
            <a:extLst>
              <a:ext uri="{FF2B5EF4-FFF2-40B4-BE49-F238E27FC236}">
                <a16:creationId xmlns:a16="http://schemas.microsoft.com/office/drawing/2014/main" id="{9279A008-9B8A-F8FC-1D15-248306B460C5}"/>
              </a:ext>
            </a:extLst>
          </p:cNvPr>
          <p:cNvSpPr/>
          <p:nvPr/>
        </p:nvSpPr>
        <p:spPr>
          <a:xfrm>
            <a:off x="4972050" y="304800"/>
            <a:ext cx="13716000" cy="316524"/>
          </a:xfrm>
          <a:prstGeom prst="roundRect">
            <a:avLst/>
          </a:prstGeom>
          <a:solidFill>
            <a:srgbClr val="FFCCFF"/>
          </a:solidFill>
          <a:ln>
            <a:solidFill>
              <a:schemeClr val="bg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02060"/>
                </a:solidFill>
              </a:rPr>
              <a:t>HMM-N </a:t>
            </a:r>
            <a:r>
              <a:rPr lang="en-US" sz="2800">
                <a:solidFill>
                  <a:srgbClr val="002060"/>
                </a:solidFill>
                <a:sym typeface="Wingdings" panose="05000000000000000000" pitchFamily="2" charset="2"/>
              </a:rPr>
              <a:t></a:t>
            </a:r>
            <a:endParaRPr lang="en-US" sz="2800" dirty="0">
              <a:solidFill>
                <a:srgbClr val="002060"/>
              </a:solidFill>
            </a:endParaRPr>
          </a:p>
        </p:txBody>
      </p:sp>
      <p:sp>
        <p:nvSpPr>
          <p:cNvPr id="17" name="Title 6">
            <a:extLst>
              <a:ext uri="{FF2B5EF4-FFF2-40B4-BE49-F238E27FC236}">
                <a16:creationId xmlns:a16="http://schemas.microsoft.com/office/drawing/2014/main" id="{9A7678A2-2552-19D8-42FB-151A419D800D}"/>
              </a:ext>
            </a:extLst>
          </p:cNvPr>
          <p:cNvSpPr txBox="1">
            <a:spLocks/>
          </p:cNvSpPr>
          <p:nvPr/>
        </p:nvSpPr>
        <p:spPr>
          <a:xfrm>
            <a:off x="4991101" y="12707"/>
            <a:ext cx="13696950" cy="190494"/>
          </a:xfrm>
          <a:prstGeom prst="rect">
            <a:avLst/>
          </a:prstGeom>
        </p:spPr>
        <p:txBody>
          <a:bodyPr vert="horz" lIns="91440" tIns="45720" rIns="91440" bIns="45720" rtlCol="0" anchor="ctr">
            <a:normAutofit fontScale="90000" lnSpcReduction="20000"/>
          </a:bodyPr>
          <a:lstStyle>
            <a:lvl1pPr algn="l" defTabSz="2743200" rtl="0" eaLnBrk="1" latinLnBrk="0" hangingPunct="1">
              <a:lnSpc>
                <a:spcPct val="90000"/>
              </a:lnSpc>
              <a:spcBef>
                <a:spcPct val="0"/>
              </a:spcBef>
              <a:buNone/>
              <a:defRPr sz="900" kern="1200">
                <a:solidFill>
                  <a:schemeClr val="tx1"/>
                </a:solidFill>
                <a:latin typeface="+mj-lt"/>
                <a:ea typeface="+mj-ea"/>
                <a:cs typeface="+mj-cs"/>
              </a:defRPr>
            </a:lvl1pPr>
          </a:lstStyle>
          <a:p>
            <a:r>
              <a:rPr lang="en-US"/>
              <a:t>0.0 Escape</a:t>
            </a:r>
            <a:endParaRPr lang="en-US" dirty="0"/>
          </a:p>
        </p:txBody>
      </p:sp>
      <p:sp>
        <p:nvSpPr>
          <p:cNvPr id="18" name="Rectangle: Rounded Corners 17">
            <a:hlinkClick r:id="" action="ppaction://hlinkshowjump?jump=nextslide"/>
            <a:extLst>
              <a:ext uri="{FF2B5EF4-FFF2-40B4-BE49-F238E27FC236}">
                <a16:creationId xmlns:a16="http://schemas.microsoft.com/office/drawing/2014/main" id="{33B289C5-5F70-B240-E906-E75C23A400A9}"/>
              </a:ext>
            </a:extLst>
          </p:cNvPr>
          <p:cNvSpPr/>
          <p:nvPr/>
        </p:nvSpPr>
        <p:spPr>
          <a:xfrm>
            <a:off x="17595850" y="621324"/>
            <a:ext cx="1092200" cy="316524"/>
          </a:xfrm>
          <a:prstGeom prst="roundRect">
            <a:avLst/>
          </a:prstGeom>
          <a:solidFill>
            <a:schemeClr val="accent1">
              <a:lumMod val="75000"/>
            </a:schemeClr>
          </a:solidFill>
          <a:ln>
            <a:solidFill>
              <a:schemeClr val="bg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a:t>next &gt;</a:t>
            </a:r>
            <a:endParaRPr lang="en-US" sz="2000" dirty="0"/>
          </a:p>
        </p:txBody>
      </p:sp>
      <p:sp>
        <p:nvSpPr>
          <p:cNvPr id="19" name="Rectangle: Rounded Corners 18">
            <a:hlinkClick r:id="" action="ppaction://hlinkshowjump?jump=previousslide"/>
            <a:extLst>
              <a:ext uri="{FF2B5EF4-FFF2-40B4-BE49-F238E27FC236}">
                <a16:creationId xmlns:a16="http://schemas.microsoft.com/office/drawing/2014/main" id="{D3F86D37-E096-9FEF-E4AE-371D9434A3B7}"/>
              </a:ext>
            </a:extLst>
          </p:cNvPr>
          <p:cNvSpPr/>
          <p:nvPr/>
        </p:nvSpPr>
        <p:spPr>
          <a:xfrm>
            <a:off x="4991100" y="621324"/>
            <a:ext cx="1092200" cy="316524"/>
          </a:xfrm>
          <a:prstGeom prst="roundRect">
            <a:avLst/>
          </a:prstGeom>
          <a:solidFill>
            <a:schemeClr val="accent1">
              <a:lumMod val="75000"/>
            </a:schemeClr>
          </a:solidFill>
          <a:ln>
            <a:solidFill>
              <a:schemeClr val="bg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a:t>&lt; prev</a:t>
            </a:r>
            <a:endParaRPr lang="en-US" sz="2000" dirty="0"/>
          </a:p>
        </p:txBody>
      </p:sp>
      <p:sp>
        <p:nvSpPr>
          <p:cNvPr id="21" name="Rectangle: Rounded Corners 20">
            <a:extLst>
              <a:ext uri="{FF2B5EF4-FFF2-40B4-BE49-F238E27FC236}">
                <a16:creationId xmlns:a16="http://schemas.microsoft.com/office/drawing/2014/main" id="{EAB9E0BD-68AD-475A-877C-306CB8197FBA}"/>
              </a:ext>
            </a:extLst>
          </p:cNvPr>
          <p:cNvSpPr/>
          <p:nvPr/>
        </p:nvSpPr>
        <p:spPr>
          <a:xfrm>
            <a:off x="320792" y="2666558"/>
            <a:ext cx="3984940" cy="1301632"/>
          </a:xfrm>
          <a:prstGeom prst="roundRect">
            <a:avLst/>
          </a:prstGeom>
          <a:solidFill>
            <a:srgbClr val="FFFF00"/>
          </a:solidFill>
          <a:ln>
            <a:solidFill>
              <a:schemeClr val="bg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b="1">
                <a:solidFill>
                  <a:schemeClr val="tx1"/>
                </a:solidFill>
              </a:rPr>
              <a:t>WEBPAGE 4ofX</a:t>
            </a:r>
            <a:endParaRPr lang="en-US" sz="4000" b="1" dirty="0">
              <a:solidFill>
                <a:schemeClr val="tx1"/>
              </a:solidFill>
            </a:endParaRPr>
          </a:p>
          <a:p>
            <a:pPr algn="ctr"/>
            <a:r>
              <a:rPr lang="en-US" sz="4000" b="1" dirty="0">
                <a:solidFill>
                  <a:schemeClr val="tx1"/>
                </a:solidFill>
              </a:rPr>
              <a:t>continued</a:t>
            </a:r>
          </a:p>
        </p:txBody>
      </p:sp>
      <p:sp>
        <p:nvSpPr>
          <p:cNvPr id="255" name="Rectangle: Rounded Corners 254">
            <a:extLst>
              <a:ext uri="{FF2B5EF4-FFF2-40B4-BE49-F238E27FC236}">
                <a16:creationId xmlns:a16="http://schemas.microsoft.com/office/drawing/2014/main" id="{24858188-2CCA-F74F-C61A-6E37153835B6}"/>
              </a:ext>
            </a:extLst>
          </p:cNvPr>
          <p:cNvSpPr/>
          <p:nvPr/>
        </p:nvSpPr>
        <p:spPr>
          <a:xfrm>
            <a:off x="522130" y="24765445"/>
            <a:ext cx="3984940" cy="2183542"/>
          </a:xfrm>
          <a:prstGeom prst="roundRect">
            <a:avLst/>
          </a:prstGeom>
          <a:solidFill>
            <a:srgbClr val="FFFF00"/>
          </a:solidFill>
          <a:ln>
            <a:solidFill>
              <a:schemeClr val="bg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b="1" dirty="0">
                <a:solidFill>
                  <a:schemeClr val="tx1"/>
                </a:solidFill>
              </a:rPr>
              <a:t>WEBPAGE 4ofX</a:t>
            </a:r>
          </a:p>
          <a:p>
            <a:pPr algn="ctr"/>
            <a:r>
              <a:rPr lang="en-US" sz="4000" b="1" dirty="0">
                <a:solidFill>
                  <a:schemeClr val="tx1"/>
                </a:solidFill>
              </a:rPr>
              <a:t>Continued</a:t>
            </a:r>
          </a:p>
          <a:p>
            <a:pPr algn="ctr"/>
            <a:r>
              <a:rPr lang="en-US" sz="4000" b="1" dirty="0">
                <a:solidFill>
                  <a:schemeClr val="tx1"/>
                </a:solidFill>
              </a:rPr>
              <a:t>↓ ↓ ↓ ↓ ↓</a:t>
            </a:r>
          </a:p>
        </p:txBody>
      </p:sp>
      <p:graphicFrame>
        <p:nvGraphicFramePr>
          <p:cNvPr id="256" name="Table 255">
            <a:extLst>
              <a:ext uri="{FF2B5EF4-FFF2-40B4-BE49-F238E27FC236}">
                <a16:creationId xmlns:a16="http://schemas.microsoft.com/office/drawing/2014/main" id="{83B37C6D-69C8-3867-3A13-98CF45B96A95}"/>
              </a:ext>
            </a:extLst>
          </p:cNvPr>
          <p:cNvGraphicFramePr>
            <a:graphicFrameLocks noGrp="1"/>
          </p:cNvGraphicFramePr>
          <p:nvPr>
            <p:extLst>
              <p:ext uri="{D42A27DB-BD31-4B8C-83A1-F6EECF244321}">
                <p14:modId xmlns:p14="http://schemas.microsoft.com/office/powerpoint/2010/main" val="727980485"/>
              </p:ext>
            </p:extLst>
          </p:nvPr>
        </p:nvGraphicFramePr>
        <p:xfrm>
          <a:off x="5917531" y="10264173"/>
          <a:ext cx="12224419" cy="8129070"/>
        </p:xfrm>
        <a:graphic>
          <a:graphicData uri="http://schemas.openxmlformats.org/drawingml/2006/table">
            <a:tbl>
              <a:tblPr/>
              <a:tblGrid>
                <a:gridCol w="1744146">
                  <a:extLst>
                    <a:ext uri="{9D8B030D-6E8A-4147-A177-3AD203B41FA5}">
                      <a16:colId xmlns:a16="http://schemas.microsoft.com/office/drawing/2014/main" val="1940708894"/>
                    </a:ext>
                  </a:extLst>
                </a:gridCol>
                <a:gridCol w="1692848">
                  <a:extLst>
                    <a:ext uri="{9D8B030D-6E8A-4147-A177-3AD203B41FA5}">
                      <a16:colId xmlns:a16="http://schemas.microsoft.com/office/drawing/2014/main" val="3391904272"/>
                    </a:ext>
                  </a:extLst>
                </a:gridCol>
                <a:gridCol w="6478995">
                  <a:extLst>
                    <a:ext uri="{9D8B030D-6E8A-4147-A177-3AD203B41FA5}">
                      <a16:colId xmlns:a16="http://schemas.microsoft.com/office/drawing/2014/main" val="3123835981"/>
                    </a:ext>
                  </a:extLst>
                </a:gridCol>
                <a:gridCol w="1154215">
                  <a:extLst>
                    <a:ext uri="{9D8B030D-6E8A-4147-A177-3AD203B41FA5}">
                      <a16:colId xmlns:a16="http://schemas.microsoft.com/office/drawing/2014/main" val="2421260063"/>
                    </a:ext>
                  </a:extLst>
                </a:gridCol>
                <a:gridCol w="1154215">
                  <a:extLst>
                    <a:ext uri="{9D8B030D-6E8A-4147-A177-3AD203B41FA5}">
                      <a16:colId xmlns:a16="http://schemas.microsoft.com/office/drawing/2014/main" val="2017868921"/>
                    </a:ext>
                  </a:extLst>
                </a:gridCol>
              </a:tblGrid>
              <a:tr h="557205">
                <a:tc gridSpan="3">
                  <a:txBody>
                    <a:bodyPr/>
                    <a:lstStyle/>
                    <a:p>
                      <a:pPr marL="182880" lvl="1" algn="l" fontAlgn="ctr"/>
                      <a:r>
                        <a:rPr lang="en-US" sz="1600" b="1" u="none" strike="noStrike" dirty="0">
                          <a:effectLst/>
                        </a:rPr>
                        <a:t> Table xx: Residential Structure Ignition Pathways Observed During the Camp Fire</a:t>
                      </a:r>
                      <a:endParaRPr lang="en-US" sz="1600" b="1" i="0" u="none" strike="noStrike" dirty="0">
                        <a:solidFill>
                          <a:srgbClr val="000000"/>
                        </a:solidFill>
                        <a:effectLst/>
                        <a:latin typeface="Calibri" panose="020F0502020204030204" pitchFamily="34" charset="0"/>
                      </a:endParaRPr>
                    </a:p>
                  </a:txBody>
                  <a:tcPr marL="8848" marR="8848" marT="8848" marB="0" anchor="ctr">
                    <a:lnL w="19050" cap="flat" cmpd="sng" algn="ctr">
                      <a:solidFill>
                        <a:schemeClr val="bg1">
                          <a:lumMod val="50000"/>
                        </a:schemeClr>
                      </a:solidFill>
                      <a:prstDash val="solid"/>
                      <a:round/>
                      <a:headEnd type="none" w="med" len="med"/>
                      <a:tailEnd type="none" w="med" len="med"/>
                    </a:lnL>
                    <a:lnR w="19050" cap="flat" cmpd="sng" algn="ctr">
                      <a:solidFill>
                        <a:schemeClr val="bg1">
                          <a:lumMod val="50000"/>
                        </a:schemeClr>
                      </a:solidFill>
                      <a:prstDash val="solid"/>
                      <a:round/>
                      <a:headEnd type="none" w="med" len="med"/>
                      <a:tailEnd type="none" w="med" len="med"/>
                    </a:lnR>
                    <a:lnT w="1905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gridSpan="2">
                  <a:txBody>
                    <a:bodyPr/>
                    <a:lstStyle/>
                    <a:p>
                      <a:pPr algn="ctr" fontAlgn="b"/>
                      <a:r>
                        <a:rPr lang="en-US" sz="1400" b="1" u="none" strike="noStrike">
                          <a:effectLst/>
                        </a:rPr>
                        <a:t>Distance Between Source and Target</a:t>
                      </a:r>
                      <a:endParaRPr lang="en-US" sz="1400" b="1" i="0" u="none" strike="noStrike" dirty="0">
                        <a:solidFill>
                          <a:srgbClr val="000000"/>
                        </a:solidFill>
                        <a:effectLst/>
                        <a:latin typeface="Calibri" panose="020F0502020204030204" pitchFamily="34" charset="0"/>
                      </a:endParaRPr>
                    </a:p>
                  </a:txBody>
                  <a:tcPr marL="8848" marR="8848" marT="8848" marB="0" anchor="b">
                    <a:lnL w="19050" cap="flat" cmpd="sng" algn="ctr">
                      <a:solidFill>
                        <a:schemeClr val="bg1">
                          <a:lumMod val="50000"/>
                        </a:schemeClr>
                      </a:solidFill>
                      <a:prstDash val="solid"/>
                      <a:round/>
                      <a:headEnd type="none" w="med" len="med"/>
                      <a:tailEnd type="none" w="med" len="med"/>
                    </a:lnL>
                    <a:lnR w="19050" cap="flat" cmpd="sng" algn="ctr">
                      <a:solidFill>
                        <a:schemeClr val="bg1">
                          <a:lumMod val="50000"/>
                        </a:schemeClr>
                      </a:solidFill>
                      <a:prstDash val="solid"/>
                      <a:round/>
                      <a:headEnd type="none" w="med" len="med"/>
                      <a:tailEnd type="none" w="med" len="med"/>
                    </a:lnR>
                    <a:lnT w="1905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solidFill>
                      <a:schemeClr val="bg1">
                        <a:lumMod val="85000"/>
                      </a:schemeClr>
                    </a:solidFill>
                  </a:tcPr>
                </a:tc>
                <a:tc hMerge="1">
                  <a:txBody>
                    <a:bodyPr/>
                    <a:lstStyle/>
                    <a:p>
                      <a:endParaRPr lang="en-US"/>
                    </a:p>
                  </a:txBody>
                  <a:tcPr/>
                </a:tc>
                <a:extLst>
                  <a:ext uri="{0D108BD9-81ED-4DB2-BD59-A6C34878D82A}">
                    <a16:rowId xmlns:a16="http://schemas.microsoft.com/office/drawing/2014/main" val="3873508444"/>
                  </a:ext>
                </a:extLst>
              </a:tr>
              <a:tr h="385465">
                <a:tc>
                  <a:txBody>
                    <a:bodyPr/>
                    <a:lstStyle/>
                    <a:p>
                      <a:pPr algn="ctr" fontAlgn="b"/>
                      <a:r>
                        <a:rPr lang="en-US" sz="1400" b="1" u="none" strike="noStrike" dirty="0">
                          <a:effectLst/>
                        </a:rPr>
                        <a:t>Pathway</a:t>
                      </a:r>
                      <a:endParaRPr lang="en-US" sz="1400" b="1" i="0" u="none" strike="noStrike" dirty="0">
                        <a:solidFill>
                          <a:srgbClr val="000000"/>
                        </a:solidFill>
                        <a:effectLst/>
                        <a:latin typeface="Calibri" panose="020F0502020204030204" pitchFamily="34" charset="0"/>
                      </a:endParaRPr>
                    </a:p>
                  </a:txBody>
                  <a:tcPr marL="8848" marR="8848" marT="8848" marB="0" anchor="b">
                    <a:lnL w="19050" cap="flat" cmpd="sng" algn="ctr">
                      <a:solidFill>
                        <a:schemeClr val="bg1">
                          <a:lumMod val="50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905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fontAlgn="b"/>
                      <a:r>
                        <a:rPr lang="en-US" sz="1400" b="1" u="none" strike="noStrike">
                          <a:effectLst/>
                        </a:rPr>
                        <a:t>Location </a:t>
                      </a:r>
                      <a:r>
                        <a:rPr lang="en-US" sz="1400" b="1" u="none" strike="noStrike" baseline="30000">
                          <a:effectLst/>
                        </a:rPr>
                        <a:t>a</a:t>
                      </a:r>
                      <a:endParaRPr lang="en-US" sz="1400" b="1" i="0" u="none" strike="noStrike" dirty="0">
                        <a:solidFill>
                          <a:srgbClr val="000000"/>
                        </a:solidFill>
                        <a:effectLst/>
                        <a:latin typeface="Calibri" panose="020F0502020204030204" pitchFamily="34" charset="0"/>
                      </a:endParaRPr>
                    </a:p>
                  </a:txBody>
                  <a:tcPr marL="8848" marR="8848" marT="8848" marB="0" anchor="b">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905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fontAlgn="b"/>
                      <a:r>
                        <a:rPr lang="en-US" sz="1400" b="1" u="none" strike="noStrike">
                          <a:effectLst/>
                        </a:rPr>
                        <a:t>Building Ignition Pathway</a:t>
                      </a:r>
                      <a:endParaRPr lang="en-US" sz="1400" b="1" i="0" u="none" strike="noStrike" dirty="0">
                        <a:solidFill>
                          <a:srgbClr val="000000"/>
                        </a:solidFill>
                        <a:effectLst/>
                        <a:latin typeface="Calibri" panose="020F0502020204030204" pitchFamily="34" charset="0"/>
                      </a:endParaRPr>
                    </a:p>
                  </a:txBody>
                  <a:tcPr marL="8848" marR="8848" marT="8848" marB="0" anchor="b">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905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fontAlgn="b"/>
                      <a:r>
                        <a:rPr lang="en-US" sz="1400" b="1" u="none" strike="noStrike" dirty="0">
                          <a:effectLst/>
                        </a:rPr>
                        <a:t>meters</a:t>
                      </a:r>
                      <a:endParaRPr lang="en-US" sz="1400" b="1" i="0" u="none" strike="noStrike" dirty="0">
                        <a:solidFill>
                          <a:srgbClr val="000000"/>
                        </a:solidFill>
                        <a:effectLst/>
                        <a:latin typeface="Calibri" panose="020F0502020204030204" pitchFamily="34" charset="0"/>
                      </a:endParaRPr>
                    </a:p>
                  </a:txBody>
                  <a:tcPr marL="8848" marR="8848" marT="8848" marB="0" anchor="b">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905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fontAlgn="b"/>
                      <a:r>
                        <a:rPr lang="en-US" sz="1400" b="1" u="none" strike="noStrike" dirty="0">
                          <a:effectLst/>
                        </a:rPr>
                        <a:t>feet</a:t>
                      </a:r>
                      <a:endParaRPr lang="en-US" sz="1400" b="1" i="0" u="none" strike="noStrike" dirty="0">
                        <a:solidFill>
                          <a:srgbClr val="000000"/>
                        </a:solidFill>
                        <a:effectLst/>
                        <a:latin typeface="Calibri" panose="020F0502020204030204" pitchFamily="34" charset="0"/>
                      </a:endParaRPr>
                    </a:p>
                  </a:txBody>
                  <a:tcPr marL="8848" marR="8848" marT="8848" marB="0" anchor="b">
                    <a:lnL w="12700" cap="flat" cmpd="sng" algn="ctr">
                      <a:solidFill>
                        <a:schemeClr val="bg1">
                          <a:lumMod val="75000"/>
                        </a:schemeClr>
                      </a:solidFill>
                      <a:prstDash val="solid"/>
                      <a:round/>
                      <a:headEnd type="none" w="med" len="med"/>
                      <a:tailEnd type="none" w="med" len="med"/>
                    </a:lnL>
                    <a:lnR w="19050" cap="flat" cmpd="sng" algn="ctr">
                      <a:solidFill>
                        <a:schemeClr val="bg1">
                          <a:lumMod val="50000"/>
                        </a:schemeClr>
                      </a:solidFill>
                      <a:prstDash val="solid"/>
                      <a:round/>
                      <a:headEnd type="none" w="med" len="med"/>
                      <a:tailEnd type="none" w="med" len="med"/>
                    </a:lnR>
                    <a:lnT w="1905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919808223"/>
                  </a:ext>
                </a:extLst>
              </a:tr>
              <a:tr h="449150">
                <a:tc rowSpan="5">
                  <a:txBody>
                    <a:bodyPr/>
                    <a:lstStyle/>
                    <a:p>
                      <a:pPr algn="r" fontAlgn="ctr"/>
                      <a:r>
                        <a:rPr lang="en-US" sz="1400" b="1" u="none" strike="noStrike">
                          <a:effectLst/>
                        </a:rPr>
                        <a:t>MULCH and VEGETATION</a:t>
                      </a:r>
                      <a:endParaRPr lang="en-US" sz="1400" b="1" i="0" u="none" strike="noStrike" dirty="0">
                        <a:solidFill>
                          <a:srgbClr val="000000"/>
                        </a:solidFill>
                        <a:effectLst/>
                        <a:latin typeface="Calibri" panose="020F0502020204030204" pitchFamily="34" charset="0"/>
                      </a:endParaRPr>
                    </a:p>
                  </a:txBody>
                  <a:tcPr marL="8848" marR="79630" marT="8848" marB="0" anchor="ctr">
                    <a:lnL w="19050" cap="flat" cmpd="sng" algn="ctr">
                      <a:solidFill>
                        <a:schemeClr val="bg1">
                          <a:lumMod val="50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905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tcPr>
                </a:tc>
                <a:tc>
                  <a:txBody>
                    <a:bodyPr/>
                    <a:lstStyle/>
                    <a:p>
                      <a:pPr marL="45720" algn="l" fontAlgn="ctr"/>
                      <a:r>
                        <a:rPr lang="en-US" sz="1400" u="none" strike="noStrike" dirty="0">
                          <a:effectLst/>
                        </a:rPr>
                        <a:t>Canyon View Dr</a:t>
                      </a:r>
                      <a:endParaRPr lang="en-US" sz="1400" b="1" i="0" u="none" strike="noStrike" dirty="0">
                        <a:solidFill>
                          <a:srgbClr val="000000"/>
                        </a:solidFill>
                        <a:effectLst/>
                        <a:latin typeface="Calibri" panose="020F0502020204030204" pitchFamily="34" charset="0"/>
                      </a:endParaRPr>
                    </a:p>
                  </a:txBody>
                  <a:tcPr marL="8848" marR="8848" marT="8848"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9050" cap="flat" cmpd="sng" algn="ctr">
                      <a:solidFill>
                        <a:schemeClr val="bg1">
                          <a:lumMod val="50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marL="91440" algn="l" fontAlgn="ctr"/>
                      <a:r>
                        <a:rPr lang="en-US" sz="1400" u="none" strike="noStrike">
                          <a:effectLst/>
                        </a:rPr>
                        <a:t>Bark mulch to wall of house (OSB and vinyl</a:t>
                      </a:r>
                      <a:r>
                        <a:rPr lang="en-US" sz="1400" u="none" strike="noStrike" dirty="0">
                          <a:effectLst/>
                        </a:rPr>
                        <a:t>)</a:t>
                      </a:r>
                      <a:endParaRPr lang="en-US" sz="1400" b="0" i="0" u="none" strike="noStrike" dirty="0">
                        <a:solidFill>
                          <a:srgbClr val="000000"/>
                        </a:solidFill>
                        <a:effectLst/>
                        <a:latin typeface="Calibri" panose="020F0502020204030204" pitchFamily="34" charset="0"/>
                      </a:endParaRPr>
                    </a:p>
                  </a:txBody>
                  <a:tcPr marL="8848" marR="8848" marT="8848"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9050" cap="flat" cmpd="sng" algn="ctr">
                      <a:solidFill>
                        <a:schemeClr val="bg1">
                          <a:lumMod val="50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gridSpan="2">
                  <a:txBody>
                    <a:bodyPr/>
                    <a:lstStyle/>
                    <a:p>
                      <a:pPr algn="ctr" fontAlgn="ctr"/>
                      <a:r>
                        <a:rPr lang="en-US" sz="1400" u="none" strike="noStrike" dirty="0">
                          <a:effectLst/>
                        </a:rPr>
                        <a:t>unknown</a:t>
                      </a:r>
                      <a:endParaRPr lang="en-US" sz="1400" b="0" i="0" u="none" strike="noStrike" dirty="0">
                        <a:solidFill>
                          <a:srgbClr val="000000"/>
                        </a:solidFill>
                        <a:effectLst/>
                        <a:latin typeface="Calibri" panose="020F0502020204030204" pitchFamily="34" charset="0"/>
                      </a:endParaRPr>
                    </a:p>
                  </a:txBody>
                  <a:tcPr marL="8848" marR="8848" marT="8848" marB="0" anchor="ctr">
                    <a:lnL w="12700" cap="flat" cmpd="sng" algn="ctr">
                      <a:solidFill>
                        <a:schemeClr val="bg1">
                          <a:lumMod val="75000"/>
                        </a:schemeClr>
                      </a:solidFill>
                      <a:prstDash val="solid"/>
                      <a:round/>
                      <a:headEnd type="none" w="med" len="med"/>
                      <a:tailEnd type="none" w="med" len="med"/>
                    </a:lnL>
                    <a:lnR w="19050" cap="flat" cmpd="sng" algn="ctr">
                      <a:solidFill>
                        <a:schemeClr val="bg1">
                          <a:lumMod val="50000"/>
                        </a:schemeClr>
                      </a:solidFill>
                      <a:prstDash val="solid"/>
                      <a:round/>
                      <a:headEnd type="none" w="med" len="med"/>
                      <a:tailEnd type="none" w="med" len="med"/>
                    </a:lnR>
                    <a:lnT w="19050" cap="flat" cmpd="sng" algn="ctr">
                      <a:solidFill>
                        <a:schemeClr val="bg1">
                          <a:lumMod val="50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2607326185"/>
                  </a:ext>
                </a:extLst>
              </a:tr>
              <a:tr h="449150">
                <a:tc vMerge="1">
                  <a:txBody>
                    <a:bodyPr/>
                    <a:lstStyle/>
                    <a:p>
                      <a:endParaRPr lang="en-US"/>
                    </a:p>
                  </a:txBody>
                  <a:tcPr/>
                </a:tc>
                <a:tc>
                  <a:txBody>
                    <a:bodyPr/>
                    <a:lstStyle/>
                    <a:p>
                      <a:pPr marL="45720" algn="l" fontAlgn="ctr"/>
                      <a:r>
                        <a:rPr lang="en-US" sz="1400" u="none" strike="noStrike">
                          <a:effectLst/>
                        </a:rPr>
                        <a:t>Neal Rd</a:t>
                      </a:r>
                      <a:endParaRPr lang="en-US" sz="1400" b="1" i="0" u="none" strike="noStrike" dirty="0">
                        <a:solidFill>
                          <a:srgbClr val="000000"/>
                        </a:solidFill>
                        <a:effectLst/>
                        <a:latin typeface="Calibri" panose="020F0502020204030204" pitchFamily="34" charset="0"/>
                      </a:endParaRPr>
                    </a:p>
                  </a:txBody>
                  <a:tcPr marL="8848" marR="8848" marT="8848"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marL="91440" algn="l" fontAlgn="ctr"/>
                      <a:r>
                        <a:rPr lang="en-US" sz="1400" u="none" strike="noStrike" dirty="0">
                          <a:effectLst/>
                        </a:rPr>
                        <a:t>Mulch to garage</a:t>
                      </a:r>
                      <a:endParaRPr lang="en-US" sz="1400" b="0" i="0" u="none" strike="noStrike" dirty="0">
                        <a:solidFill>
                          <a:srgbClr val="000000"/>
                        </a:solidFill>
                        <a:effectLst/>
                        <a:latin typeface="Calibri" panose="020F0502020204030204" pitchFamily="34" charset="0"/>
                      </a:endParaRPr>
                    </a:p>
                  </a:txBody>
                  <a:tcPr marL="8848" marR="8848" marT="8848"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gridSpan="2">
                  <a:txBody>
                    <a:bodyPr/>
                    <a:lstStyle/>
                    <a:p>
                      <a:pPr algn="ctr" fontAlgn="ctr"/>
                      <a:r>
                        <a:rPr lang="en-US" sz="1400" u="none" strike="noStrike" dirty="0">
                          <a:effectLst/>
                        </a:rPr>
                        <a:t>unknown</a:t>
                      </a:r>
                      <a:endParaRPr lang="en-US" sz="1400" b="0" i="0" u="none" strike="noStrike" dirty="0">
                        <a:solidFill>
                          <a:srgbClr val="000000"/>
                        </a:solidFill>
                        <a:effectLst/>
                        <a:latin typeface="Calibri" panose="020F0502020204030204" pitchFamily="34" charset="0"/>
                      </a:endParaRPr>
                    </a:p>
                  </a:txBody>
                  <a:tcPr marL="8848" marR="8848" marT="8848" marB="0" anchor="ctr">
                    <a:lnL w="12700" cap="flat" cmpd="sng" algn="ctr">
                      <a:solidFill>
                        <a:schemeClr val="bg1">
                          <a:lumMod val="75000"/>
                        </a:schemeClr>
                      </a:solidFill>
                      <a:prstDash val="solid"/>
                      <a:round/>
                      <a:headEnd type="none" w="med" len="med"/>
                      <a:tailEnd type="none" w="med" len="med"/>
                    </a:lnL>
                    <a:lnR w="19050" cap="flat" cmpd="sng" algn="ctr">
                      <a:solidFill>
                        <a:schemeClr val="bg1">
                          <a:lumMod val="50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302832666"/>
                  </a:ext>
                </a:extLst>
              </a:tr>
              <a:tr h="449150">
                <a:tc vMerge="1">
                  <a:txBody>
                    <a:bodyPr/>
                    <a:lstStyle/>
                    <a:p>
                      <a:endParaRPr lang="en-US"/>
                    </a:p>
                  </a:txBody>
                  <a:tcPr/>
                </a:tc>
                <a:tc>
                  <a:txBody>
                    <a:bodyPr/>
                    <a:lstStyle/>
                    <a:p>
                      <a:pPr marL="45720" algn="l" fontAlgn="ctr"/>
                      <a:r>
                        <a:rPr lang="en-US" sz="1400" u="none" strike="noStrike" dirty="0">
                          <a:effectLst/>
                        </a:rPr>
                        <a:t>Skyway</a:t>
                      </a:r>
                      <a:endParaRPr lang="en-US" sz="1400" b="1" i="0" u="none" strike="noStrike" dirty="0">
                        <a:solidFill>
                          <a:srgbClr val="000000"/>
                        </a:solidFill>
                        <a:effectLst/>
                        <a:latin typeface="Calibri" panose="020F0502020204030204" pitchFamily="34" charset="0"/>
                      </a:endParaRPr>
                    </a:p>
                  </a:txBody>
                  <a:tcPr marL="8848" marR="8848" marT="8848"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marL="91440" algn="l" fontAlgn="ctr"/>
                      <a:r>
                        <a:rPr lang="en-US" sz="1400" u="none" strike="noStrike">
                          <a:effectLst/>
                        </a:rPr>
                        <a:t>Juniper vegetation to eave</a:t>
                      </a:r>
                      <a:endParaRPr lang="en-US" sz="1400" b="0" i="0" u="none" strike="noStrike" dirty="0">
                        <a:solidFill>
                          <a:srgbClr val="000000"/>
                        </a:solidFill>
                        <a:effectLst/>
                        <a:latin typeface="Calibri" panose="020F0502020204030204" pitchFamily="34" charset="0"/>
                      </a:endParaRPr>
                    </a:p>
                  </a:txBody>
                  <a:tcPr marL="8848" marR="8848" marT="8848"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gridSpan="2">
                  <a:txBody>
                    <a:bodyPr/>
                    <a:lstStyle/>
                    <a:p>
                      <a:pPr algn="ctr" fontAlgn="ctr"/>
                      <a:r>
                        <a:rPr lang="en-US" sz="1400" u="none" strike="noStrike">
                          <a:effectLst/>
                        </a:rPr>
                        <a:t>against house</a:t>
                      </a:r>
                      <a:endParaRPr lang="en-US" sz="1400" b="0" i="0" u="none" strike="noStrike" dirty="0">
                        <a:solidFill>
                          <a:srgbClr val="000000"/>
                        </a:solidFill>
                        <a:effectLst/>
                        <a:latin typeface="Calibri" panose="020F0502020204030204" pitchFamily="34" charset="0"/>
                      </a:endParaRPr>
                    </a:p>
                  </a:txBody>
                  <a:tcPr marL="8848" marR="8848" marT="8848" marB="0" anchor="ctr">
                    <a:lnL w="12700" cap="flat" cmpd="sng" algn="ctr">
                      <a:solidFill>
                        <a:schemeClr val="bg1">
                          <a:lumMod val="75000"/>
                        </a:schemeClr>
                      </a:solidFill>
                      <a:prstDash val="solid"/>
                      <a:round/>
                      <a:headEnd type="none" w="med" len="med"/>
                      <a:tailEnd type="none" w="med" len="med"/>
                    </a:lnL>
                    <a:lnR w="19050" cap="flat" cmpd="sng" algn="ctr">
                      <a:solidFill>
                        <a:schemeClr val="bg1">
                          <a:lumMod val="50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1800378743"/>
                  </a:ext>
                </a:extLst>
              </a:tr>
              <a:tr h="449150">
                <a:tc vMerge="1">
                  <a:txBody>
                    <a:bodyPr/>
                    <a:lstStyle/>
                    <a:p>
                      <a:endParaRPr lang="en-US"/>
                    </a:p>
                  </a:txBody>
                  <a:tcPr/>
                </a:tc>
                <a:tc>
                  <a:txBody>
                    <a:bodyPr/>
                    <a:lstStyle/>
                    <a:p>
                      <a:pPr marL="45720" algn="l" fontAlgn="ctr"/>
                      <a:r>
                        <a:rPr lang="en-US" sz="1400" u="none" strike="noStrike">
                          <a:effectLst/>
                        </a:rPr>
                        <a:t>Clark Rd</a:t>
                      </a:r>
                      <a:endParaRPr lang="en-US" sz="1400" b="1" i="0" u="none" strike="noStrike" dirty="0">
                        <a:solidFill>
                          <a:srgbClr val="000000"/>
                        </a:solidFill>
                        <a:effectLst/>
                        <a:latin typeface="Calibri" panose="020F0502020204030204" pitchFamily="34" charset="0"/>
                      </a:endParaRPr>
                    </a:p>
                  </a:txBody>
                  <a:tcPr marL="8848" marR="8848" marT="8848"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marL="91440" algn="l" fontAlgn="ctr"/>
                      <a:r>
                        <a:rPr lang="en-US" sz="1400" u="none" strike="noStrike">
                          <a:effectLst/>
                        </a:rPr>
                        <a:t>Juniper vegetation to house</a:t>
                      </a:r>
                      <a:endParaRPr lang="en-US" sz="1400" b="0" i="0" u="none" strike="noStrike" dirty="0">
                        <a:solidFill>
                          <a:srgbClr val="000000"/>
                        </a:solidFill>
                        <a:effectLst/>
                        <a:latin typeface="Calibri" panose="020F0502020204030204" pitchFamily="34" charset="0"/>
                      </a:endParaRPr>
                    </a:p>
                  </a:txBody>
                  <a:tcPr marL="8848" marR="8848" marT="8848"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algn="ctr" fontAlgn="ctr"/>
                      <a:r>
                        <a:rPr lang="en-US" sz="1400" u="none" strike="noStrike" dirty="0">
                          <a:effectLst/>
                        </a:rPr>
                        <a:t>1.3</a:t>
                      </a:r>
                      <a:endParaRPr lang="en-US" sz="1400" b="0" i="0" u="none" strike="noStrike" dirty="0">
                        <a:solidFill>
                          <a:srgbClr val="000000"/>
                        </a:solidFill>
                        <a:effectLst/>
                        <a:latin typeface="Calibri" panose="020F0502020204030204" pitchFamily="34" charset="0"/>
                      </a:endParaRPr>
                    </a:p>
                  </a:txBody>
                  <a:tcPr marL="8848" marR="8848" marT="8848"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algn="ctr" fontAlgn="ctr"/>
                      <a:r>
                        <a:rPr lang="en-US" sz="1400" u="none" strike="noStrike" dirty="0">
                          <a:effectLst/>
                        </a:rPr>
                        <a:t>4</a:t>
                      </a:r>
                      <a:endParaRPr lang="en-US" sz="1400" b="0" i="0" u="none" strike="noStrike" dirty="0">
                        <a:solidFill>
                          <a:srgbClr val="000000"/>
                        </a:solidFill>
                        <a:effectLst/>
                        <a:latin typeface="Calibri" panose="020F0502020204030204" pitchFamily="34" charset="0"/>
                      </a:endParaRPr>
                    </a:p>
                  </a:txBody>
                  <a:tcPr marL="8848" marR="8848" marT="8848" marB="0" anchor="ctr">
                    <a:lnL w="12700" cap="flat" cmpd="sng" algn="ctr">
                      <a:solidFill>
                        <a:schemeClr val="bg1">
                          <a:lumMod val="75000"/>
                        </a:schemeClr>
                      </a:solidFill>
                      <a:prstDash val="solid"/>
                      <a:round/>
                      <a:headEnd type="none" w="med" len="med"/>
                      <a:tailEnd type="none" w="med" len="med"/>
                    </a:lnL>
                    <a:lnR w="19050" cap="flat" cmpd="sng" algn="ctr">
                      <a:solidFill>
                        <a:schemeClr val="bg1">
                          <a:lumMod val="50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2374557947"/>
                  </a:ext>
                </a:extLst>
              </a:tr>
              <a:tr h="449150">
                <a:tc vMerge="1">
                  <a:txBody>
                    <a:bodyPr/>
                    <a:lstStyle/>
                    <a:p>
                      <a:endParaRPr lang="en-US"/>
                    </a:p>
                  </a:txBody>
                  <a:tcPr/>
                </a:tc>
                <a:tc>
                  <a:txBody>
                    <a:bodyPr/>
                    <a:lstStyle/>
                    <a:p>
                      <a:pPr marL="45720" algn="l" fontAlgn="ctr"/>
                      <a:r>
                        <a:rPr lang="en-US" sz="1400" u="none" strike="noStrike">
                          <a:effectLst/>
                        </a:rPr>
                        <a:t>Neal Rd</a:t>
                      </a:r>
                      <a:endParaRPr lang="en-US" sz="1400" b="1" i="0" u="none" strike="noStrike" dirty="0">
                        <a:solidFill>
                          <a:srgbClr val="000000"/>
                        </a:solidFill>
                        <a:effectLst/>
                        <a:latin typeface="Calibri" panose="020F0502020204030204" pitchFamily="34" charset="0"/>
                      </a:endParaRPr>
                    </a:p>
                  </a:txBody>
                  <a:tcPr marL="8848" marR="8848" marT="8848"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tcPr>
                </a:tc>
                <a:tc>
                  <a:txBody>
                    <a:bodyPr/>
                    <a:lstStyle/>
                    <a:p>
                      <a:pPr marL="91440" algn="l" fontAlgn="ctr"/>
                      <a:r>
                        <a:rPr lang="en-US" sz="1400" u="none" strike="noStrike">
                          <a:effectLst/>
                        </a:rPr>
                        <a:t>Burning bark mulch into subfloor vents of house</a:t>
                      </a:r>
                      <a:endParaRPr lang="en-US" sz="1400" b="0" i="0" u="none" strike="noStrike" dirty="0">
                        <a:solidFill>
                          <a:srgbClr val="000000"/>
                        </a:solidFill>
                        <a:effectLst/>
                        <a:latin typeface="Calibri" panose="020F0502020204030204" pitchFamily="34" charset="0"/>
                      </a:endParaRPr>
                    </a:p>
                  </a:txBody>
                  <a:tcPr marL="8848" marR="8848" marT="8848"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tcPr>
                </a:tc>
                <a:tc gridSpan="2">
                  <a:txBody>
                    <a:bodyPr/>
                    <a:lstStyle/>
                    <a:p>
                      <a:pPr algn="ctr" fontAlgn="ctr"/>
                      <a:r>
                        <a:rPr lang="en-US" sz="1400" u="none" strike="noStrike" dirty="0">
                          <a:effectLst/>
                        </a:rPr>
                        <a:t>unknown</a:t>
                      </a:r>
                      <a:endParaRPr lang="en-US" sz="1400" b="0" i="0" u="none" strike="noStrike" dirty="0">
                        <a:solidFill>
                          <a:srgbClr val="000000"/>
                        </a:solidFill>
                        <a:effectLst/>
                        <a:latin typeface="Calibri" panose="020F0502020204030204" pitchFamily="34" charset="0"/>
                      </a:endParaRPr>
                    </a:p>
                  </a:txBody>
                  <a:tcPr marL="8848" marR="8848" marT="8848" marB="0" anchor="ctr">
                    <a:lnL w="12700" cap="flat" cmpd="sng" algn="ctr">
                      <a:solidFill>
                        <a:schemeClr val="bg1">
                          <a:lumMod val="75000"/>
                        </a:schemeClr>
                      </a:solidFill>
                      <a:prstDash val="solid"/>
                      <a:round/>
                      <a:headEnd type="none" w="med" len="med"/>
                      <a:tailEnd type="none" w="med" len="med"/>
                    </a:lnL>
                    <a:lnR w="19050" cap="flat" cmpd="sng" algn="ctr">
                      <a:solidFill>
                        <a:schemeClr val="bg1">
                          <a:lumMod val="50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2588725382"/>
                  </a:ext>
                </a:extLst>
              </a:tr>
              <a:tr h="449150">
                <a:tc rowSpan="2">
                  <a:txBody>
                    <a:bodyPr/>
                    <a:lstStyle/>
                    <a:p>
                      <a:pPr algn="r" fontAlgn="ctr"/>
                      <a:r>
                        <a:rPr lang="en-US" sz="1400" b="1" u="none" strike="noStrike">
                          <a:effectLst/>
                        </a:rPr>
                        <a:t>DETACHED COMBUSTIBLES</a:t>
                      </a:r>
                      <a:endParaRPr lang="en-US" sz="1400" b="1" i="0" u="none" strike="noStrike" dirty="0">
                        <a:solidFill>
                          <a:srgbClr val="000000"/>
                        </a:solidFill>
                        <a:effectLst/>
                        <a:latin typeface="Calibri" panose="020F0502020204030204" pitchFamily="34" charset="0"/>
                      </a:endParaRPr>
                    </a:p>
                  </a:txBody>
                  <a:tcPr marL="8848" marR="79630" marT="8848" marB="0" anchor="ctr">
                    <a:lnL w="19050" cap="flat" cmpd="sng" algn="ctr">
                      <a:solidFill>
                        <a:schemeClr val="bg1">
                          <a:lumMod val="50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905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tcPr>
                </a:tc>
                <a:tc>
                  <a:txBody>
                    <a:bodyPr/>
                    <a:lstStyle/>
                    <a:p>
                      <a:pPr marL="45720" algn="l" fontAlgn="ctr"/>
                      <a:r>
                        <a:rPr lang="en-US" sz="1400" u="none" strike="noStrike" dirty="0">
                          <a:effectLst/>
                        </a:rPr>
                        <a:t>Skyway</a:t>
                      </a:r>
                      <a:endParaRPr lang="en-US" sz="1400" b="1" i="0" u="none" strike="noStrike" dirty="0">
                        <a:solidFill>
                          <a:srgbClr val="000000"/>
                        </a:solidFill>
                        <a:effectLst/>
                        <a:latin typeface="Calibri" panose="020F0502020204030204" pitchFamily="34" charset="0"/>
                      </a:endParaRPr>
                    </a:p>
                  </a:txBody>
                  <a:tcPr marL="8848" marR="8848" marT="8848"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9050" cap="flat" cmpd="sng" algn="ctr">
                      <a:solidFill>
                        <a:schemeClr val="bg1">
                          <a:lumMod val="50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marL="91440" algn="l" fontAlgn="ctr"/>
                      <a:r>
                        <a:rPr lang="en-US" sz="1400" u="none" strike="noStrike">
                          <a:effectLst/>
                        </a:rPr>
                        <a:t>Fence to wall of building</a:t>
                      </a:r>
                      <a:endParaRPr lang="en-US" sz="1400" b="0" i="0" u="none" strike="noStrike" dirty="0">
                        <a:solidFill>
                          <a:srgbClr val="000000"/>
                        </a:solidFill>
                        <a:effectLst/>
                        <a:latin typeface="Calibri" panose="020F0502020204030204" pitchFamily="34" charset="0"/>
                      </a:endParaRPr>
                    </a:p>
                  </a:txBody>
                  <a:tcPr marL="8848" marR="8848" marT="8848"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9050" cap="flat" cmpd="sng" algn="ctr">
                      <a:solidFill>
                        <a:schemeClr val="bg1">
                          <a:lumMod val="50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algn="ctr" fontAlgn="ctr"/>
                      <a:r>
                        <a:rPr lang="en-US" sz="1400" u="none" strike="noStrike">
                          <a:effectLst/>
                        </a:rPr>
                        <a:t>2.4</a:t>
                      </a:r>
                      <a:endParaRPr lang="en-US" sz="1400" b="0" i="0" u="none" strike="noStrike">
                        <a:solidFill>
                          <a:srgbClr val="000000"/>
                        </a:solidFill>
                        <a:effectLst/>
                        <a:latin typeface="Calibri" panose="020F0502020204030204" pitchFamily="34" charset="0"/>
                      </a:endParaRPr>
                    </a:p>
                  </a:txBody>
                  <a:tcPr marL="8848" marR="8848" marT="8848"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9050" cap="flat" cmpd="sng" algn="ctr">
                      <a:solidFill>
                        <a:schemeClr val="bg1">
                          <a:lumMod val="50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algn="ctr" fontAlgn="ctr"/>
                      <a:r>
                        <a:rPr lang="en-US" sz="1400" u="none" strike="noStrike">
                          <a:effectLst/>
                        </a:rPr>
                        <a:t>8</a:t>
                      </a:r>
                      <a:endParaRPr lang="en-US" sz="1400" b="0" i="0" u="none" strike="noStrike">
                        <a:solidFill>
                          <a:srgbClr val="000000"/>
                        </a:solidFill>
                        <a:effectLst/>
                        <a:latin typeface="Calibri" panose="020F0502020204030204" pitchFamily="34" charset="0"/>
                      </a:endParaRPr>
                    </a:p>
                  </a:txBody>
                  <a:tcPr marL="8848" marR="8848" marT="8848" marB="0" anchor="ctr">
                    <a:lnL w="12700" cap="flat" cmpd="sng" algn="ctr">
                      <a:solidFill>
                        <a:schemeClr val="bg1">
                          <a:lumMod val="75000"/>
                        </a:schemeClr>
                      </a:solidFill>
                      <a:prstDash val="solid"/>
                      <a:round/>
                      <a:headEnd type="none" w="med" len="med"/>
                      <a:tailEnd type="none" w="med" len="med"/>
                    </a:lnL>
                    <a:lnR w="19050" cap="flat" cmpd="sng" algn="ctr">
                      <a:solidFill>
                        <a:schemeClr val="bg1">
                          <a:lumMod val="50000"/>
                        </a:schemeClr>
                      </a:solidFill>
                      <a:prstDash val="solid"/>
                      <a:round/>
                      <a:headEnd type="none" w="med" len="med"/>
                      <a:tailEnd type="none" w="med" len="med"/>
                    </a:lnR>
                    <a:lnT w="19050" cap="flat" cmpd="sng" algn="ctr">
                      <a:solidFill>
                        <a:schemeClr val="bg1">
                          <a:lumMod val="50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2499918477"/>
                  </a:ext>
                </a:extLst>
              </a:tr>
              <a:tr h="449150">
                <a:tc vMerge="1">
                  <a:txBody>
                    <a:bodyPr/>
                    <a:lstStyle/>
                    <a:p>
                      <a:endParaRPr lang="en-US"/>
                    </a:p>
                  </a:txBody>
                  <a:tcPr/>
                </a:tc>
                <a:tc>
                  <a:txBody>
                    <a:bodyPr/>
                    <a:lstStyle/>
                    <a:p>
                      <a:pPr marL="45720" algn="l" fontAlgn="ctr"/>
                      <a:r>
                        <a:rPr lang="en-US" sz="1400" u="none" strike="noStrike">
                          <a:effectLst/>
                        </a:rPr>
                        <a:t>Valley Ridge Dr</a:t>
                      </a:r>
                      <a:endParaRPr lang="en-US" sz="1400" b="1" i="0" u="none" strike="noStrike" dirty="0">
                        <a:solidFill>
                          <a:srgbClr val="000000"/>
                        </a:solidFill>
                        <a:effectLst/>
                        <a:latin typeface="Calibri" panose="020F0502020204030204" pitchFamily="34" charset="0"/>
                      </a:endParaRPr>
                    </a:p>
                  </a:txBody>
                  <a:tcPr marL="8848" marR="8848" marT="8848"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tcPr>
                </a:tc>
                <a:tc>
                  <a:txBody>
                    <a:bodyPr/>
                    <a:lstStyle/>
                    <a:p>
                      <a:pPr marL="91440" algn="l" fontAlgn="ctr"/>
                      <a:r>
                        <a:rPr lang="en-US" sz="1400" u="none" strike="noStrike">
                          <a:effectLst/>
                        </a:rPr>
                        <a:t>Woodpile to house</a:t>
                      </a:r>
                      <a:endParaRPr lang="en-US" sz="1400" b="0" i="0" u="none" strike="noStrike" dirty="0">
                        <a:solidFill>
                          <a:srgbClr val="000000"/>
                        </a:solidFill>
                        <a:effectLst/>
                        <a:latin typeface="Calibri" panose="020F0502020204030204" pitchFamily="34" charset="0"/>
                      </a:endParaRPr>
                    </a:p>
                  </a:txBody>
                  <a:tcPr marL="8848" marR="8848" marT="8848"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tcPr>
                </a:tc>
                <a:tc>
                  <a:txBody>
                    <a:bodyPr/>
                    <a:lstStyle/>
                    <a:p>
                      <a:pPr algn="ctr" fontAlgn="ctr"/>
                      <a:r>
                        <a:rPr lang="en-US" sz="1400" u="none" strike="noStrike">
                          <a:effectLst/>
                        </a:rPr>
                        <a:t>0.3 - 0.7</a:t>
                      </a:r>
                      <a:endParaRPr lang="en-US" sz="1400" b="0" i="0" u="none" strike="noStrike" dirty="0">
                        <a:solidFill>
                          <a:srgbClr val="000000"/>
                        </a:solidFill>
                        <a:effectLst/>
                        <a:latin typeface="Calibri" panose="020F0502020204030204" pitchFamily="34" charset="0"/>
                      </a:endParaRPr>
                    </a:p>
                  </a:txBody>
                  <a:tcPr marL="8848" marR="8848" marT="8848"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tcPr>
                </a:tc>
                <a:tc>
                  <a:txBody>
                    <a:bodyPr/>
                    <a:lstStyle/>
                    <a:p>
                      <a:pPr algn="ctr" fontAlgn="ctr"/>
                      <a:r>
                        <a:rPr lang="en-US" sz="1400" u="none" strike="noStrike">
                          <a:effectLst/>
                        </a:rPr>
                        <a:t>1 - 2</a:t>
                      </a:r>
                      <a:endParaRPr lang="en-US" sz="1400" b="0" i="0" u="none" strike="noStrike" dirty="0">
                        <a:solidFill>
                          <a:srgbClr val="000000"/>
                        </a:solidFill>
                        <a:effectLst/>
                        <a:latin typeface="Calibri" panose="020F0502020204030204" pitchFamily="34" charset="0"/>
                      </a:endParaRPr>
                    </a:p>
                  </a:txBody>
                  <a:tcPr marL="8848" marR="8848" marT="8848" marB="0" anchor="ctr">
                    <a:lnL w="12700" cap="flat" cmpd="sng" algn="ctr">
                      <a:solidFill>
                        <a:schemeClr val="bg1">
                          <a:lumMod val="75000"/>
                        </a:schemeClr>
                      </a:solidFill>
                      <a:prstDash val="solid"/>
                      <a:round/>
                      <a:headEnd type="none" w="med" len="med"/>
                      <a:tailEnd type="none" w="med" len="med"/>
                    </a:lnL>
                    <a:lnR w="19050" cap="flat" cmpd="sng" algn="ctr">
                      <a:solidFill>
                        <a:schemeClr val="bg1">
                          <a:lumMod val="50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1746440685"/>
                  </a:ext>
                </a:extLst>
              </a:tr>
              <a:tr h="449150">
                <a:tc rowSpan="3">
                  <a:txBody>
                    <a:bodyPr/>
                    <a:lstStyle/>
                    <a:p>
                      <a:pPr algn="r" fontAlgn="ctr"/>
                      <a:r>
                        <a:rPr lang="en-US" sz="1400" b="1" u="none" strike="noStrike" dirty="0">
                          <a:effectLst/>
                        </a:rPr>
                        <a:t>STRUCTURES</a:t>
                      </a:r>
                      <a:endParaRPr lang="en-US" sz="1400" b="1" i="0" u="none" strike="noStrike" dirty="0">
                        <a:solidFill>
                          <a:srgbClr val="000000"/>
                        </a:solidFill>
                        <a:effectLst/>
                        <a:latin typeface="Calibri" panose="020F0502020204030204" pitchFamily="34" charset="0"/>
                      </a:endParaRPr>
                    </a:p>
                  </a:txBody>
                  <a:tcPr marL="8848" marR="79630" marT="8848" marB="0" anchor="ctr">
                    <a:lnL w="19050" cap="flat" cmpd="sng" algn="ctr">
                      <a:solidFill>
                        <a:schemeClr val="bg1">
                          <a:lumMod val="50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905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tcPr>
                </a:tc>
                <a:tc>
                  <a:txBody>
                    <a:bodyPr/>
                    <a:lstStyle/>
                    <a:p>
                      <a:pPr marL="45720" algn="l" fontAlgn="ctr"/>
                      <a:r>
                        <a:rPr lang="en-US" sz="1400" u="none" strike="noStrike">
                          <a:effectLst/>
                        </a:rPr>
                        <a:t>Sweetbriar Ln</a:t>
                      </a:r>
                      <a:endParaRPr lang="en-US" sz="1400" b="1" i="0" u="none" strike="noStrike" dirty="0">
                        <a:solidFill>
                          <a:srgbClr val="000000"/>
                        </a:solidFill>
                        <a:effectLst/>
                        <a:latin typeface="Calibri" panose="020F0502020204030204" pitchFamily="34" charset="0"/>
                      </a:endParaRPr>
                    </a:p>
                  </a:txBody>
                  <a:tcPr marL="8848" marR="8848" marT="8848"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9050" cap="flat" cmpd="sng" algn="ctr">
                      <a:solidFill>
                        <a:schemeClr val="bg1">
                          <a:lumMod val="50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marL="91440" algn="l" fontAlgn="ctr"/>
                      <a:r>
                        <a:rPr lang="en-US" sz="1400" u="none" strike="noStrike">
                          <a:effectLst/>
                        </a:rPr>
                        <a:t>Structure ignition via radiation from neighboring structure on fire</a:t>
                      </a:r>
                      <a:endParaRPr lang="en-US" sz="1400" b="0" i="0" u="none" strike="noStrike" dirty="0">
                        <a:solidFill>
                          <a:srgbClr val="000000"/>
                        </a:solidFill>
                        <a:effectLst/>
                        <a:latin typeface="Calibri" panose="020F0502020204030204" pitchFamily="34" charset="0"/>
                      </a:endParaRPr>
                    </a:p>
                  </a:txBody>
                  <a:tcPr marL="8848" marR="8848" marT="8848"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9050" cap="flat" cmpd="sng" algn="ctr">
                      <a:solidFill>
                        <a:schemeClr val="bg1">
                          <a:lumMod val="50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algn="ctr" fontAlgn="ctr"/>
                      <a:r>
                        <a:rPr lang="en-US" sz="1400" u="none" strike="noStrike">
                          <a:effectLst/>
                        </a:rPr>
                        <a:t>11</a:t>
                      </a:r>
                      <a:endParaRPr lang="en-US" sz="1400" b="0" i="0" u="none" strike="noStrike">
                        <a:solidFill>
                          <a:srgbClr val="000000"/>
                        </a:solidFill>
                        <a:effectLst/>
                        <a:latin typeface="Calibri" panose="020F0502020204030204" pitchFamily="34" charset="0"/>
                      </a:endParaRPr>
                    </a:p>
                  </a:txBody>
                  <a:tcPr marL="8848" marR="8848" marT="8848"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9050" cap="flat" cmpd="sng" algn="ctr">
                      <a:solidFill>
                        <a:schemeClr val="bg1">
                          <a:lumMod val="50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algn="ctr" fontAlgn="ctr"/>
                      <a:r>
                        <a:rPr lang="en-US" sz="1400" u="none" strike="noStrike" dirty="0">
                          <a:effectLst/>
                        </a:rPr>
                        <a:t>35</a:t>
                      </a:r>
                      <a:endParaRPr lang="en-US" sz="1400" b="0" i="0" u="none" strike="noStrike" dirty="0">
                        <a:solidFill>
                          <a:srgbClr val="000000"/>
                        </a:solidFill>
                        <a:effectLst/>
                        <a:latin typeface="Calibri" panose="020F0502020204030204" pitchFamily="34" charset="0"/>
                      </a:endParaRPr>
                    </a:p>
                  </a:txBody>
                  <a:tcPr marL="8848" marR="8848" marT="8848" marB="0" anchor="ctr">
                    <a:lnL w="12700" cap="flat" cmpd="sng" algn="ctr">
                      <a:solidFill>
                        <a:schemeClr val="bg1">
                          <a:lumMod val="75000"/>
                        </a:schemeClr>
                      </a:solidFill>
                      <a:prstDash val="solid"/>
                      <a:round/>
                      <a:headEnd type="none" w="med" len="med"/>
                      <a:tailEnd type="none" w="med" len="med"/>
                    </a:lnL>
                    <a:lnR w="19050" cap="flat" cmpd="sng" algn="ctr">
                      <a:solidFill>
                        <a:schemeClr val="bg1">
                          <a:lumMod val="50000"/>
                        </a:schemeClr>
                      </a:solidFill>
                      <a:prstDash val="solid"/>
                      <a:round/>
                      <a:headEnd type="none" w="med" len="med"/>
                      <a:tailEnd type="none" w="med" len="med"/>
                    </a:lnR>
                    <a:lnT w="19050" cap="flat" cmpd="sng" algn="ctr">
                      <a:solidFill>
                        <a:schemeClr val="bg1">
                          <a:lumMod val="50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173044521"/>
                  </a:ext>
                </a:extLst>
              </a:tr>
              <a:tr h="449150">
                <a:tc vMerge="1">
                  <a:txBody>
                    <a:bodyPr/>
                    <a:lstStyle/>
                    <a:p>
                      <a:endParaRPr lang="en-US"/>
                    </a:p>
                  </a:txBody>
                  <a:tcPr/>
                </a:tc>
                <a:tc>
                  <a:txBody>
                    <a:bodyPr/>
                    <a:lstStyle/>
                    <a:p>
                      <a:pPr marL="45720" algn="l" fontAlgn="ctr"/>
                      <a:r>
                        <a:rPr lang="en-US" sz="1400" u="none" strike="noStrike">
                          <a:effectLst/>
                        </a:rPr>
                        <a:t>Pearson Rd</a:t>
                      </a:r>
                      <a:endParaRPr lang="en-US" sz="1400" b="1" i="0" u="none" strike="noStrike" dirty="0">
                        <a:solidFill>
                          <a:srgbClr val="000000"/>
                        </a:solidFill>
                        <a:effectLst/>
                        <a:latin typeface="Calibri" panose="020F0502020204030204" pitchFamily="34" charset="0"/>
                      </a:endParaRPr>
                    </a:p>
                  </a:txBody>
                  <a:tcPr marL="8848" marR="8848" marT="8848"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marL="91440" algn="l" fontAlgn="ctr"/>
                      <a:r>
                        <a:rPr lang="en-US" sz="1400" u="none" strike="noStrike">
                          <a:effectLst/>
                        </a:rPr>
                        <a:t>Commercial structure to commercial structure roof to eave</a:t>
                      </a:r>
                      <a:endParaRPr lang="en-US" sz="1400" b="0" i="0" u="none" strike="noStrike" dirty="0">
                        <a:solidFill>
                          <a:srgbClr val="000000"/>
                        </a:solidFill>
                        <a:effectLst/>
                        <a:latin typeface="Calibri" panose="020F0502020204030204" pitchFamily="34" charset="0"/>
                      </a:endParaRPr>
                    </a:p>
                  </a:txBody>
                  <a:tcPr marL="8848" marR="8848" marT="8848"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algn="ctr" fontAlgn="ctr"/>
                      <a:r>
                        <a:rPr lang="en-US" sz="1400" u="none" strike="noStrike">
                          <a:effectLst/>
                        </a:rPr>
                        <a:t>0.7</a:t>
                      </a:r>
                      <a:endParaRPr lang="en-US" sz="1400" b="0" i="0" u="none" strike="noStrike">
                        <a:solidFill>
                          <a:srgbClr val="000000"/>
                        </a:solidFill>
                        <a:effectLst/>
                        <a:latin typeface="Calibri" panose="020F0502020204030204" pitchFamily="34" charset="0"/>
                      </a:endParaRPr>
                    </a:p>
                  </a:txBody>
                  <a:tcPr marL="8848" marR="8848" marT="8848"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algn="ctr" fontAlgn="ctr"/>
                      <a:r>
                        <a:rPr lang="en-US" sz="1400" u="none" strike="noStrike">
                          <a:effectLst/>
                        </a:rPr>
                        <a:t>2</a:t>
                      </a:r>
                      <a:endParaRPr lang="en-US" sz="1400" b="0" i="0" u="none" strike="noStrike">
                        <a:solidFill>
                          <a:srgbClr val="000000"/>
                        </a:solidFill>
                        <a:effectLst/>
                        <a:latin typeface="Calibri" panose="020F0502020204030204" pitchFamily="34" charset="0"/>
                      </a:endParaRPr>
                    </a:p>
                  </a:txBody>
                  <a:tcPr marL="8848" marR="8848" marT="8848" marB="0" anchor="ctr">
                    <a:lnL w="12700" cap="flat" cmpd="sng" algn="ctr">
                      <a:solidFill>
                        <a:schemeClr val="bg1">
                          <a:lumMod val="75000"/>
                        </a:schemeClr>
                      </a:solidFill>
                      <a:prstDash val="solid"/>
                      <a:round/>
                      <a:headEnd type="none" w="med" len="med"/>
                      <a:tailEnd type="none" w="med" len="med"/>
                    </a:lnL>
                    <a:lnR w="19050" cap="flat" cmpd="sng" algn="ctr">
                      <a:solidFill>
                        <a:schemeClr val="bg1">
                          <a:lumMod val="50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938424213"/>
                  </a:ext>
                </a:extLst>
              </a:tr>
              <a:tr h="449150">
                <a:tc vMerge="1">
                  <a:txBody>
                    <a:bodyPr/>
                    <a:lstStyle/>
                    <a:p>
                      <a:endParaRPr lang="en-US"/>
                    </a:p>
                  </a:txBody>
                  <a:tcPr/>
                </a:tc>
                <a:tc>
                  <a:txBody>
                    <a:bodyPr/>
                    <a:lstStyle/>
                    <a:p>
                      <a:pPr marL="45720" algn="l" fontAlgn="ctr"/>
                      <a:r>
                        <a:rPr lang="en-US" sz="1400" u="none" strike="noStrike">
                          <a:effectLst/>
                        </a:rPr>
                        <a:t>Sutter Rd</a:t>
                      </a:r>
                      <a:endParaRPr lang="en-US" sz="1400" b="1" i="0" u="none" strike="noStrike" dirty="0">
                        <a:solidFill>
                          <a:srgbClr val="000000"/>
                        </a:solidFill>
                        <a:effectLst/>
                        <a:latin typeface="Calibri" panose="020F0502020204030204" pitchFamily="34" charset="0"/>
                      </a:endParaRPr>
                    </a:p>
                  </a:txBody>
                  <a:tcPr marL="8848" marR="8848" marT="8848"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76200" cap="flat" cmpd="sng" algn="ctr">
                      <a:solidFill>
                        <a:srgbClr val="0000FF"/>
                      </a:solidFill>
                      <a:prstDash val="solid"/>
                      <a:round/>
                      <a:headEnd type="none" w="med" len="med"/>
                      <a:tailEnd type="none" w="med" len="med"/>
                    </a:lnB>
                  </a:tcPr>
                </a:tc>
                <a:tc>
                  <a:txBody>
                    <a:bodyPr/>
                    <a:lstStyle/>
                    <a:p>
                      <a:pPr marL="91440" algn="l" fontAlgn="ctr"/>
                      <a:r>
                        <a:rPr lang="en-US" sz="1400" u="none" strike="noStrike">
                          <a:effectLst/>
                        </a:rPr>
                        <a:t>8 m × 4 m (26 ft × 13 ft) shed to house eaves</a:t>
                      </a:r>
                      <a:endParaRPr lang="en-US" sz="1400" b="0" i="0" u="none" strike="noStrike" dirty="0">
                        <a:solidFill>
                          <a:srgbClr val="000000"/>
                        </a:solidFill>
                        <a:effectLst/>
                        <a:latin typeface="Calibri" panose="020F0502020204030204" pitchFamily="34" charset="0"/>
                      </a:endParaRPr>
                    </a:p>
                  </a:txBody>
                  <a:tcPr marL="8848" marR="8848" marT="8848"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76200" cap="flat" cmpd="sng" algn="ctr">
                      <a:solidFill>
                        <a:srgbClr val="0000FF"/>
                      </a:solidFill>
                      <a:prstDash val="solid"/>
                      <a:round/>
                      <a:headEnd type="none" w="med" len="med"/>
                      <a:tailEnd type="none" w="med" len="med"/>
                    </a:lnB>
                  </a:tcPr>
                </a:tc>
                <a:tc>
                  <a:txBody>
                    <a:bodyPr/>
                    <a:lstStyle/>
                    <a:p>
                      <a:pPr algn="ctr" fontAlgn="ctr"/>
                      <a:r>
                        <a:rPr lang="en-US" sz="1400" u="none" strike="noStrike" dirty="0">
                          <a:effectLst/>
                        </a:rPr>
                        <a:t>2.4</a:t>
                      </a:r>
                      <a:endParaRPr lang="en-US" sz="1400" b="0" i="0" u="none" strike="noStrike" dirty="0">
                        <a:solidFill>
                          <a:srgbClr val="000000"/>
                        </a:solidFill>
                        <a:effectLst/>
                        <a:latin typeface="Calibri" panose="020F0502020204030204" pitchFamily="34" charset="0"/>
                      </a:endParaRPr>
                    </a:p>
                  </a:txBody>
                  <a:tcPr marL="8848" marR="8848" marT="8848"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76200" cap="flat" cmpd="sng" algn="ctr">
                      <a:solidFill>
                        <a:srgbClr val="0000FF"/>
                      </a:solidFill>
                      <a:prstDash val="solid"/>
                      <a:round/>
                      <a:headEnd type="none" w="med" len="med"/>
                      <a:tailEnd type="none" w="med" len="med"/>
                    </a:lnB>
                  </a:tcPr>
                </a:tc>
                <a:tc>
                  <a:txBody>
                    <a:bodyPr/>
                    <a:lstStyle/>
                    <a:p>
                      <a:pPr algn="ctr" fontAlgn="ctr"/>
                      <a:r>
                        <a:rPr lang="en-US" sz="1400" u="none" strike="noStrike" dirty="0">
                          <a:effectLst/>
                        </a:rPr>
                        <a:t>8</a:t>
                      </a:r>
                      <a:endParaRPr lang="en-US" sz="1400" b="0" i="0" u="none" strike="noStrike" dirty="0">
                        <a:solidFill>
                          <a:srgbClr val="000000"/>
                        </a:solidFill>
                        <a:effectLst/>
                        <a:latin typeface="Calibri" panose="020F0502020204030204" pitchFamily="34" charset="0"/>
                      </a:endParaRPr>
                    </a:p>
                  </a:txBody>
                  <a:tcPr marL="8848" marR="8848" marT="8848" marB="0" anchor="ctr">
                    <a:lnL w="12700" cap="flat" cmpd="sng" algn="ctr">
                      <a:solidFill>
                        <a:schemeClr val="bg1">
                          <a:lumMod val="75000"/>
                        </a:schemeClr>
                      </a:solidFill>
                      <a:prstDash val="solid"/>
                      <a:round/>
                      <a:headEnd type="none" w="med" len="med"/>
                      <a:tailEnd type="none" w="med" len="med"/>
                    </a:lnL>
                    <a:lnR w="19050" cap="flat" cmpd="sng" algn="ctr">
                      <a:solidFill>
                        <a:schemeClr val="bg1">
                          <a:lumMod val="50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76200" cap="flat" cmpd="sng" algn="ctr">
                      <a:solidFill>
                        <a:srgbClr val="0000FF"/>
                      </a:solidFill>
                      <a:prstDash val="solid"/>
                      <a:round/>
                      <a:headEnd type="none" w="med" len="med"/>
                      <a:tailEnd type="none" w="med" len="med"/>
                    </a:lnB>
                  </a:tcPr>
                </a:tc>
                <a:extLst>
                  <a:ext uri="{0D108BD9-81ED-4DB2-BD59-A6C34878D82A}">
                    <a16:rowId xmlns:a16="http://schemas.microsoft.com/office/drawing/2014/main" val="3385675798"/>
                  </a:ext>
                </a:extLst>
              </a:tr>
              <a:tr h="449150">
                <a:tc rowSpan="2">
                  <a:txBody>
                    <a:bodyPr/>
                    <a:lstStyle/>
                    <a:p>
                      <a:pPr algn="r" fontAlgn="ctr"/>
                      <a:r>
                        <a:rPr lang="en-US" sz="1400" b="1" u="none" strike="noStrike" dirty="0">
                          <a:effectLst/>
                        </a:rPr>
                        <a:t>VEHICLES</a:t>
                      </a:r>
                      <a:endParaRPr lang="en-US" sz="1400" b="1" i="0" u="none" strike="noStrike" dirty="0">
                        <a:solidFill>
                          <a:srgbClr val="000000"/>
                        </a:solidFill>
                        <a:effectLst/>
                        <a:latin typeface="Calibri" panose="020F0502020204030204" pitchFamily="34" charset="0"/>
                      </a:endParaRPr>
                    </a:p>
                  </a:txBody>
                  <a:tcPr marL="8848" marR="79630" marT="8848" marB="0" anchor="ctr">
                    <a:lnL w="19050" cap="flat" cmpd="sng" algn="ctr">
                      <a:solidFill>
                        <a:schemeClr val="bg1">
                          <a:lumMod val="50000"/>
                        </a:schemeClr>
                      </a:solidFill>
                      <a:prstDash val="solid"/>
                      <a:round/>
                      <a:headEnd type="none" w="med" len="med"/>
                      <a:tailEnd type="none" w="med" len="med"/>
                    </a:lnL>
                    <a:lnR w="76200" cap="flat" cmpd="sng" algn="ctr">
                      <a:solidFill>
                        <a:srgbClr val="0000FF"/>
                      </a:solidFill>
                      <a:prstDash val="solid"/>
                      <a:round/>
                      <a:headEnd type="none" w="med" len="med"/>
                      <a:tailEnd type="none" w="med" len="med"/>
                    </a:lnR>
                    <a:lnT w="1905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tcPr>
                </a:tc>
                <a:tc>
                  <a:txBody>
                    <a:bodyPr/>
                    <a:lstStyle/>
                    <a:p>
                      <a:pPr marL="45720" algn="l" fontAlgn="ctr"/>
                      <a:r>
                        <a:rPr lang="en-US" sz="1400" u="none" strike="noStrike" dirty="0">
                          <a:effectLst/>
                        </a:rPr>
                        <a:t>Lewis Ranch Rd</a:t>
                      </a:r>
                      <a:endParaRPr lang="en-US" sz="1400" b="1" i="0" u="none" strike="noStrike" dirty="0">
                        <a:solidFill>
                          <a:srgbClr val="000000"/>
                        </a:solidFill>
                        <a:effectLst/>
                        <a:latin typeface="Calibri" panose="020F0502020204030204" pitchFamily="34" charset="0"/>
                      </a:endParaRPr>
                    </a:p>
                  </a:txBody>
                  <a:tcPr marL="8848" marR="8848" marT="8848" marB="0" anchor="ctr">
                    <a:lnL w="76200" cap="flat" cmpd="sng" algn="ctr">
                      <a:solidFill>
                        <a:srgbClr val="0000FF"/>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76200" cap="flat" cmpd="sng" algn="ctr">
                      <a:solidFill>
                        <a:srgbClr val="0000FF"/>
                      </a:solidFill>
                      <a:prstDash val="solid"/>
                      <a:round/>
                      <a:headEnd type="none" w="med" len="med"/>
                      <a:tailEnd type="none" w="med" len="med"/>
                    </a:lnT>
                    <a:lnB w="76200" cap="flat" cmpd="sng" algn="ctr">
                      <a:solidFill>
                        <a:srgbClr val="0000FF"/>
                      </a:solidFill>
                      <a:prstDash val="solid"/>
                      <a:round/>
                      <a:headEnd type="none" w="med" len="med"/>
                      <a:tailEnd type="none" w="med" len="med"/>
                    </a:lnB>
                  </a:tcPr>
                </a:tc>
                <a:tc>
                  <a:txBody>
                    <a:bodyPr/>
                    <a:lstStyle/>
                    <a:p>
                      <a:pPr marL="91440" algn="l" fontAlgn="ctr"/>
                      <a:r>
                        <a:rPr lang="en-US" sz="1400" u="none" strike="noStrike">
                          <a:effectLst/>
                        </a:rPr>
                        <a:t>Burning car to side of house</a:t>
                      </a:r>
                      <a:endParaRPr lang="en-US" sz="1400" b="1" i="0" u="none" strike="noStrike" dirty="0">
                        <a:solidFill>
                          <a:srgbClr val="000000"/>
                        </a:solidFill>
                        <a:effectLst/>
                        <a:latin typeface="Calibri" panose="020F0502020204030204" pitchFamily="34" charset="0"/>
                      </a:endParaRPr>
                    </a:p>
                  </a:txBody>
                  <a:tcPr marL="8848" marR="8848" marT="8848"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76200" cap="flat" cmpd="sng" algn="ctr">
                      <a:solidFill>
                        <a:srgbClr val="0000FF"/>
                      </a:solidFill>
                      <a:prstDash val="solid"/>
                      <a:round/>
                      <a:headEnd type="none" w="med" len="med"/>
                      <a:tailEnd type="none" w="med" len="med"/>
                    </a:lnT>
                    <a:lnB w="76200" cap="flat" cmpd="sng" algn="ctr">
                      <a:solidFill>
                        <a:srgbClr val="0000FF"/>
                      </a:solidFill>
                      <a:prstDash val="solid"/>
                      <a:round/>
                      <a:headEnd type="none" w="med" len="med"/>
                      <a:tailEnd type="none" w="med" len="med"/>
                    </a:lnB>
                  </a:tcPr>
                </a:tc>
                <a:tc>
                  <a:txBody>
                    <a:bodyPr/>
                    <a:lstStyle/>
                    <a:p>
                      <a:pPr algn="ctr" fontAlgn="ctr"/>
                      <a:r>
                        <a:rPr lang="en-US" sz="1400" u="none" strike="noStrike">
                          <a:effectLst/>
                        </a:rPr>
                        <a:t>1.5 - 2.4</a:t>
                      </a:r>
                      <a:endParaRPr lang="en-US" sz="1400" b="1" i="0" u="none" strike="noStrike" dirty="0">
                        <a:solidFill>
                          <a:srgbClr val="000000"/>
                        </a:solidFill>
                        <a:effectLst/>
                        <a:latin typeface="Calibri" panose="020F0502020204030204" pitchFamily="34" charset="0"/>
                      </a:endParaRPr>
                    </a:p>
                  </a:txBody>
                  <a:tcPr marL="8848" marR="8848" marT="8848"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76200" cap="flat" cmpd="sng" algn="ctr">
                      <a:solidFill>
                        <a:srgbClr val="0000FF"/>
                      </a:solidFill>
                      <a:prstDash val="solid"/>
                      <a:round/>
                      <a:headEnd type="none" w="med" len="med"/>
                      <a:tailEnd type="none" w="med" len="med"/>
                    </a:lnT>
                    <a:lnB w="76200" cap="flat" cmpd="sng" algn="ctr">
                      <a:solidFill>
                        <a:srgbClr val="0000FF"/>
                      </a:solidFill>
                      <a:prstDash val="solid"/>
                      <a:round/>
                      <a:headEnd type="none" w="med" len="med"/>
                      <a:tailEnd type="none" w="med" len="med"/>
                    </a:lnB>
                  </a:tcPr>
                </a:tc>
                <a:tc>
                  <a:txBody>
                    <a:bodyPr/>
                    <a:lstStyle/>
                    <a:p>
                      <a:pPr algn="ctr" fontAlgn="ctr"/>
                      <a:r>
                        <a:rPr lang="en-US" sz="1400" u="none" strike="noStrike">
                          <a:effectLst/>
                        </a:rPr>
                        <a:t>5 - 8</a:t>
                      </a:r>
                      <a:endParaRPr lang="en-US" sz="1400" b="1" i="0" u="none" strike="noStrike" dirty="0">
                        <a:solidFill>
                          <a:srgbClr val="000000"/>
                        </a:solidFill>
                        <a:effectLst/>
                        <a:latin typeface="Calibri" panose="020F0502020204030204" pitchFamily="34" charset="0"/>
                      </a:endParaRPr>
                    </a:p>
                  </a:txBody>
                  <a:tcPr marL="8848" marR="8848" marT="8848" marB="0" anchor="ctr">
                    <a:lnL w="12700" cap="flat" cmpd="sng" algn="ctr">
                      <a:solidFill>
                        <a:schemeClr val="bg1">
                          <a:lumMod val="75000"/>
                        </a:schemeClr>
                      </a:solidFill>
                      <a:prstDash val="solid"/>
                      <a:round/>
                      <a:headEnd type="none" w="med" len="med"/>
                      <a:tailEnd type="none" w="med" len="med"/>
                    </a:lnL>
                    <a:lnR w="76200" cap="flat" cmpd="sng" algn="ctr">
                      <a:solidFill>
                        <a:srgbClr val="0000FF"/>
                      </a:solidFill>
                      <a:prstDash val="solid"/>
                      <a:round/>
                      <a:headEnd type="none" w="med" len="med"/>
                      <a:tailEnd type="none" w="med" len="med"/>
                    </a:lnR>
                    <a:lnT w="76200" cap="flat" cmpd="sng" algn="ctr">
                      <a:solidFill>
                        <a:srgbClr val="0000FF"/>
                      </a:solidFill>
                      <a:prstDash val="solid"/>
                      <a:round/>
                      <a:headEnd type="none" w="med" len="med"/>
                      <a:tailEnd type="none" w="med" len="med"/>
                    </a:lnT>
                    <a:lnB w="76200" cap="flat" cmpd="sng" algn="ctr">
                      <a:solidFill>
                        <a:srgbClr val="0000FF"/>
                      </a:solidFill>
                      <a:prstDash val="solid"/>
                      <a:round/>
                      <a:headEnd type="none" w="med" len="med"/>
                      <a:tailEnd type="none" w="med" len="med"/>
                    </a:lnB>
                  </a:tcPr>
                </a:tc>
                <a:extLst>
                  <a:ext uri="{0D108BD9-81ED-4DB2-BD59-A6C34878D82A}">
                    <a16:rowId xmlns:a16="http://schemas.microsoft.com/office/drawing/2014/main" val="465864839"/>
                  </a:ext>
                </a:extLst>
              </a:tr>
              <a:tr h="449150">
                <a:tc vMerge="1">
                  <a:txBody>
                    <a:bodyPr/>
                    <a:lstStyle/>
                    <a:p>
                      <a:endParaRPr lang="en-US"/>
                    </a:p>
                  </a:txBody>
                  <a:tcPr/>
                </a:tc>
                <a:tc>
                  <a:txBody>
                    <a:bodyPr/>
                    <a:lstStyle/>
                    <a:p>
                      <a:pPr marL="45720" algn="l" fontAlgn="ctr"/>
                      <a:r>
                        <a:rPr lang="en-US" sz="1400" u="none" strike="noStrike">
                          <a:effectLst/>
                        </a:rPr>
                        <a:t>Clark Rd</a:t>
                      </a:r>
                      <a:endParaRPr lang="en-US" sz="1400" b="1" i="0" u="none" strike="noStrike" dirty="0">
                        <a:solidFill>
                          <a:srgbClr val="000000"/>
                        </a:solidFill>
                        <a:effectLst/>
                        <a:latin typeface="Calibri" panose="020F0502020204030204" pitchFamily="34" charset="0"/>
                      </a:endParaRPr>
                    </a:p>
                  </a:txBody>
                  <a:tcPr marL="8848" marR="8848" marT="8848"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76200" cap="flat" cmpd="sng" algn="ctr">
                      <a:solidFill>
                        <a:srgbClr val="0000FF"/>
                      </a:solidFill>
                      <a:prstDash val="solid"/>
                      <a:round/>
                      <a:headEnd type="none" w="med" len="med"/>
                      <a:tailEnd type="none" w="med" len="med"/>
                    </a:lnT>
                    <a:lnB w="76200" cap="flat" cmpd="sng" algn="ctr">
                      <a:solidFill>
                        <a:srgbClr val="0000FF"/>
                      </a:solidFill>
                      <a:prstDash val="solid"/>
                      <a:round/>
                      <a:headEnd type="none" w="med" len="med"/>
                      <a:tailEnd type="none" w="med" len="med"/>
                    </a:lnB>
                  </a:tcPr>
                </a:tc>
                <a:tc>
                  <a:txBody>
                    <a:bodyPr/>
                    <a:lstStyle/>
                    <a:p>
                      <a:pPr marL="91440" algn="l" fontAlgn="ctr"/>
                      <a:r>
                        <a:rPr lang="en-US" sz="1400" u="none" strike="noStrike" dirty="0">
                          <a:effectLst/>
                        </a:rPr>
                        <a:t>Boat on fire to eaves of house</a:t>
                      </a:r>
                      <a:endParaRPr lang="en-US" sz="1400" b="0" i="0" u="none" strike="noStrike" dirty="0">
                        <a:solidFill>
                          <a:srgbClr val="000000"/>
                        </a:solidFill>
                        <a:effectLst/>
                        <a:latin typeface="Calibri" panose="020F0502020204030204" pitchFamily="34" charset="0"/>
                      </a:endParaRPr>
                    </a:p>
                  </a:txBody>
                  <a:tcPr marL="8848" marR="8848" marT="8848"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76200" cap="flat" cmpd="sng" algn="ctr">
                      <a:solidFill>
                        <a:srgbClr val="0000FF"/>
                      </a:solidFill>
                      <a:prstDash val="solid"/>
                      <a:round/>
                      <a:headEnd type="none" w="med" len="med"/>
                      <a:tailEnd type="none" w="med" len="med"/>
                    </a:lnT>
                    <a:lnB w="76200" cap="flat" cmpd="sng" algn="ctr">
                      <a:solidFill>
                        <a:srgbClr val="0000FF"/>
                      </a:solidFill>
                      <a:prstDash val="solid"/>
                      <a:round/>
                      <a:headEnd type="none" w="med" len="med"/>
                      <a:tailEnd type="none" w="med" len="med"/>
                    </a:lnB>
                  </a:tcPr>
                </a:tc>
                <a:tc>
                  <a:txBody>
                    <a:bodyPr/>
                    <a:lstStyle/>
                    <a:p>
                      <a:pPr algn="ctr" fontAlgn="ctr"/>
                      <a:r>
                        <a:rPr lang="en-US" sz="1400" u="none" strike="noStrike" dirty="0">
                          <a:effectLst/>
                        </a:rPr>
                        <a:t>2.5</a:t>
                      </a:r>
                      <a:endParaRPr lang="en-US" sz="1400" b="0" i="0" u="none" strike="noStrike" dirty="0">
                        <a:solidFill>
                          <a:srgbClr val="000000"/>
                        </a:solidFill>
                        <a:effectLst/>
                        <a:latin typeface="Calibri" panose="020F0502020204030204" pitchFamily="34" charset="0"/>
                      </a:endParaRPr>
                    </a:p>
                  </a:txBody>
                  <a:tcPr marL="8848" marR="8848" marT="8848"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76200" cap="flat" cmpd="sng" algn="ctr">
                      <a:solidFill>
                        <a:srgbClr val="0000FF"/>
                      </a:solidFill>
                      <a:prstDash val="solid"/>
                      <a:round/>
                      <a:headEnd type="none" w="med" len="med"/>
                      <a:tailEnd type="none" w="med" len="med"/>
                    </a:lnT>
                    <a:lnB w="76200" cap="flat" cmpd="sng" algn="ctr">
                      <a:solidFill>
                        <a:srgbClr val="0000FF"/>
                      </a:solidFill>
                      <a:prstDash val="solid"/>
                      <a:round/>
                      <a:headEnd type="none" w="med" len="med"/>
                      <a:tailEnd type="none" w="med" len="med"/>
                    </a:lnB>
                  </a:tcPr>
                </a:tc>
                <a:tc>
                  <a:txBody>
                    <a:bodyPr/>
                    <a:lstStyle/>
                    <a:p>
                      <a:pPr algn="ctr" fontAlgn="ctr"/>
                      <a:r>
                        <a:rPr lang="en-US" sz="1400" u="none" strike="noStrike" dirty="0">
                          <a:effectLst/>
                        </a:rPr>
                        <a:t>8</a:t>
                      </a:r>
                      <a:endParaRPr lang="en-US" sz="1400" b="0" i="0" u="none" strike="noStrike" dirty="0">
                        <a:solidFill>
                          <a:srgbClr val="000000"/>
                        </a:solidFill>
                        <a:effectLst/>
                        <a:latin typeface="Calibri" panose="020F0502020204030204" pitchFamily="34" charset="0"/>
                      </a:endParaRPr>
                    </a:p>
                  </a:txBody>
                  <a:tcPr marL="8848" marR="8848" marT="8848" marB="0" anchor="ctr">
                    <a:lnL w="12700" cap="flat" cmpd="sng" algn="ctr">
                      <a:solidFill>
                        <a:schemeClr val="bg1">
                          <a:lumMod val="75000"/>
                        </a:schemeClr>
                      </a:solidFill>
                      <a:prstDash val="solid"/>
                      <a:round/>
                      <a:headEnd type="none" w="med" len="med"/>
                      <a:tailEnd type="none" w="med" len="med"/>
                    </a:lnL>
                    <a:lnR w="19050" cap="flat" cmpd="sng" algn="ctr">
                      <a:solidFill>
                        <a:schemeClr val="bg1">
                          <a:lumMod val="50000"/>
                        </a:schemeClr>
                      </a:solidFill>
                      <a:prstDash val="solid"/>
                      <a:round/>
                      <a:headEnd type="none" w="med" len="med"/>
                      <a:tailEnd type="none" w="med" len="med"/>
                    </a:lnR>
                    <a:lnT w="76200" cap="flat" cmpd="sng" algn="ctr">
                      <a:solidFill>
                        <a:srgbClr val="0000FF"/>
                      </a:solidFill>
                      <a:prstDash val="solid"/>
                      <a:round/>
                      <a:headEnd type="none" w="med" len="med"/>
                      <a:tailEnd type="none" w="med" len="med"/>
                    </a:lnT>
                    <a:lnB w="76200" cap="flat" cmpd="sng" algn="ctr">
                      <a:solidFill>
                        <a:srgbClr val="0000FF"/>
                      </a:solidFill>
                      <a:prstDash val="solid"/>
                      <a:round/>
                      <a:headEnd type="none" w="med" len="med"/>
                      <a:tailEnd type="none" w="med" len="med"/>
                    </a:lnB>
                  </a:tcPr>
                </a:tc>
                <a:extLst>
                  <a:ext uri="{0D108BD9-81ED-4DB2-BD59-A6C34878D82A}">
                    <a16:rowId xmlns:a16="http://schemas.microsoft.com/office/drawing/2014/main" val="3607560850"/>
                  </a:ext>
                </a:extLst>
              </a:tr>
              <a:tr h="449150">
                <a:tc rowSpan="4">
                  <a:txBody>
                    <a:bodyPr/>
                    <a:lstStyle/>
                    <a:p>
                      <a:pPr algn="r" fontAlgn="ctr"/>
                      <a:r>
                        <a:rPr lang="en-US" sz="1400" b="1" u="none" strike="noStrike" dirty="0">
                          <a:effectLst/>
                        </a:rPr>
                        <a:t>MULTIPLE</a:t>
                      </a:r>
                      <a:br>
                        <a:rPr lang="en-US" sz="1400" b="1" u="none" strike="noStrike" dirty="0">
                          <a:effectLst/>
                        </a:rPr>
                      </a:br>
                      <a:r>
                        <a:rPr lang="en-US" sz="1400" b="1" u="none" strike="noStrike" dirty="0">
                          <a:effectLst/>
                        </a:rPr>
                        <a:t>HAZARDS</a:t>
                      </a:r>
                      <a:endParaRPr lang="en-US" sz="1400" b="1" i="0" u="none" strike="noStrike" dirty="0">
                        <a:solidFill>
                          <a:srgbClr val="000000"/>
                        </a:solidFill>
                        <a:effectLst/>
                        <a:latin typeface="Calibri" panose="020F0502020204030204" pitchFamily="34" charset="0"/>
                      </a:endParaRPr>
                    </a:p>
                  </a:txBody>
                  <a:tcPr marL="8848" marR="79630" marT="8848" marB="0" anchor="ctr">
                    <a:lnL w="19050" cap="flat" cmpd="sng" algn="ctr">
                      <a:solidFill>
                        <a:schemeClr val="bg1">
                          <a:lumMod val="50000"/>
                        </a:schemeClr>
                      </a:solidFill>
                      <a:prstDash val="solid"/>
                      <a:round/>
                      <a:headEnd type="none" w="med" len="med"/>
                      <a:tailEnd type="none" w="med" len="med"/>
                    </a:lnL>
                    <a:lnR w="76200" cap="flat" cmpd="sng" algn="ctr">
                      <a:solidFill>
                        <a:srgbClr val="0000FF"/>
                      </a:solidFill>
                      <a:prstDash val="solid"/>
                      <a:round/>
                      <a:headEnd type="none" w="med" len="med"/>
                      <a:tailEnd type="none" w="med" len="med"/>
                    </a:lnR>
                    <a:lnT w="1905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tcPr>
                </a:tc>
                <a:tc>
                  <a:txBody>
                    <a:bodyPr/>
                    <a:lstStyle/>
                    <a:p>
                      <a:pPr marL="45720" algn="l" fontAlgn="ctr"/>
                      <a:r>
                        <a:rPr lang="en-US" sz="1400" u="none" strike="noStrike" dirty="0">
                          <a:effectLst/>
                        </a:rPr>
                        <a:t>Chris Ct</a:t>
                      </a:r>
                      <a:endParaRPr lang="en-US" sz="1400" b="1" i="0" u="none" strike="noStrike" dirty="0">
                        <a:solidFill>
                          <a:srgbClr val="000000"/>
                        </a:solidFill>
                        <a:effectLst/>
                        <a:latin typeface="Calibri" panose="020F0502020204030204" pitchFamily="34" charset="0"/>
                      </a:endParaRPr>
                    </a:p>
                  </a:txBody>
                  <a:tcPr marL="8848" marR="8848" marT="8848" marB="0" anchor="ctr">
                    <a:lnL w="76200" cap="flat" cmpd="sng" algn="ctr">
                      <a:solidFill>
                        <a:srgbClr val="0000FF"/>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76200" cap="flat" cmpd="sng" algn="ctr">
                      <a:solidFill>
                        <a:srgbClr val="0000FF"/>
                      </a:solidFill>
                      <a:prstDash val="solid"/>
                      <a:round/>
                      <a:headEnd type="none" w="med" len="med"/>
                      <a:tailEnd type="none" w="med" len="med"/>
                    </a:lnT>
                    <a:lnB w="76200" cap="flat" cmpd="sng" algn="ctr">
                      <a:solidFill>
                        <a:srgbClr val="0000FF"/>
                      </a:solidFill>
                      <a:prstDash val="solid"/>
                      <a:round/>
                      <a:headEnd type="none" w="med" len="med"/>
                      <a:tailEnd type="none" w="med" len="med"/>
                    </a:lnB>
                  </a:tcPr>
                </a:tc>
                <a:tc>
                  <a:txBody>
                    <a:bodyPr/>
                    <a:lstStyle/>
                    <a:p>
                      <a:pPr marL="91440" algn="l" fontAlgn="ctr"/>
                      <a:r>
                        <a:rPr lang="en-US" sz="1400" u="none" strike="noStrike">
                          <a:effectLst/>
                        </a:rPr>
                        <a:t>Shed to fence to shed to house </a:t>
                      </a:r>
                      <a:r>
                        <a:rPr lang="en-US" sz="1400" u="none" strike="noStrike" baseline="30000">
                          <a:effectLst/>
                        </a:rPr>
                        <a:t>b</a:t>
                      </a:r>
                      <a:endParaRPr lang="en-US" sz="1400" b="0" i="0" u="none" strike="noStrike" dirty="0">
                        <a:solidFill>
                          <a:srgbClr val="000000"/>
                        </a:solidFill>
                        <a:effectLst/>
                        <a:latin typeface="Calibri" panose="020F0502020204030204" pitchFamily="34" charset="0"/>
                      </a:endParaRPr>
                    </a:p>
                  </a:txBody>
                  <a:tcPr marL="8848" marR="8848" marT="8848"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76200" cap="flat" cmpd="sng" algn="ctr">
                      <a:solidFill>
                        <a:srgbClr val="0000FF"/>
                      </a:solidFill>
                      <a:prstDash val="solid"/>
                      <a:round/>
                      <a:headEnd type="none" w="med" len="med"/>
                      <a:tailEnd type="none" w="med" len="med"/>
                    </a:lnT>
                    <a:lnB w="76200" cap="flat" cmpd="sng" algn="ctr">
                      <a:solidFill>
                        <a:srgbClr val="0000FF"/>
                      </a:solidFill>
                      <a:prstDash val="solid"/>
                      <a:round/>
                      <a:headEnd type="none" w="med" len="med"/>
                      <a:tailEnd type="none" w="med" len="med"/>
                    </a:lnB>
                  </a:tcPr>
                </a:tc>
                <a:tc>
                  <a:txBody>
                    <a:bodyPr/>
                    <a:lstStyle/>
                    <a:p>
                      <a:pPr algn="ctr" fontAlgn="ctr"/>
                      <a:r>
                        <a:rPr lang="en-US" sz="1400" u="none" strike="noStrike" dirty="0">
                          <a:effectLst/>
                        </a:rPr>
                        <a:t>2.7</a:t>
                      </a:r>
                      <a:endParaRPr lang="en-US" sz="1400" b="0" i="0" u="none" strike="noStrike" dirty="0">
                        <a:solidFill>
                          <a:srgbClr val="000000"/>
                        </a:solidFill>
                        <a:effectLst/>
                        <a:latin typeface="Calibri" panose="020F0502020204030204" pitchFamily="34" charset="0"/>
                      </a:endParaRPr>
                    </a:p>
                  </a:txBody>
                  <a:tcPr marL="8848" marR="8848" marT="8848"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76200" cap="flat" cmpd="sng" algn="ctr">
                      <a:solidFill>
                        <a:srgbClr val="0000FF"/>
                      </a:solidFill>
                      <a:prstDash val="solid"/>
                      <a:round/>
                      <a:headEnd type="none" w="med" len="med"/>
                      <a:tailEnd type="none" w="med" len="med"/>
                    </a:lnT>
                    <a:lnB w="76200" cap="flat" cmpd="sng" algn="ctr">
                      <a:solidFill>
                        <a:srgbClr val="0000FF"/>
                      </a:solidFill>
                      <a:prstDash val="solid"/>
                      <a:round/>
                      <a:headEnd type="none" w="med" len="med"/>
                      <a:tailEnd type="none" w="med" len="med"/>
                    </a:lnB>
                  </a:tcPr>
                </a:tc>
                <a:tc>
                  <a:txBody>
                    <a:bodyPr/>
                    <a:lstStyle/>
                    <a:p>
                      <a:pPr algn="ctr" fontAlgn="ctr"/>
                      <a:r>
                        <a:rPr lang="en-US" sz="1400" u="none" strike="noStrike" dirty="0">
                          <a:effectLst/>
                        </a:rPr>
                        <a:t>9</a:t>
                      </a:r>
                      <a:endParaRPr lang="en-US" sz="1400" b="0" i="0" u="none" strike="noStrike" dirty="0">
                        <a:solidFill>
                          <a:srgbClr val="000000"/>
                        </a:solidFill>
                        <a:effectLst/>
                        <a:latin typeface="Calibri" panose="020F0502020204030204" pitchFamily="34" charset="0"/>
                      </a:endParaRPr>
                    </a:p>
                  </a:txBody>
                  <a:tcPr marL="8848" marR="8848" marT="8848" marB="0" anchor="ctr">
                    <a:lnL w="12700" cap="flat" cmpd="sng" algn="ctr">
                      <a:solidFill>
                        <a:schemeClr val="bg1">
                          <a:lumMod val="75000"/>
                        </a:schemeClr>
                      </a:solidFill>
                      <a:prstDash val="solid"/>
                      <a:round/>
                      <a:headEnd type="none" w="med" len="med"/>
                      <a:tailEnd type="none" w="med" len="med"/>
                    </a:lnL>
                    <a:lnR w="76200" cap="flat" cmpd="sng" algn="ctr">
                      <a:solidFill>
                        <a:srgbClr val="0000FF"/>
                      </a:solidFill>
                      <a:prstDash val="solid"/>
                      <a:round/>
                      <a:headEnd type="none" w="med" len="med"/>
                      <a:tailEnd type="none" w="med" len="med"/>
                    </a:lnR>
                    <a:lnT w="76200" cap="flat" cmpd="sng" algn="ctr">
                      <a:solidFill>
                        <a:srgbClr val="0000FF"/>
                      </a:solidFill>
                      <a:prstDash val="solid"/>
                      <a:round/>
                      <a:headEnd type="none" w="med" len="med"/>
                      <a:tailEnd type="none" w="med" len="med"/>
                    </a:lnT>
                    <a:lnB w="76200" cap="flat" cmpd="sng" algn="ctr">
                      <a:solidFill>
                        <a:srgbClr val="0000FF"/>
                      </a:solidFill>
                      <a:prstDash val="solid"/>
                      <a:round/>
                      <a:headEnd type="none" w="med" len="med"/>
                      <a:tailEnd type="none" w="med" len="med"/>
                    </a:lnB>
                  </a:tcPr>
                </a:tc>
                <a:extLst>
                  <a:ext uri="{0D108BD9-81ED-4DB2-BD59-A6C34878D82A}">
                    <a16:rowId xmlns:a16="http://schemas.microsoft.com/office/drawing/2014/main" val="3784693543"/>
                  </a:ext>
                </a:extLst>
              </a:tr>
              <a:tr h="449150">
                <a:tc vMerge="1">
                  <a:txBody>
                    <a:bodyPr/>
                    <a:lstStyle/>
                    <a:p>
                      <a:endParaRPr lang="en-US"/>
                    </a:p>
                  </a:txBody>
                  <a:tcPr/>
                </a:tc>
                <a:tc>
                  <a:txBody>
                    <a:bodyPr/>
                    <a:lstStyle/>
                    <a:p>
                      <a:pPr marL="45720" algn="l" fontAlgn="ctr"/>
                      <a:r>
                        <a:rPr lang="en-US" sz="1400" u="none" strike="noStrike">
                          <a:effectLst/>
                        </a:rPr>
                        <a:t>Neal Rd</a:t>
                      </a:r>
                      <a:endParaRPr lang="en-US" sz="1400" b="1" i="0" u="none" strike="noStrike" dirty="0">
                        <a:solidFill>
                          <a:srgbClr val="000000"/>
                        </a:solidFill>
                        <a:effectLst/>
                        <a:latin typeface="Calibri" panose="020F0502020204030204" pitchFamily="34" charset="0"/>
                      </a:endParaRPr>
                    </a:p>
                  </a:txBody>
                  <a:tcPr marL="8848" marR="8848" marT="8848"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76200" cap="flat" cmpd="sng" algn="ctr">
                      <a:solidFill>
                        <a:srgbClr val="0000FF"/>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marL="91440" algn="l" fontAlgn="ctr"/>
                      <a:r>
                        <a:rPr lang="en-US" sz="1400" u="none" strike="noStrike">
                          <a:effectLst/>
                        </a:rPr>
                        <a:t>Burning car to shed to house</a:t>
                      </a:r>
                      <a:endParaRPr lang="en-US" sz="1400" b="0" i="0" u="none" strike="noStrike" dirty="0">
                        <a:solidFill>
                          <a:srgbClr val="000000"/>
                        </a:solidFill>
                        <a:effectLst/>
                        <a:latin typeface="Calibri" panose="020F0502020204030204" pitchFamily="34" charset="0"/>
                      </a:endParaRPr>
                    </a:p>
                  </a:txBody>
                  <a:tcPr marL="8848" marR="8848" marT="8848"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76200" cap="flat" cmpd="sng" algn="ctr">
                      <a:solidFill>
                        <a:srgbClr val="0000FF"/>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gridSpan="2">
                  <a:txBody>
                    <a:bodyPr/>
                    <a:lstStyle/>
                    <a:p>
                      <a:pPr algn="ctr" fontAlgn="ctr"/>
                      <a:r>
                        <a:rPr lang="en-US" sz="1400" u="none" strike="noStrike" dirty="0">
                          <a:effectLst/>
                        </a:rPr>
                        <a:t>unknown</a:t>
                      </a:r>
                      <a:endParaRPr lang="en-US" sz="1400" b="0" i="0" u="none" strike="noStrike" dirty="0">
                        <a:solidFill>
                          <a:srgbClr val="000000"/>
                        </a:solidFill>
                        <a:effectLst/>
                        <a:latin typeface="Calibri" panose="020F0502020204030204" pitchFamily="34" charset="0"/>
                      </a:endParaRPr>
                    </a:p>
                  </a:txBody>
                  <a:tcPr marL="8848" marR="8848" marT="8848" marB="0" anchor="ctr">
                    <a:lnL w="12700" cap="flat" cmpd="sng" algn="ctr">
                      <a:solidFill>
                        <a:schemeClr val="bg1">
                          <a:lumMod val="75000"/>
                        </a:schemeClr>
                      </a:solidFill>
                      <a:prstDash val="solid"/>
                      <a:round/>
                      <a:headEnd type="none" w="med" len="med"/>
                      <a:tailEnd type="none" w="med" len="med"/>
                    </a:lnL>
                    <a:lnR w="19050" cap="flat" cmpd="sng" algn="ctr">
                      <a:solidFill>
                        <a:schemeClr val="bg1">
                          <a:lumMod val="50000"/>
                        </a:schemeClr>
                      </a:solidFill>
                      <a:prstDash val="solid"/>
                      <a:round/>
                      <a:headEnd type="none" w="med" len="med"/>
                      <a:tailEnd type="none" w="med" len="med"/>
                    </a:lnR>
                    <a:lnT w="76200" cap="flat" cmpd="sng" algn="ctr">
                      <a:solidFill>
                        <a:srgbClr val="0000FF"/>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667508356"/>
                  </a:ext>
                </a:extLst>
              </a:tr>
              <a:tr h="449150">
                <a:tc vMerge="1">
                  <a:txBody>
                    <a:bodyPr/>
                    <a:lstStyle/>
                    <a:p>
                      <a:endParaRPr lang="en-US"/>
                    </a:p>
                  </a:txBody>
                  <a:tcPr/>
                </a:tc>
                <a:tc>
                  <a:txBody>
                    <a:bodyPr/>
                    <a:lstStyle/>
                    <a:p>
                      <a:pPr marL="45720" algn="l" fontAlgn="ctr"/>
                      <a:r>
                        <a:rPr lang="en-US" sz="1400" u="none" strike="noStrike">
                          <a:effectLst/>
                        </a:rPr>
                        <a:t>Valley Ridge Dr</a:t>
                      </a:r>
                      <a:endParaRPr lang="en-US" sz="1400" b="1" i="0" u="none" strike="noStrike" dirty="0">
                        <a:solidFill>
                          <a:srgbClr val="000000"/>
                        </a:solidFill>
                        <a:effectLst/>
                        <a:latin typeface="Calibri" panose="020F0502020204030204" pitchFamily="34" charset="0"/>
                      </a:endParaRPr>
                    </a:p>
                  </a:txBody>
                  <a:tcPr marL="8848" marR="8848" marT="8848"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76200" cap="flat" cmpd="sng" algn="ctr">
                      <a:solidFill>
                        <a:srgbClr val="0000FF"/>
                      </a:solidFill>
                      <a:prstDash val="solid"/>
                      <a:round/>
                      <a:headEnd type="none" w="med" len="med"/>
                      <a:tailEnd type="none" w="med" len="med"/>
                    </a:lnB>
                  </a:tcPr>
                </a:tc>
                <a:tc>
                  <a:txBody>
                    <a:bodyPr/>
                    <a:lstStyle/>
                    <a:p>
                      <a:pPr marL="91440" algn="l" fontAlgn="ctr"/>
                      <a:r>
                        <a:rPr lang="en-US" sz="1400" u="none" strike="noStrike">
                          <a:effectLst/>
                        </a:rPr>
                        <a:t>Fence to boat to house</a:t>
                      </a:r>
                      <a:endParaRPr lang="en-US" sz="1400" b="0" i="0" u="none" strike="noStrike" dirty="0">
                        <a:solidFill>
                          <a:srgbClr val="000000"/>
                        </a:solidFill>
                        <a:effectLst/>
                        <a:latin typeface="Calibri" panose="020F0502020204030204" pitchFamily="34" charset="0"/>
                      </a:endParaRPr>
                    </a:p>
                  </a:txBody>
                  <a:tcPr marL="8848" marR="8848" marT="8848"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76200" cap="flat" cmpd="sng" algn="ctr">
                      <a:solidFill>
                        <a:srgbClr val="0000FF"/>
                      </a:solidFill>
                      <a:prstDash val="solid"/>
                      <a:round/>
                      <a:headEnd type="none" w="med" len="med"/>
                      <a:tailEnd type="none" w="med" len="med"/>
                    </a:lnB>
                  </a:tcPr>
                </a:tc>
                <a:tc>
                  <a:txBody>
                    <a:bodyPr/>
                    <a:lstStyle/>
                    <a:p>
                      <a:pPr algn="ctr" fontAlgn="ctr"/>
                      <a:r>
                        <a:rPr lang="en-US" sz="1400" u="none" strike="noStrike">
                          <a:effectLst/>
                        </a:rPr>
                        <a:t>2.7 - 3.6</a:t>
                      </a:r>
                      <a:endParaRPr lang="en-US" sz="1400" b="0" i="0" u="none" strike="noStrike" dirty="0">
                        <a:solidFill>
                          <a:srgbClr val="000000"/>
                        </a:solidFill>
                        <a:effectLst/>
                        <a:latin typeface="Calibri" panose="020F0502020204030204" pitchFamily="34" charset="0"/>
                      </a:endParaRPr>
                    </a:p>
                  </a:txBody>
                  <a:tcPr marL="8848" marR="8848" marT="8848"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76200" cap="flat" cmpd="sng" algn="ctr">
                      <a:solidFill>
                        <a:srgbClr val="0000FF"/>
                      </a:solidFill>
                      <a:prstDash val="solid"/>
                      <a:round/>
                      <a:headEnd type="none" w="med" len="med"/>
                      <a:tailEnd type="none" w="med" len="med"/>
                    </a:lnB>
                  </a:tcPr>
                </a:tc>
                <a:tc>
                  <a:txBody>
                    <a:bodyPr/>
                    <a:lstStyle/>
                    <a:p>
                      <a:pPr algn="ctr" fontAlgn="ctr"/>
                      <a:r>
                        <a:rPr lang="en-US" sz="1400" u="none" strike="noStrike">
                          <a:effectLst/>
                        </a:rPr>
                        <a:t>9 - 12</a:t>
                      </a:r>
                      <a:endParaRPr lang="en-US" sz="1400" b="0" i="0" u="none" strike="noStrike" dirty="0">
                        <a:solidFill>
                          <a:srgbClr val="000000"/>
                        </a:solidFill>
                        <a:effectLst/>
                        <a:latin typeface="Calibri" panose="020F0502020204030204" pitchFamily="34" charset="0"/>
                      </a:endParaRPr>
                    </a:p>
                  </a:txBody>
                  <a:tcPr marL="8848" marR="8848" marT="8848" marB="0" anchor="ctr">
                    <a:lnL w="12700" cap="flat" cmpd="sng" algn="ctr">
                      <a:solidFill>
                        <a:schemeClr val="bg1">
                          <a:lumMod val="75000"/>
                        </a:schemeClr>
                      </a:solidFill>
                      <a:prstDash val="solid"/>
                      <a:round/>
                      <a:headEnd type="none" w="med" len="med"/>
                      <a:tailEnd type="none" w="med" len="med"/>
                    </a:lnL>
                    <a:lnR w="19050" cap="flat" cmpd="sng" algn="ctr">
                      <a:solidFill>
                        <a:schemeClr val="bg1">
                          <a:lumMod val="50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76200" cap="flat" cmpd="sng" algn="ctr">
                      <a:solidFill>
                        <a:srgbClr val="0000FF"/>
                      </a:solidFill>
                      <a:prstDash val="solid"/>
                      <a:round/>
                      <a:headEnd type="none" w="med" len="med"/>
                      <a:tailEnd type="none" w="med" len="med"/>
                    </a:lnB>
                  </a:tcPr>
                </a:tc>
                <a:extLst>
                  <a:ext uri="{0D108BD9-81ED-4DB2-BD59-A6C34878D82A}">
                    <a16:rowId xmlns:a16="http://schemas.microsoft.com/office/drawing/2014/main" val="3238858150"/>
                  </a:ext>
                </a:extLst>
              </a:tr>
              <a:tr h="449150">
                <a:tc vMerge="1">
                  <a:txBody>
                    <a:bodyPr/>
                    <a:lstStyle/>
                    <a:p>
                      <a:endParaRPr lang="en-US"/>
                    </a:p>
                  </a:txBody>
                  <a:tcPr/>
                </a:tc>
                <a:tc>
                  <a:txBody>
                    <a:bodyPr/>
                    <a:lstStyle/>
                    <a:p>
                      <a:pPr marL="45720" algn="l" fontAlgn="ctr"/>
                      <a:r>
                        <a:rPr lang="en-US" sz="1400" u="none" strike="noStrike">
                          <a:effectLst/>
                        </a:rPr>
                        <a:t>Dade Ct, Magalia</a:t>
                      </a:r>
                      <a:endParaRPr lang="en-US" sz="1400" b="1" i="0" u="none" strike="noStrike" dirty="0">
                        <a:solidFill>
                          <a:srgbClr val="000000"/>
                        </a:solidFill>
                        <a:effectLst/>
                        <a:latin typeface="Calibri" panose="020F0502020204030204" pitchFamily="34" charset="0"/>
                      </a:endParaRPr>
                    </a:p>
                  </a:txBody>
                  <a:tcPr marL="8848" marR="8848" marT="8848" marB="0" anchor="ctr">
                    <a:lnL w="76200" cap="flat" cmpd="sng" algn="ctr">
                      <a:solidFill>
                        <a:srgbClr val="0000FF"/>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76200" cap="flat" cmpd="sng" algn="ctr">
                      <a:solidFill>
                        <a:srgbClr val="0000FF"/>
                      </a:solidFill>
                      <a:prstDash val="solid"/>
                      <a:round/>
                      <a:headEnd type="none" w="med" len="med"/>
                      <a:tailEnd type="none" w="med" len="med"/>
                    </a:lnT>
                    <a:lnB w="76200" cap="flat" cmpd="sng" algn="ctr">
                      <a:solidFill>
                        <a:srgbClr val="0000FF"/>
                      </a:solidFill>
                      <a:prstDash val="solid"/>
                      <a:round/>
                      <a:headEnd type="none" w="med" len="med"/>
                      <a:tailEnd type="none" w="med" len="med"/>
                    </a:lnB>
                  </a:tcPr>
                </a:tc>
                <a:tc>
                  <a:txBody>
                    <a:bodyPr/>
                    <a:lstStyle/>
                    <a:p>
                      <a:pPr marL="91440" algn="l" fontAlgn="ctr"/>
                      <a:r>
                        <a:rPr lang="en-US" sz="1400" u="none" strike="noStrike" dirty="0">
                          <a:effectLst/>
                        </a:rPr>
                        <a:t>Fence</a:t>
                      </a:r>
                      <a:r>
                        <a:rPr lang="en-US" sz="1400" u="none" strike="noStrike">
                          <a:effectLst/>
                        </a:rPr>
                        <a:t>/ground fuel to tree to eaves of house</a:t>
                      </a:r>
                      <a:endParaRPr lang="en-US" sz="1400" b="0" i="0" u="none" strike="noStrike" dirty="0">
                        <a:solidFill>
                          <a:srgbClr val="000000"/>
                        </a:solidFill>
                        <a:effectLst/>
                        <a:latin typeface="Calibri" panose="020F0502020204030204" pitchFamily="34" charset="0"/>
                      </a:endParaRPr>
                    </a:p>
                  </a:txBody>
                  <a:tcPr marL="8848" marR="8848" marT="8848"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76200" cap="flat" cmpd="sng" algn="ctr">
                      <a:solidFill>
                        <a:srgbClr val="0000FF"/>
                      </a:solidFill>
                      <a:prstDash val="solid"/>
                      <a:round/>
                      <a:headEnd type="none" w="med" len="med"/>
                      <a:tailEnd type="none" w="med" len="med"/>
                    </a:lnT>
                    <a:lnB w="76200" cap="flat" cmpd="sng" algn="ctr">
                      <a:solidFill>
                        <a:srgbClr val="0000FF"/>
                      </a:solidFill>
                      <a:prstDash val="solid"/>
                      <a:round/>
                      <a:headEnd type="none" w="med" len="med"/>
                      <a:tailEnd type="none" w="med" len="med"/>
                    </a:lnB>
                  </a:tcPr>
                </a:tc>
                <a:tc>
                  <a:txBody>
                    <a:bodyPr/>
                    <a:lstStyle/>
                    <a:p>
                      <a:pPr algn="ctr" fontAlgn="ctr"/>
                      <a:r>
                        <a:rPr lang="en-US" sz="1400" u="none" strike="noStrike" dirty="0">
                          <a:effectLst/>
                        </a:rPr>
                        <a:t>1.5</a:t>
                      </a:r>
                      <a:endParaRPr lang="en-US" sz="1400" b="0" i="0" u="none" strike="noStrike" dirty="0">
                        <a:solidFill>
                          <a:srgbClr val="000000"/>
                        </a:solidFill>
                        <a:effectLst/>
                        <a:latin typeface="Calibri" panose="020F0502020204030204" pitchFamily="34" charset="0"/>
                      </a:endParaRPr>
                    </a:p>
                  </a:txBody>
                  <a:tcPr marL="8848" marR="8848" marT="8848"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76200" cap="flat" cmpd="sng" algn="ctr">
                      <a:solidFill>
                        <a:srgbClr val="0000FF"/>
                      </a:solidFill>
                      <a:prstDash val="solid"/>
                      <a:round/>
                      <a:headEnd type="none" w="med" len="med"/>
                      <a:tailEnd type="none" w="med" len="med"/>
                    </a:lnT>
                    <a:lnB w="76200" cap="flat" cmpd="sng" algn="ctr">
                      <a:solidFill>
                        <a:srgbClr val="0000FF"/>
                      </a:solidFill>
                      <a:prstDash val="solid"/>
                      <a:round/>
                      <a:headEnd type="none" w="med" len="med"/>
                      <a:tailEnd type="none" w="med" len="med"/>
                    </a:lnB>
                  </a:tcPr>
                </a:tc>
                <a:tc>
                  <a:txBody>
                    <a:bodyPr/>
                    <a:lstStyle/>
                    <a:p>
                      <a:pPr algn="ctr" fontAlgn="ctr"/>
                      <a:r>
                        <a:rPr lang="en-US" sz="1400" u="none" strike="noStrike" dirty="0">
                          <a:effectLst/>
                        </a:rPr>
                        <a:t>5</a:t>
                      </a:r>
                      <a:endParaRPr lang="en-US" sz="1400" b="0" i="0" u="none" strike="noStrike" dirty="0">
                        <a:solidFill>
                          <a:srgbClr val="000000"/>
                        </a:solidFill>
                        <a:effectLst/>
                        <a:latin typeface="Calibri" panose="020F0502020204030204" pitchFamily="34" charset="0"/>
                      </a:endParaRPr>
                    </a:p>
                  </a:txBody>
                  <a:tcPr marL="8848" marR="8848" marT="8848" marB="0" anchor="ctr">
                    <a:lnL w="12700" cap="flat" cmpd="sng" algn="ctr">
                      <a:solidFill>
                        <a:schemeClr val="bg1">
                          <a:lumMod val="75000"/>
                        </a:schemeClr>
                      </a:solidFill>
                      <a:prstDash val="solid"/>
                      <a:round/>
                      <a:headEnd type="none" w="med" len="med"/>
                      <a:tailEnd type="none" w="med" len="med"/>
                    </a:lnL>
                    <a:lnR w="76200" cap="flat" cmpd="sng" algn="ctr">
                      <a:solidFill>
                        <a:srgbClr val="0000FF"/>
                      </a:solidFill>
                      <a:prstDash val="solid"/>
                      <a:round/>
                      <a:headEnd type="none" w="med" len="med"/>
                      <a:tailEnd type="none" w="med" len="med"/>
                    </a:lnR>
                    <a:lnT w="76200" cap="flat" cmpd="sng" algn="ctr">
                      <a:solidFill>
                        <a:srgbClr val="0000FF"/>
                      </a:solidFill>
                      <a:prstDash val="solid"/>
                      <a:round/>
                      <a:headEnd type="none" w="med" len="med"/>
                      <a:tailEnd type="none" w="med" len="med"/>
                    </a:lnT>
                    <a:lnB w="76200" cap="flat" cmpd="sng" algn="ctr">
                      <a:solidFill>
                        <a:srgbClr val="0000FF"/>
                      </a:solidFill>
                      <a:prstDash val="solid"/>
                      <a:round/>
                      <a:headEnd type="none" w="med" len="med"/>
                      <a:tailEnd type="none" w="med" len="med"/>
                    </a:lnB>
                  </a:tcPr>
                </a:tc>
                <a:extLst>
                  <a:ext uri="{0D108BD9-81ED-4DB2-BD59-A6C34878D82A}">
                    <a16:rowId xmlns:a16="http://schemas.microsoft.com/office/drawing/2014/main" val="1102108224"/>
                  </a:ext>
                </a:extLst>
              </a:tr>
            </a:tbl>
          </a:graphicData>
        </a:graphic>
      </p:graphicFrame>
      <p:sp>
        <p:nvSpPr>
          <p:cNvPr id="257" name="Rectangle: Rounded Corners 256">
            <a:extLst>
              <a:ext uri="{FF2B5EF4-FFF2-40B4-BE49-F238E27FC236}">
                <a16:creationId xmlns:a16="http://schemas.microsoft.com/office/drawing/2014/main" id="{21BFFEA8-8D72-FD4B-66D6-DCB59A6BE333}"/>
              </a:ext>
            </a:extLst>
          </p:cNvPr>
          <p:cNvSpPr/>
          <p:nvPr/>
        </p:nvSpPr>
        <p:spPr>
          <a:xfrm>
            <a:off x="18206301" y="15344975"/>
            <a:ext cx="1954144" cy="568432"/>
          </a:xfrm>
          <a:prstGeom prst="roundRect">
            <a:avLst/>
          </a:prstGeom>
          <a:solidFill>
            <a:srgbClr val="0066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New window 4a</a:t>
            </a:r>
            <a:endParaRPr lang="en-US" dirty="0"/>
          </a:p>
          <a:p>
            <a:pPr algn="ctr"/>
            <a:r>
              <a:rPr lang="en-US"/>
              <a:t>“POP-UP 1</a:t>
            </a:r>
            <a:r>
              <a:rPr lang="en-US" dirty="0"/>
              <a:t>”</a:t>
            </a:r>
          </a:p>
        </p:txBody>
      </p:sp>
      <p:sp>
        <p:nvSpPr>
          <p:cNvPr id="258" name="Rectangle: Rounded Corners 257">
            <a:extLst>
              <a:ext uri="{FF2B5EF4-FFF2-40B4-BE49-F238E27FC236}">
                <a16:creationId xmlns:a16="http://schemas.microsoft.com/office/drawing/2014/main" id="{57619495-523D-B281-1F3A-AAF8E57326FB}"/>
              </a:ext>
            </a:extLst>
          </p:cNvPr>
          <p:cNvSpPr/>
          <p:nvPr/>
        </p:nvSpPr>
        <p:spPr>
          <a:xfrm>
            <a:off x="18141415" y="16740605"/>
            <a:ext cx="1879234" cy="568432"/>
          </a:xfrm>
          <a:prstGeom prst="roundRect">
            <a:avLst/>
          </a:prstGeom>
          <a:solidFill>
            <a:srgbClr val="0066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New window 4b</a:t>
            </a:r>
            <a:endParaRPr lang="en-US" dirty="0"/>
          </a:p>
          <a:p>
            <a:pPr algn="ctr"/>
            <a:r>
              <a:rPr lang="en-US"/>
              <a:t>“POP-UP 2</a:t>
            </a:r>
            <a:r>
              <a:rPr lang="en-US" dirty="0"/>
              <a:t>”</a:t>
            </a:r>
          </a:p>
        </p:txBody>
      </p:sp>
      <p:sp>
        <p:nvSpPr>
          <p:cNvPr id="259" name="Rectangle: Rounded Corners 258">
            <a:extLst>
              <a:ext uri="{FF2B5EF4-FFF2-40B4-BE49-F238E27FC236}">
                <a16:creationId xmlns:a16="http://schemas.microsoft.com/office/drawing/2014/main" id="{FB07D648-BC56-A0AF-8E13-F5042276761E}"/>
              </a:ext>
            </a:extLst>
          </p:cNvPr>
          <p:cNvSpPr/>
          <p:nvPr/>
        </p:nvSpPr>
        <p:spPr>
          <a:xfrm>
            <a:off x="16371371" y="18634632"/>
            <a:ext cx="1731944" cy="568432"/>
          </a:xfrm>
          <a:prstGeom prst="roundRect">
            <a:avLst/>
          </a:prstGeom>
          <a:solidFill>
            <a:srgbClr val="0066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New window 4c</a:t>
            </a:r>
          </a:p>
          <a:p>
            <a:pPr algn="ctr"/>
            <a:r>
              <a:rPr lang="en-US" dirty="0"/>
              <a:t>“POP-UP 3”</a:t>
            </a:r>
          </a:p>
        </p:txBody>
      </p:sp>
      <p:grpSp>
        <p:nvGrpSpPr>
          <p:cNvPr id="272" name="Group 271">
            <a:extLst>
              <a:ext uri="{FF2B5EF4-FFF2-40B4-BE49-F238E27FC236}">
                <a16:creationId xmlns:a16="http://schemas.microsoft.com/office/drawing/2014/main" id="{4BB8726A-BFDD-36F9-62AD-D673F50C1D7B}"/>
              </a:ext>
            </a:extLst>
          </p:cNvPr>
          <p:cNvGrpSpPr/>
          <p:nvPr/>
        </p:nvGrpSpPr>
        <p:grpSpPr>
          <a:xfrm>
            <a:off x="19551796" y="10529146"/>
            <a:ext cx="5095586" cy="3132042"/>
            <a:chOff x="1608347" y="14755072"/>
            <a:chExt cx="5095586" cy="3132041"/>
          </a:xfrm>
        </p:grpSpPr>
        <p:sp>
          <p:nvSpPr>
            <p:cNvPr id="296" name="Callout: Line 295">
              <a:extLst>
                <a:ext uri="{FF2B5EF4-FFF2-40B4-BE49-F238E27FC236}">
                  <a16:creationId xmlns:a16="http://schemas.microsoft.com/office/drawing/2014/main" id="{94BF3EB7-8B4C-592F-DFAB-449BA93C3AC3}"/>
                </a:ext>
              </a:extLst>
            </p:cNvPr>
            <p:cNvSpPr/>
            <p:nvPr/>
          </p:nvSpPr>
          <p:spPr>
            <a:xfrm>
              <a:off x="1608347" y="14755072"/>
              <a:ext cx="5095586" cy="3132041"/>
            </a:xfrm>
            <a:prstGeom prst="borderCallout1">
              <a:avLst>
                <a:gd name="adj1" fmla="val 52900"/>
                <a:gd name="adj2" fmla="val -61"/>
                <a:gd name="adj3" fmla="val 166904"/>
                <a:gd name="adj4" fmla="val -30801"/>
              </a:avLst>
            </a:prstGeom>
            <a:solidFill>
              <a:srgbClr val="99FF99"/>
            </a:solidFill>
            <a:ln w="57150">
              <a:solidFill>
                <a:schemeClr val="bg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sz="1100" b="1" dirty="0">
                <a:solidFill>
                  <a:schemeClr val="tx1"/>
                </a:solidFill>
              </a:endParaRPr>
            </a:p>
          </p:txBody>
        </p:sp>
        <p:pic>
          <p:nvPicPr>
            <p:cNvPr id="271" name="Picture 270">
              <a:extLst>
                <a:ext uri="{FF2B5EF4-FFF2-40B4-BE49-F238E27FC236}">
                  <a16:creationId xmlns:a16="http://schemas.microsoft.com/office/drawing/2014/main" id="{BB55F7B5-43E6-FF00-8191-AA6FDA6888A1}"/>
                </a:ext>
              </a:extLst>
            </p:cNvPr>
            <p:cNvPicPr>
              <a:picLocks noChangeAspect="1"/>
            </p:cNvPicPr>
            <p:nvPr/>
          </p:nvPicPr>
          <p:blipFill>
            <a:blip r:embed="rId3"/>
            <a:stretch>
              <a:fillRect/>
            </a:stretch>
          </p:blipFill>
          <p:spPr>
            <a:xfrm>
              <a:off x="1824927" y="14890708"/>
              <a:ext cx="4662425" cy="2860767"/>
            </a:xfrm>
            <a:prstGeom prst="rect">
              <a:avLst/>
            </a:prstGeom>
          </p:spPr>
        </p:pic>
      </p:grpSp>
      <p:grpSp>
        <p:nvGrpSpPr>
          <p:cNvPr id="277" name="Group 276">
            <a:extLst>
              <a:ext uri="{FF2B5EF4-FFF2-40B4-BE49-F238E27FC236}">
                <a16:creationId xmlns:a16="http://schemas.microsoft.com/office/drawing/2014/main" id="{484C2994-C4F5-1D2A-7ADE-6E3E23DA3699}"/>
              </a:ext>
            </a:extLst>
          </p:cNvPr>
          <p:cNvGrpSpPr/>
          <p:nvPr/>
        </p:nvGrpSpPr>
        <p:grpSpPr>
          <a:xfrm>
            <a:off x="19902721" y="17608152"/>
            <a:ext cx="5477666" cy="3132042"/>
            <a:chOff x="20901551" y="12447569"/>
            <a:chExt cx="5477666" cy="3132041"/>
          </a:xfrm>
        </p:grpSpPr>
        <p:sp>
          <p:nvSpPr>
            <p:cNvPr id="274" name="Callout: Line 273">
              <a:extLst>
                <a:ext uri="{FF2B5EF4-FFF2-40B4-BE49-F238E27FC236}">
                  <a16:creationId xmlns:a16="http://schemas.microsoft.com/office/drawing/2014/main" id="{ABF473EE-EDC4-E986-CF30-543D6D6A15D0}"/>
                </a:ext>
              </a:extLst>
            </p:cNvPr>
            <p:cNvSpPr/>
            <p:nvPr/>
          </p:nvSpPr>
          <p:spPr>
            <a:xfrm>
              <a:off x="20901551" y="12447569"/>
              <a:ext cx="5477666" cy="3132041"/>
            </a:xfrm>
            <a:prstGeom prst="borderCallout1">
              <a:avLst>
                <a:gd name="adj1" fmla="val 52900"/>
                <a:gd name="adj2" fmla="val -61"/>
                <a:gd name="adj3" fmla="val 19262"/>
                <a:gd name="adj4" fmla="val -38647"/>
              </a:avLst>
            </a:prstGeom>
            <a:solidFill>
              <a:srgbClr val="99FF99"/>
            </a:solidFill>
            <a:ln w="57150">
              <a:solidFill>
                <a:schemeClr val="bg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sz="1100" b="1" dirty="0">
                <a:solidFill>
                  <a:schemeClr val="tx1"/>
                </a:solidFill>
              </a:endParaRPr>
            </a:p>
          </p:txBody>
        </p:sp>
        <p:pic>
          <p:nvPicPr>
            <p:cNvPr id="276" name="Picture 275">
              <a:extLst>
                <a:ext uri="{FF2B5EF4-FFF2-40B4-BE49-F238E27FC236}">
                  <a16:creationId xmlns:a16="http://schemas.microsoft.com/office/drawing/2014/main" id="{C6A33BFC-CD48-CD78-44E3-FC023613744D}"/>
                </a:ext>
              </a:extLst>
            </p:cNvPr>
            <p:cNvPicPr>
              <a:picLocks noChangeAspect="1"/>
            </p:cNvPicPr>
            <p:nvPr/>
          </p:nvPicPr>
          <p:blipFill>
            <a:blip r:embed="rId4"/>
            <a:stretch>
              <a:fillRect/>
            </a:stretch>
          </p:blipFill>
          <p:spPr>
            <a:xfrm>
              <a:off x="21159275" y="12624177"/>
              <a:ext cx="4959458" cy="2836607"/>
            </a:xfrm>
            <a:prstGeom prst="rect">
              <a:avLst/>
            </a:prstGeom>
            <a:ln>
              <a:noFill/>
            </a:ln>
            <a:effectLst>
              <a:outerShdw blurRad="292100" dist="139700" dir="2700000" algn="tl" rotWithShape="0">
                <a:srgbClr val="333333">
                  <a:alpha val="65000"/>
                </a:srgbClr>
              </a:outerShdw>
            </a:effectLst>
          </p:spPr>
        </p:pic>
      </p:grpSp>
      <p:grpSp>
        <p:nvGrpSpPr>
          <p:cNvPr id="282" name="Group 281">
            <a:extLst>
              <a:ext uri="{FF2B5EF4-FFF2-40B4-BE49-F238E27FC236}">
                <a16:creationId xmlns:a16="http://schemas.microsoft.com/office/drawing/2014/main" id="{ABC01115-8462-2840-51BE-7FD04DCB39C8}"/>
              </a:ext>
            </a:extLst>
          </p:cNvPr>
          <p:cNvGrpSpPr/>
          <p:nvPr/>
        </p:nvGrpSpPr>
        <p:grpSpPr>
          <a:xfrm>
            <a:off x="20502850" y="14068649"/>
            <a:ext cx="5095586" cy="3132042"/>
            <a:chOff x="2650203" y="10275235"/>
            <a:chExt cx="3468165" cy="2183466"/>
          </a:xfrm>
        </p:grpSpPr>
        <p:sp>
          <p:nvSpPr>
            <p:cNvPr id="279" name="Callout: Line 278">
              <a:extLst>
                <a:ext uri="{FF2B5EF4-FFF2-40B4-BE49-F238E27FC236}">
                  <a16:creationId xmlns:a16="http://schemas.microsoft.com/office/drawing/2014/main" id="{49A553AD-7419-4F06-1C92-9769EACA95F2}"/>
                </a:ext>
              </a:extLst>
            </p:cNvPr>
            <p:cNvSpPr/>
            <p:nvPr/>
          </p:nvSpPr>
          <p:spPr>
            <a:xfrm>
              <a:off x="2650203" y="10275235"/>
              <a:ext cx="3468165" cy="2183466"/>
            </a:xfrm>
            <a:prstGeom prst="borderCallout1">
              <a:avLst>
                <a:gd name="adj1" fmla="val 58701"/>
                <a:gd name="adj2" fmla="val 1387"/>
                <a:gd name="adj3" fmla="val 79875"/>
                <a:gd name="adj4" fmla="val -50359"/>
              </a:avLst>
            </a:prstGeom>
            <a:solidFill>
              <a:srgbClr val="99FF99"/>
            </a:solidFill>
            <a:ln w="57150">
              <a:solidFill>
                <a:schemeClr val="bg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sz="1100" b="1" dirty="0">
                <a:solidFill>
                  <a:schemeClr val="tx1"/>
                </a:solidFill>
              </a:endParaRPr>
            </a:p>
          </p:txBody>
        </p:sp>
        <p:pic>
          <p:nvPicPr>
            <p:cNvPr id="281" name="Picture 280">
              <a:extLst>
                <a:ext uri="{FF2B5EF4-FFF2-40B4-BE49-F238E27FC236}">
                  <a16:creationId xmlns:a16="http://schemas.microsoft.com/office/drawing/2014/main" id="{ED2EEC55-6CF8-8E44-F72A-F832A12321F7}"/>
                </a:ext>
              </a:extLst>
            </p:cNvPr>
            <p:cNvPicPr>
              <a:picLocks noChangeAspect="1"/>
            </p:cNvPicPr>
            <p:nvPr/>
          </p:nvPicPr>
          <p:blipFill>
            <a:blip r:embed="rId5"/>
            <a:stretch>
              <a:fillRect/>
            </a:stretch>
          </p:blipFill>
          <p:spPr>
            <a:xfrm>
              <a:off x="2873326" y="10390202"/>
              <a:ext cx="3041333" cy="1945893"/>
            </a:xfrm>
            <a:prstGeom prst="rect">
              <a:avLst/>
            </a:prstGeom>
            <a:ln>
              <a:noFill/>
            </a:ln>
            <a:effectLst>
              <a:outerShdw blurRad="292100" dist="139700" dir="2700000" algn="tl" rotWithShape="0">
                <a:srgbClr val="333333">
                  <a:alpha val="65000"/>
                </a:srgbClr>
              </a:outerShdw>
            </a:effectLst>
          </p:spPr>
        </p:pic>
      </p:grpSp>
      <p:sp>
        <p:nvSpPr>
          <p:cNvPr id="2" name="Rectangle: Rounded Corners 1">
            <a:extLst>
              <a:ext uri="{FF2B5EF4-FFF2-40B4-BE49-F238E27FC236}">
                <a16:creationId xmlns:a16="http://schemas.microsoft.com/office/drawing/2014/main" id="{61EC6C4E-B8B1-D5A3-73B9-DC7169A36296}"/>
              </a:ext>
            </a:extLst>
          </p:cNvPr>
          <p:cNvSpPr/>
          <p:nvPr/>
        </p:nvSpPr>
        <p:spPr>
          <a:xfrm>
            <a:off x="4244883" y="900014"/>
            <a:ext cx="2279721" cy="1190171"/>
          </a:xfrm>
          <a:prstGeom prst="roundRect">
            <a:avLst/>
          </a:prstGeom>
          <a:solidFill>
            <a:srgbClr val="FFFF00"/>
          </a:solidFill>
          <a:ln w="381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78EF38B7-1859-DA34-A912-97512D446B28}"/>
              </a:ext>
            </a:extLst>
          </p:cNvPr>
          <p:cNvPicPr>
            <a:picLocks noChangeAspect="1"/>
          </p:cNvPicPr>
          <p:nvPr/>
        </p:nvPicPr>
        <p:blipFill>
          <a:blip r:embed="rId6"/>
          <a:stretch>
            <a:fillRect/>
          </a:stretch>
        </p:blipFill>
        <p:spPr>
          <a:xfrm>
            <a:off x="4305733" y="1128840"/>
            <a:ext cx="14249400" cy="790575"/>
          </a:xfrm>
          <a:prstGeom prst="rect">
            <a:avLst/>
          </a:prstGeom>
        </p:spPr>
      </p:pic>
      <p:sp>
        <p:nvSpPr>
          <p:cNvPr id="7" name="Rectangle: Rounded Corners 6">
            <a:extLst>
              <a:ext uri="{FF2B5EF4-FFF2-40B4-BE49-F238E27FC236}">
                <a16:creationId xmlns:a16="http://schemas.microsoft.com/office/drawing/2014/main" id="{D7FCFFF5-1438-71DA-B042-0405CAE2F5A5}"/>
              </a:ext>
            </a:extLst>
          </p:cNvPr>
          <p:cNvSpPr/>
          <p:nvPr/>
        </p:nvSpPr>
        <p:spPr>
          <a:xfrm>
            <a:off x="6955983" y="2703871"/>
            <a:ext cx="10083127" cy="613503"/>
          </a:xfrm>
          <a:prstGeom prst="roundRect">
            <a:avLst/>
          </a:prstGeom>
          <a:solidFill>
            <a:srgbClr val="FF0000"/>
          </a:solidFill>
          <a:ln w="57150"/>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800" b="1" dirty="0">
                <a:solidFill>
                  <a:schemeClr val="bg1"/>
                </a:solidFill>
              </a:rPr>
              <a:t>Fire Spread Pathways Within and Across Parcels </a:t>
            </a:r>
            <a:r>
              <a:rPr lang="en-US" sz="2000" b="1" dirty="0">
                <a:solidFill>
                  <a:schemeClr val="bg1"/>
                </a:solidFill>
              </a:rPr>
              <a:t>(continued)</a:t>
            </a:r>
            <a:endParaRPr lang="en-US" sz="2800" b="1" dirty="0">
              <a:solidFill>
                <a:schemeClr val="bg1"/>
              </a:solidFill>
            </a:endParaRPr>
          </a:p>
        </p:txBody>
      </p:sp>
      <p:pic>
        <p:nvPicPr>
          <p:cNvPr id="9" name="Picture 8">
            <a:extLst>
              <a:ext uri="{FF2B5EF4-FFF2-40B4-BE49-F238E27FC236}">
                <a16:creationId xmlns:a16="http://schemas.microsoft.com/office/drawing/2014/main" id="{6E098FBA-DBD1-F420-AD6A-F5CE334DB807}"/>
              </a:ext>
            </a:extLst>
          </p:cNvPr>
          <p:cNvPicPr>
            <a:picLocks noChangeAspect="1"/>
          </p:cNvPicPr>
          <p:nvPr/>
        </p:nvPicPr>
        <p:blipFill>
          <a:blip r:embed="rId7"/>
          <a:stretch>
            <a:fillRect/>
          </a:stretch>
        </p:blipFill>
        <p:spPr>
          <a:xfrm>
            <a:off x="6854046" y="3867124"/>
            <a:ext cx="10287000" cy="540067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7117656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FFA2891C-AE7B-C206-F9EE-AA142835E083}"/>
              </a:ext>
            </a:extLst>
          </p:cNvPr>
          <p:cNvSpPr>
            <a:spLocks noGrp="1"/>
          </p:cNvSpPr>
          <p:nvPr>
            <p:ph type="title"/>
          </p:nvPr>
        </p:nvSpPr>
        <p:spPr/>
        <p:txBody>
          <a:bodyPr>
            <a:normAutofit fontScale="90000"/>
          </a:bodyPr>
          <a:lstStyle/>
          <a:p>
            <a:endParaRPr lang="en-US"/>
          </a:p>
        </p:txBody>
      </p:sp>
      <p:sp>
        <p:nvSpPr>
          <p:cNvPr id="16" name="Rectangle: Rounded Corners 15">
            <a:hlinkClick r:id="rId2" action="ppaction://hlinksldjump"/>
            <a:extLst>
              <a:ext uri="{FF2B5EF4-FFF2-40B4-BE49-F238E27FC236}">
                <a16:creationId xmlns:a16="http://schemas.microsoft.com/office/drawing/2014/main" id="{9279A008-9B8A-F8FC-1D15-248306B460C5}"/>
              </a:ext>
            </a:extLst>
          </p:cNvPr>
          <p:cNvSpPr/>
          <p:nvPr/>
        </p:nvSpPr>
        <p:spPr>
          <a:xfrm>
            <a:off x="4972050" y="304800"/>
            <a:ext cx="13716000" cy="316524"/>
          </a:xfrm>
          <a:prstGeom prst="roundRect">
            <a:avLst/>
          </a:prstGeom>
          <a:solidFill>
            <a:srgbClr val="FFCCFF"/>
          </a:solidFill>
          <a:ln>
            <a:solidFill>
              <a:schemeClr val="bg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02060"/>
                </a:solidFill>
              </a:rPr>
              <a:t>HMM-N </a:t>
            </a:r>
            <a:r>
              <a:rPr lang="en-US" sz="2800">
                <a:solidFill>
                  <a:srgbClr val="002060"/>
                </a:solidFill>
                <a:sym typeface="Wingdings" panose="05000000000000000000" pitchFamily="2" charset="2"/>
              </a:rPr>
              <a:t></a:t>
            </a:r>
            <a:endParaRPr lang="en-US" sz="2800" dirty="0">
              <a:solidFill>
                <a:srgbClr val="002060"/>
              </a:solidFill>
            </a:endParaRPr>
          </a:p>
        </p:txBody>
      </p:sp>
      <p:sp>
        <p:nvSpPr>
          <p:cNvPr id="17" name="Title 6">
            <a:extLst>
              <a:ext uri="{FF2B5EF4-FFF2-40B4-BE49-F238E27FC236}">
                <a16:creationId xmlns:a16="http://schemas.microsoft.com/office/drawing/2014/main" id="{9A7678A2-2552-19D8-42FB-151A419D800D}"/>
              </a:ext>
            </a:extLst>
          </p:cNvPr>
          <p:cNvSpPr txBox="1">
            <a:spLocks/>
          </p:cNvSpPr>
          <p:nvPr/>
        </p:nvSpPr>
        <p:spPr>
          <a:xfrm>
            <a:off x="4991101" y="12707"/>
            <a:ext cx="13696950" cy="190494"/>
          </a:xfrm>
          <a:prstGeom prst="rect">
            <a:avLst/>
          </a:prstGeom>
        </p:spPr>
        <p:txBody>
          <a:bodyPr vert="horz" lIns="91440" tIns="45720" rIns="91440" bIns="45720" rtlCol="0" anchor="ctr">
            <a:normAutofit fontScale="90000" lnSpcReduction="20000"/>
          </a:bodyPr>
          <a:lstStyle>
            <a:lvl1pPr algn="l" defTabSz="2743200" rtl="0" eaLnBrk="1" latinLnBrk="0" hangingPunct="1">
              <a:lnSpc>
                <a:spcPct val="90000"/>
              </a:lnSpc>
              <a:spcBef>
                <a:spcPct val="0"/>
              </a:spcBef>
              <a:buNone/>
              <a:defRPr sz="900" kern="1200">
                <a:solidFill>
                  <a:schemeClr val="tx1"/>
                </a:solidFill>
                <a:latin typeface="+mj-lt"/>
                <a:ea typeface="+mj-ea"/>
                <a:cs typeface="+mj-cs"/>
              </a:defRPr>
            </a:lvl1pPr>
          </a:lstStyle>
          <a:p>
            <a:r>
              <a:rPr lang="en-US"/>
              <a:t>0.0 Escape</a:t>
            </a:r>
            <a:endParaRPr lang="en-US" dirty="0"/>
          </a:p>
        </p:txBody>
      </p:sp>
      <p:sp>
        <p:nvSpPr>
          <p:cNvPr id="18" name="Rectangle: Rounded Corners 17">
            <a:hlinkClick r:id="" action="ppaction://hlinkshowjump?jump=nextslide"/>
            <a:extLst>
              <a:ext uri="{FF2B5EF4-FFF2-40B4-BE49-F238E27FC236}">
                <a16:creationId xmlns:a16="http://schemas.microsoft.com/office/drawing/2014/main" id="{33B289C5-5F70-B240-E906-E75C23A400A9}"/>
              </a:ext>
            </a:extLst>
          </p:cNvPr>
          <p:cNvSpPr/>
          <p:nvPr/>
        </p:nvSpPr>
        <p:spPr>
          <a:xfrm>
            <a:off x="17595850" y="621324"/>
            <a:ext cx="1092200" cy="316524"/>
          </a:xfrm>
          <a:prstGeom prst="roundRect">
            <a:avLst/>
          </a:prstGeom>
          <a:solidFill>
            <a:schemeClr val="accent1">
              <a:lumMod val="75000"/>
            </a:schemeClr>
          </a:solidFill>
          <a:ln>
            <a:solidFill>
              <a:schemeClr val="bg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a:t>next &gt;</a:t>
            </a:r>
            <a:endParaRPr lang="en-US" sz="2000" dirty="0"/>
          </a:p>
        </p:txBody>
      </p:sp>
      <p:sp>
        <p:nvSpPr>
          <p:cNvPr id="19" name="Rectangle: Rounded Corners 18">
            <a:hlinkClick r:id="" action="ppaction://hlinkshowjump?jump=previousslide"/>
            <a:extLst>
              <a:ext uri="{FF2B5EF4-FFF2-40B4-BE49-F238E27FC236}">
                <a16:creationId xmlns:a16="http://schemas.microsoft.com/office/drawing/2014/main" id="{D3F86D37-E096-9FEF-E4AE-371D9434A3B7}"/>
              </a:ext>
            </a:extLst>
          </p:cNvPr>
          <p:cNvSpPr/>
          <p:nvPr/>
        </p:nvSpPr>
        <p:spPr>
          <a:xfrm>
            <a:off x="4991100" y="621324"/>
            <a:ext cx="1092200" cy="316524"/>
          </a:xfrm>
          <a:prstGeom prst="roundRect">
            <a:avLst/>
          </a:prstGeom>
          <a:solidFill>
            <a:schemeClr val="accent1">
              <a:lumMod val="75000"/>
            </a:schemeClr>
          </a:solidFill>
          <a:ln>
            <a:solidFill>
              <a:schemeClr val="bg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a:t>&lt; prev</a:t>
            </a:r>
            <a:endParaRPr lang="en-US" sz="2000" dirty="0"/>
          </a:p>
        </p:txBody>
      </p:sp>
      <p:sp>
        <p:nvSpPr>
          <p:cNvPr id="21" name="Rectangle: Rounded Corners 20">
            <a:extLst>
              <a:ext uri="{FF2B5EF4-FFF2-40B4-BE49-F238E27FC236}">
                <a16:creationId xmlns:a16="http://schemas.microsoft.com/office/drawing/2014/main" id="{EAB9E0BD-68AD-475A-877C-306CB8197FBA}"/>
              </a:ext>
            </a:extLst>
          </p:cNvPr>
          <p:cNvSpPr/>
          <p:nvPr/>
        </p:nvSpPr>
        <p:spPr>
          <a:xfrm>
            <a:off x="320792" y="2666558"/>
            <a:ext cx="3984940" cy="1301632"/>
          </a:xfrm>
          <a:prstGeom prst="roundRect">
            <a:avLst/>
          </a:prstGeom>
          <a:solidFill>
            <a:srgbClr val="FFFF00"/>
          </a:solidFill>
          <a:ln>
            <a:solidFill>
              <a:schemeClr val="bg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b="1">
                <a:solidFill>
                  <a:schemeClr val="tx1"/>
                </a:solidFill>
              </a:rPr>
              <a:t>WEBPAGE 4ofX</a:t>
            </a:r>
            <a:endParaRPr lang="en-US" sz="4000" b="1" dirty="0">
              <a:solidFill>
                <a:schemeClr val="tx1"/>
              </a:solidFill>
            </a:endParaRPr>
          </a:p>
          <a:p>
            <a:pPr algn="ctr"/>
            <a:r>
              <a:rPr lang="en-US" sz="4000" b="1" dirty="0">
                <a:solidFill>
                  <a:schemeClr val="tx1"/>
                </a:solidFill>
              </a:rPr>
              <a:t>continued</a:t>
            </a:r>
          </a:p>
        </p:txBody>
      </p:sp>
      <p:sp>
        <p:nvSpPr>
          <p:cNvPr id="3" name="Content Placeholder 2">
            <a:extLst>
              <a:ext uri="{FF2B5EF4-FFF2-40B4-BE49-F238E27FC236}">
                <a16:creationId xmlns:a16="http://schemas.microsoft.com/office/drawing/2014/main" id="{07376EE4-B019-053D-6272-3FF942230523}"/>
              </a:ext>
            </a:extLst>
          </p:cNvPr>
          <p:cNvSpPr txBox="1">
            <a:spLocks/>
          </p:cNvSpPr>
          <p:nvPr/>
        </p:nvSpPr>
        <p:spPr>
          <a:xfrm>
            <a:off x="6075542" y="3999642"/>
            <a:ext cx="10564164" cy="80340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t>The condition and particulars of a property are a result of potential interactions of multiple regulations, best practices and lifestyle choices. Table xx summarizes the relationships for three hypothetical scenarios (one the structure and two on the parcel). </a:t>
            </a:r>
            <a:r>
              <a:rPr lang="en-US" sz="1800" dirty="0">
                <a:highlight>
                  <a:srgbClr val="FFFF00"/>
                </a:highlight>
              </a:rPr>
              <a:t>“A code by itself is not tell complete story”</a:t>
            </a:r>
          </a:p>
        </p:txBody>
      </p:sp>
      <p:sp>
        <p:nvSpPr>
          <p:cNvPr id="5" name="TextBox 4">
            <a:extLst>
              <a:ext uri="{FF2B5EF4-FFF2-40B4-BE49-F238E27FC236}">
                <a16:creationId xmlns:a16="http://schemas.microsoft.com/office/drawing/2014/main" id="{C04D0BB9-5A24-C4D4-017D-72B81CF60109}"/>
              </a:ext>
            </a:extLst>
          </p:cNvPr>
          <p:cNvSpPr txBox="1"/>
          <p:nvPr/>
        </p:nvSpPr>
        <p:spPr>
          <a:xfrm>
            <a:off x="6083300" y="4819663"/>
            <a:ext cx="11336432" cy="369332"/>
          </a:xfrm>
          <a:prstGeom prst="rect">
            <a:avLst/>
          </a:prstGeom>
          <a:noFill/>
        </p:spPr>
        <p:txBody>
          <a:bodyPr wrap="square" rtlCol="0">
            <a:spAutoFit/>
          </a:bodyPr>
          <a:lstStyle/>
          <a:p>
            <a:r>
              <a:rPr lang="en-US" b="1" dirty="0"/>
              <a:t>Table xx: </a:t>
            </a:r>
            <a:r>
              <a:rPr lang="en-US" dirty="0"/>
              <a:t>Illustration of hypothetical relationships between various codes, best practices, lifestyle choices. and hazards</a:t>
            </a:r>
          </a:p>
        </p:txBody>
      </p:sp>
      <p:grpSp>
        <p:nvGrpSpPr>
          <p:cNvPr id="7" name="Group 6">
            <a:extLst>
              <a:ext uri="{FF2B5EF4-FFF2-40B4-BE49-F238E27FC236}">
                <a16:creationId xmlns:a16="http://schemas.microsoft.com/office/drawing/2014/main" id="{D23E381F-B267-5EC2-D748-075BB60763F7}"/>
              </a:ext>
            </a:extLst>
          </p:cNvPr>
          <p:cNvGrpSpPr/>
          <p:nvPr/>
        </p:nvGrpSpPr>
        <p:grpSpPr>
          <a:xfrm>
            <a:off x="24280" y="4560429"/>
            <a:ext cx="4990332" cy="3582086"/>
            <a:chOff x="4649474" y="2585330"/>
            <a:chExt cx="4990332" cy="3582086"/>
          </a:xfrm>
        </p:grpSpPr>
        <p:pic>
          <p:nvPicPr>
            <p:cNvPr id="8" name="Picture 7">
              <a:extLst>
                <a:ext uri="{FF2B5EF4-FFF2-40B4-BE49-F238E27FC236}">
                  <a16:creationId xmlns:a16="http://schemas.microsoft.com/office/drawing/2014/main" id="{A16A6F76-4CE0-13E6-E260-A249DABFA284}"/>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11200"/>
                      </a14:imgEffect>
                    </a14:imgLayer>
                  </a14:imgProps>
                </a:ext>
              </a:extLst>
            </a:blip>
            <a:stretch>
              <a:fillRect/>
            </a:stretch>
          </p:blipFill>
          <p:spPr>
            <a:xfrm>
              <a:off x="4649474" y="2585330"/>
              <a:ext cx="4990332" cy="3582086"/>
            </a:xfrm>
            <a:prstGeom prst="rect">
              <a:avLst/>
            </a:prstGeom>
            <a:ln>
              <a:solidFill>
                <a:schemeClr val="accent2">
                  <a:lumMod val="75000"/>
                </a:schemeClr>
              </a:solidFill>
            </a:ln>
          </p:spPr>
        </p:pic>
        <p:sp>
          <p:nvSpPr>
            <p:cNvPr id="9" name="Rectangle: Rounded Corners 8">
              <a:extLst>
                <a:ext uri="{FF2B5EF4-FFF2-40B4-BE49-F238E27FC236}">
                  <a16:creationId xmlns:a16="http://schemas.microsoft.com/office/drawing/2014/main" id="{563F6761-162C-C55F-E796-E58B4527CEBA}"/>
                </a:ext>
              </a:extLst>
            </p:cNvPr>
            <p:cNvSpPr/>
            <p:nvPr/>
          </p:nvSpPr>
          <p:spPr>
            <a:xfrm>
              <a:off x="7932023" y="3277917"/>
              <a:ext cx="1593668" cy="2884285"/>
            </a:xfrm>
            <a:prstGeom prst="roundRect">
              <a:avLst/>
            </a:prstGeom>
            <a:noFill/>
            <a:ln w="76200">
              <a:solidFill>
                <a:srgbClr val="00FF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11" name="Table 10">
            <a:extLst>
              <a:ext uri="{FF2B5EF4-FFF2-40B4-BE49-F238E27FC236}">
                <a16:creationId xmlns:a16="http://schemas.microsoft.com/office/drawing/2014/main" id="{CFACD2DE-289A-9664-5F99-F10E8B75FBE1}"/>
              </a:ext>
            </a:extLst>
          </p:cNvPr>
          <p:cNvGraphicFramePr>
            <a:graphicFrameLocks noGrp="1"/>
          </p:cNvGraphicFramePr>
          <p:nvPr>
            <p:extLst>
              <p:ext uri="{D42A27DB-BD31-4B8C-83A1-F6EECF244321}">
                <p14:modId xmlns:p14="http://schemas.microsoft.com/office/powerpoint/2010/main" val="785973653"/>
              </p:ext>
            </p:extLst>
          </p:nvPr>
        </p:nvGraphicFramePr>
        <p:xfrm>
          <a:off x="5594259" y="4524534"/>
          <a:ext cx="12707276" cy="4430494"/>
        </p:xfrm>
        <a:graphic>
          <a:graphicData uri="http://schemas.openxmlformats.org/drawingml/2006/table">
            <a:tbl>
              <a:tblPr firstRow="1" bandRow="1">
                <a:tableStyleId>{5C22544A-7EE6-4342-B048-85BDC9FD1C3A}</a:tableStyleId>
              </a:tblPr>
              <a:tblGrid>
                <a:gridCol w="1114888">
                  <a:extLst>
                    <a:ext uri="{9D8B030D-6E8A-4147-A177-3AD203B41FA5}">
                      <a16:colId xmlns:a16="http://schemas.microsoft.com/office/drawing/2014/main" val="2980864755"/>
                    </a:ext>
                  </a:extLst>
                </a:gridCol>
                <a:gridCol w="2032000">
                  <a:extLst>
                    <a:ext uri="{9D8B030D-6E8A-4147-A177-3AD203B41FA5}">
                      <a16:colId xmlns:a16="http://schemas.microsoft.com/office/drawing/2014/main" val="1339272368"/>
                    </a:ext>
                  </a:extLst>
                </a:gridCol>
                <a:gridCol w="1549400">
                  <a:extLst>
                    <a:ext uri="{9D8B030D-6E8A-4147-A177-3AD203B41FA5}">
                      <a16:colId xmlns:a16="http://schemas.microsoft.com/office/drawing/2014/main" val="1723630543"/>
                    </a:ext>
                  </a:extLst>
                </a:gridCol>
                <a:gridCol w="1879600">
                  <a:extLst>
                    <a:ext uri="{9D8B030D-6E8A-4147-A177-3AD203B41FA5}">
                      <a16:colId xmlns:a16="http://schemas.microsoft.com/office/drawing/2014/main" val="2460982095"/>
                    </a:ext>
                  </a:extLst>
                </a:gridCol>
                <a:gridCol w="1663700">
                  <a:extLst>
                    <a:ext uri="{9D8B030D-6E8A-4147-A177-3AD203B41FA5}">
                      <a16:colId xmlns:a16="http://schemas.microsoft.com/office/drawing/2014/main" val="619817434"/>
                    </a:ext>
                  </a:extLst>
                </a:gridCol>
                <a:gridCol w="2070100">
                  <a:extLst>
                    <a:ext uri="{9D8B030D-6E8A-4147-A177-3AD203B41FA5}">
                      <a16:colId xmlns:a16="http://schemas.microsoft.com/office/drawing/2014/main" val="2635337496"/>
                    </a:ext>
                  </a:extLst>
                </a:gridCol>
                <a:gridCol w="2397588">
                  <a:extLst>
                    <a:ext uri="{9D8B030D-6E8A-4147-A177-3AD203B41FA5}">
                      <a16:colId xmlns:a16="http://schemas.microsoft.com/office/drawing/2014/main" val="722361926"/>
                    </a:ext>
                  </a:extLst>
                </a:gridCol>
              </a:tblGrid>
              <a:tr h="391312">
                <a:tc>
                  <a:txBody>
                    <a:bodyPr/>
                    <a:lstStyle/>
                    <a:p>
                      <a:r>
                        <a:rPr lang="en-US" sz="1800" dirty="0"/>
                        <a:t>Element</a:t>
                      </a:r>
                    </a:p>
                  </a:txBody>
                  <a:tcPr/>
                </a:tc>
                <a:tc>
                  <a:txBody>
                    <a:bodyPr/>
                    <a:lstStyle/>
                    <a:p>
                      <a:pPr marL="91440" algn="l" rtl="0" eaLnBrk="1" fontAlgn="b" latinLnBrk="0" hangingPunct="1">
                        <a:spcBef>
                          <a:spcPts val="0"/>
                        </a:spcBef>
                        <a:spcAft>
                          <a:spcPts val="0"/>
                        </a:spcAft>
                      </a:pPr>
                      <a:r>
                        <a:rPr lang="en-US" sz="1800" dirty="0"/>
                        <a:t>National WUI Code</a:t>
                      </a:r>
                    </a:p>
                  </a:txBody>
                  <a:tcPr marL="9526" marR="9526" marT="9526" marB="0" anchor="b"/>
                </a:tc>
                <a:tc>
                  <a:txBody>
                    <a:bodyPr/>
                    <a:lstStyle/>
                    <a:p>
                      <a:pPr marL="91440" algn="l" rtl="0" eaLnBrk="1" fontAlgn="b" latinLnBrk="0" hangingPunct="1">
                        <a:spcBef>
                          <a:spcPts val="0"/>
                        </a:spcBef>
                        <a:spcAft>
                          <a:spcPts val="0"/>
                        </a:spcAft>
                      </a:pPr>
                      <a:r>
                        <a:rPr lang="en-US" sz="1800" dirty="0"/>
                        <a:t>State Code</a:t>
                      </a:r>
                    </a:p>
                  </a:txBody>
                  <a:tcPr marL="9526" marR="9526" marT="9526" marB="0" anchor="b"/>
                </a:tc>
                <a:tc>
                  <a:txBody>
                    <a:bodyPr/>
                    <a:lstStyle/>
                    <a:p>
                      <a:pPr marL="91440" algn="l" rtl="0" eaLnBrk="1" fontAlgn="b" latinLnBrk="0" hangingPunct="1">
                        <a:spcBef>
                          <a:spcPts val="0"/>
                        </a:spcBef>
                        <a:spcAft>
                          <a:spcPts val="0"/>
                        </a:spcAft>
                      </a:pPr>
                      <a:r>
                        <a:rPr lang="en-US" sz="1800" dirty="0"/>
                        <a:t>Local Jurisdiction</a:t>
                      </a:r>
                    </a:p>
                  </a:txBody>
                  <a:tcPr marL="9526" marR="9526" marT="9526" marB="0" anchor="b"/>
                </a:tc>
                <a:tc>
                  <a:txBody>
                    <a:bodyPr/>
                    <a:lstStyle/>
                    <a:p>
                      <a:pPr marL="91440" algn="l" rtl="0" eaLnBrk="1" fontAlgn="b" latinLnBrk="0" hangingPunct="1">
                        <a:spcBef>
                          <a:spcPts val="0"/>
                        </a:spcBef>
                        <a:spcAft>
                          <a:spcPts val="0"/>
                        </a:spcAft>
                      </a:pPr>
                      <a:r>
                        <a:rPr lang="en-US" sz="1800" dirty="0"/>
                        <a:t>Best Practice</a:t>
                      </a:r>
                    </a:p>
                  </a:txBody>
                  <a:tcPr marL="9526" marR="9526" marT="9526" marB="0" anchor="b"/>
                </a:tc>
                <a:tc>
                  <a:txBody>
                    <a:bodyPr/>
                    <a:lstStyle/>
                    <a:p>
                      <a:pPr marL="91440" algn="l" rtl="0" eaLnBrk="1" fontAlgn="b" latinLnBrk="0" hangingPunct="1">
                        <a:spcBef>
                          <a:spcPts val="0"/>
                        </a:spcBef>
                        <a:spcAft>
                          <a:spcPts val="0"/>
                        </a:spcAft>
                      </a:pPr>
                      <a:r>
                        <a:rPr lang="en-US" sz="1800" dirty="0"/>
                        <a:t>Lifestyle Choice</a:t>
                      </a:r>
                    </a:p>
                  </a:txBody>
                  <a:tcPr marL="9526" marR="9526" marT="9526" marB="0" anchor="b"/>
                </a:tc>
                <a:tc>
                  <a:txBody>
                    <a:bodyPr/>
                    <a:lstStyle/>
                    <a:p>
                      <a:pPr marL="91440" algn="l" rtl="0" eaLnBrk="1" fontAlgn="b" latinLnBrk="0" hangingPunct="1">
                        <a:spcBef>
                          <a:spcPts val="0"/>
                        </a:spcBef>
                        <a:spcAft>
                          <a:spcPts val="0"/>
                        </a:spcAft>
                      </a:pPr>
                      <a:r>
                        <a:rPr lang="en-US" sz="1800" dirty="0">
                          <a:solidFill>
                            <a:schemeClr val="bg1"/>
                          </a:solidFill>
                        </a:rPr>
                        <a:t>WUI Community Hazard</a:t>
                      </a:r>
                    </a:p>
                  </a:txBody>
                  <a:tcPr marL="9526" marR="9526" marT="9526" marB="0" anchor="b">
                    <a:solidFill>
                      <a:srgbClr val="FF0000"/>
                    </a:solidFill>
                  </a:tcPr>
                </a:tc>
                <a:extLst>
                  <a:ext uri="{0D108BD9-81ED-4DB2-BD59-A6C34878D82A}">
                    <a16:rowId xmlns:a16="http://schemas.microsoft.com/office/drawing/2014/main" val="955941316"/>
                  </a:ext>
                </a:extLst>
              </a:tr>
              <a:tr h="984886">
                <a:tc>
                  <a:txBody>
                    <a:bodyPr/>
                    <a:lstStyle/>
                    <a:p>
                      <a:pPr algn="ctr" fontAlgn="ctr"/>
                      <a:r>
                        <a:rPr lang="en-US" sz="1800" b="1" u="none" strike="noStrike" dirty="0">
                          <a:effectLst/>
                        </a:rPr>
                        <a:t>SHEDS</a:t>
                      </a:r>
                      <a:endParaRPr lang="en-US" sz="1800" b="1" i="0" u="none" strike="noStrike" dirty="0">
                        <a:solidFill>
                          <a:srgbClr val="000000"/>
                        </a:solidFill>
                        <a:effectLst/>
                        <a:latin typeface="Calibri" panose="020F0502020204030204" pitchFamily="34" charset="0"/>
                      </a:endParaRPr>
                    </a:p>
                  </a:txBody>
                  <a:tcPr marL="9526" marR="9526" marT="9526" marB="0" anchor="ctr"/>
                </a:tc>
                <a:tc>
                  <a:txBody>
                    <a:bodyPr/>
                    <a:lstStyle/>
                    <a:p>
                      <a:pPr marL="91440" algn="l" rtl="0" eaLnBrk="1" fontAlgn="t" latinLnBrk="0" hangingPunct="1">
                        <a:spcBef>
                          <a:spcPts val="0"/>
                        </a:spcBef>
                        <a:spcAft>
                          <a:spcPts val="0"/>
                        </a:spcAft>
                      </a:pPr>
                      <a:r>
                        <a:rPr lang="en-US" sz="1600" b="0" i="0" u="none" strike="noStrike" kern="1200" dirty="0">
                          <a:solidFill>
                            <a:srgbClr val="000000"/>
                          </a:solidFill>
                          <a:effectLst/>
                          <a:latin typeface="Calibri" panose="020F0502020204030204" pitchFamily="34" charset="0"/>
                        </a:rPr>
                        <a:t>Regulated sheds only above certain size</a:t>
                      </a:r>
                      <a:endParaRPr lang="en-US" sz="1600" b="0" i="0" u="none" strike="noStrike" dirty="0">
                        <a:effectLst/>
                        <a:latin typeface="Arial" panose="020B0604020202020204" pitchFamily="34" charset="0"/>
                      </a:endParaRPr>
                    </a:p>
                  </a:txBody>
                  <a:tcPr marL="9526" marR="9526" marT="9526" marB="0"/>
                </a:tc>
                <a:tc>
                  <a:txBody>
                    <a:bodyPr/>
                    <a:lstStyle/>
                    <a:p>
                      <a:pPr marL="91440" algn="l" rtl="0" eaLnBrk="1" fontAlgn="t" latinLnBrk="0" hangingPunct="1">
                        <a:spcBef>
                          <a:spcPts val="0"/>
                        </a:spcBef>
                        <a:spcAft>
                          <a:spcPts val="0"/>
                        </a:spcAft>
                      </a:pPr>
                      <a:r>
                        <a:rPr lang="en-US" sz="1600" b="0" i="0" u="none" strike="noStrike" kern="1200" dirty="0">
                          <a:solidFill>
                            <a:srgbClr val="000000"/>
                          </a:solidFill>
                          <a:effectLst/>
                          <a:latin typeface="Calibri" panose="020F0502020204030204" pitchFamily="34" charset="0"/>
                        </a:rPr>
                        <a:t>Regulates sheds only above certain size </a:t>
                      </a:r>
                      <a:endParaRPr lang="en-US" sz="1600" b="0" i="0" u="none" strike="noStrike" dirty="0">
                        <a:effectLst/>
                        <a:latin typeface="Arial" panose="020B0604020202020204" pitchFamily="34" charset="0"/>
                      </a:endParaRPr>
                    </a:p>
                  </a:txBody>
                  <a:tcPr marL="9526" marR="9526" marT="9526" marB="0"/>
                </a:tc>
                <a:tc>
                  <a:txBody>
                    <a:bodyPr/>
                    <a:lstStyle/>
                    <a:p>
                      <a:pPr marL="91440" algn="l" rtl="0" eaLnBrk="1" fontAlgn="t" latinLnBrk="0" hangingPunct="1">
                        <a:spcBef>
                          <a:spcPts val="0"/>
                        </a:spcBef>
                        <a:spcAft>
                          <a:spcPts val="0"/>
                        </a:spcAft>
                      </a:pPr>
                      <a:r>
                        <a:rPr lang="en-US" sz="1600" b="0" i="0" u="none" strike="noStrike" kern="1200" dirty="0">
                          <a:solidFill>
                            <a:srgbClr val="000000"/>
                          </a:solidFill>
                          <a:effectLst/>
                          <a:latin typeface="Calibri" panose="020F0502020204030204" pitchFamily="34" charset="0"/>
                        </a:rPr>
                        <a:t>HOA requires sheds to be below 120 ft</a:t>
                      </a:r>
                      <a:r>
                        <a:rPr lang="en-US" sz="1600" b="0" i="0" u="none" strike="noStrike" kern="1200" baseline="30000" dirty="0">
                          <a:solidFill>
                            <a:srgbClr val="000000"/>
                          </a:solidFill>
                          <a:effectLst/>
                          <a:latin typeface="Calibri" panose="020F0502020204030204" pitchFamily="34" charset="0"/>
                        </a:rPr>
                        <a:t>2</a:t>
                      </a:r>
                      <a:r>
                        <a:rPr lang="en-US" sz="1600" b="0" i="0" u="none" strike="noStrike" kern="1200" dirty="0">
                          <a:solidFill>
                            <a:srgbClr val="000000"/>
                          </a:solidFill>
                          <a:effectLst/>
                          <a:latin typeface="Calibri" panose="020F0502020204030204" pitchFamily="34" charset="0"/>
                        </a:rPr>
                        <a:t> </a:t>
                      </a:r>
                      <a:endParaRPr lang="en-US" sz="1600" b="0" i="0" u="none" strike="noStrike" dirty="0">
                        <a:effectLst/>
                        <a:latin typeface="Arial" panose="020B0604020202020204" pitchFamily="34" charset="0"/>
                      </a:endParaRPr>
                    </a:p>
                  </a:txBody>
                  <a:tcPr marL="9526" marR="9526" marT="9526" marB="0"/>
                </a:tc>
                <a:tc>
                  <a:txBody>
                    <a:bodyPr/>
                    <a:lstStyle/>
                    <a:p>
                      <a:pPr marL="91440" algn="l" rtl="0" eaLnBrk="1" fontAlgn="t" latinLnBrk="0" hangingPunct="1">
                        <a:spcBef>
                          <a:spcPts val="0"/>
                        </a:spcBef>
                        <a:spcAft>
                          <a:spcPts val="0"/>
                        </a:spcAft>
                      </a:pPr>
                      <a:r>
                        <a:rPr lang="en-US" sz="1600" b="0" i="0" u="none" strike="noStrike" kern="1200" dirty="0">
                          <a:solidFill>
                            <a:srgbClr val="000000"/>
                          </a:solidFill>
                          <a:effectLst/>
                          <a:highlight>
                            <a:srgbClr val="FFFF00"/>
                          </a:highlight>
                          <a:latin typeface="Calibri" panose="020F0502020204030204" pitchFamily="34" charset="0"/>
                        </a:rPr>
                        <a:t>Keep all sheds beyond x ft, ignition-resistant construction</a:t>
                      </a:r>
                      <a:br>
                        <a:rPr lang="en-US" sz="1600" b="0" i="0" u="none" strike="noStrike" kern="1200" dirty="0">
                          <a:solidFill>
                            <a:srgbClr val="000000"/>
                          </a:solidFill>
                          <a:effectLst/>
                          <a:highlight>
                            <a:srgbClr val="FFFF00"/>
                          </a:highlight>
                          <a:latin typeface="Calibri" panose="020F0502020204030204" pitchFamily="34" charset="0"/>
                        </a:rPr>
                      </a:br>
                      <a:r>
                        <a:rPr lang="en-US" sz="1600" b="0" i="0" u="none" strike="noStrike" kern="1200" dirty="0">
                          <a:solidFill>
                            <a:srgbClr val="000000"/>
                          </a:solidFill>
                          <a:effectLst/>
                          <a:highlight>
                            <a:srgbClr val="FFFF00"/>
                          </a:highlight>
                          <a:latin typeface="Calibri" panose="020F0502020204030204" pitchFamily="34" charset="0"/>
                        </a:rPr>
                        <a:t>POP-UP this is widely xxx</a:t>
                      </a:r>
                      <a:br>
                        <a:rPr lang="en-US" sz="1600" b="0" i="0" u="none" strike="noStrike" kern="1200" dirty="0">
                          <a:solidFill>
                            <a:srgbClr val="000000"/>
                          </a:solidFill>
                          <a:effectLst/>
                          <a:highlight>
                            <a:srgbClr val="FFFF00"/>
                          </a:highlight>
                          <a:latin typeface="Calibri" panose="020F0502020204030204" pitchFamily="34" charset="0"/>
                        </a:rPr>
                      </a:br>
                      <a:r>
                        <a:rPr lang="en-US" sz="1600" b="0" i="0" u="none" strike="noStrike" kern="1200" dirty="0">
                          <a:solidFill>
                            <a:srgbClr val="000000"/>
                          </a:solidFill>
                          <a:effectLst/>
                          <a:highlight>
                            <a:srgbClr val="FFFF00"/>
                          </a:highlight>
                          <a:latin typeface="Calibri" panose="020F0502020204030204" pitchFamily="34" charset="0"/>
                        </a:rPr>
                        <a:t>we need way more than the code to solve</a:t>
                      </a:r>
                      <a:endParaRPr lang="en-US" sz="1600" b="0" i="0" u="none" strike="noStrike" dirty="0">
                        <a:effectLst/>
                        <a:highlight>
                          <a:srgbClr val="FFFF00"/>
                        </a:highlight>
                        <a:latin typeface="Arial" panose="020B0604020202020204" pitchFamily="34" charset="0"/>
                      </a:endParaRPr>
                    </a:p>
                  </a:txBody>
                  <a:tcPr marL="9526" marR="9526" marT="9526" marB="0"/>
                </a:tc>
                <a:tc>
                  <a:txBody>
                    <a:bodyPr/>
                    <a:lstStyle/>
                    <a:p>
                      <a:pPr marL="91440" algn="l" rtl="0" eaLnBrk="1" fontAlgn="t" latinLnBrk="0" hangingPunct="1">
                        <a:spcBef>
                          <a:spcPts val="0"/>
                        </a:spcBef>
                        <a:spcAft>
                          <a:spcPts val="0"/>
                        </a:spcAft>
                      </a:pPr>
                      <a:r>
                        <a:rPr lang="en-US" sz="1600" b="0" i="0" u="none" strike="noStrike" kern="1200" dirty="0">
                          <a:solidFill>
                            <a:srgbClr val="000000"/>
                          </a:solidFill>
                          <a:effectLst/>
                          <a:latin typeface="Calibri" panose="020F0502020204030204" pitchFamily="34" charset="0"/>
                        </a:rPr>
                        <a:t>Sheds are desirable for storing yard supplies and equipment</a:t>
                      </a:r>
                      <a:endParaRPr lang="en-US" sz="1600" b="0" i="0" u="none" strike="noStrike" dirty="0">
                        <a:effectLst/>
                        <a:latin typeface="Arial" panose="020B0604020202020204" pitchFamily="34" charset="0"/>
                      </a:endParaRPr>
                    </a:p>
                  </a:txBody>
                  <a:tcPr marL="9526" marR="9526" marT="9526" marB="0"/>
                </a:tc>
                <a:tc>
                  <a:txBody>
                    <a:bodyPr/>
                    <a:lstStyle/>
                    <a:p>
                      <a:pPr marL="91440" algn="l" rtl="0" eaLnBrk="1" fontAlgn="t" latinLnBrk="0" hangingPunct="1">
                        <a:spcBef>
                          <a:spcPts val="0"/>
                        </a:spcBef>
                        <a:spcAft>
                          <a:spcPts val="0"/>
                        </a:spcAft>
                      </a:pPr>
                      <a:r>
                        <a:rPr lang="en-US" sz="1600" b="0" i="0" u="none" strike="noStrike" kern="1200" dirty="0">
                          <a:solidFill>
                            <a:schemeClr val="bg1"/>
                          </a:solidFill>
                          <a:effectLst/>
                          <a:latin typeface="Calibri" panose="020F0502020204030204" pitchFamily="34" charset="0"/>
                        </a:rPr>
                        <a:t>Small sheds present close to homes</a:t>
                      </a:r>
                      <a:endParaRPr lang="en-US" sz="1600" b="0" i="0" u="none" strike="noStrike" dirty="0">
                        <a:solidFill>
                          <a:schemeClr val="bg1"/>
                        </a:solidFill>
                        <a:effectLst/>
                        <a:latin typeface="Arial" panose="020B0604020202020204" pitchFamily="34" charset="0"/>
                      </a:endParaRPr>
                    </a:p>
                  </a:txBody>
                  <a:tcPr marL="9526" marR="9526" marT="9526" marB="0">
                    <a:solidFill>
                      <a:srgbClr val="FF0000"/>
                    </a:solidFill>
                  </a:tcPr>
                </a:tc>
                <a:extLst>
                  <a:ext uri="{0D108BD9-81ED-4DB2-BD59-A6C34878D82A}">
                    <a16:rowId xmlns:a16="http://schemas.microsoft.com/office/drawing/2014/main" val="3733338056"/>
                  </a:ext>
                </a:extLst>
              </a:tr>
              <a:tr h="984886">
                <a:tc>
                  <a:txBody>
                    <a:bodyPr/>
                    <a:lstStyle/>
                    <a:p>
                      <a:pPr algn="ctr" fontAlgn="ctr"/>
                      <a:r>
                        <a:rPr lang="en-US" sz="1800" b="1" u="none" strike="noStrike" dirty="0">
                          <a:effectLst/>
                        </a:rPr>
                        <a:t>EAVES</a:t>
                      </a:r>
                      <a:endParaRPr lang="en-US" sz="1800" b="1" i="0" u="none" strike="noStrike" dirty="0">
                        <a:solidFill>
                          <a:srgbClr val="000000"/>
                        </a:solidFill>
                        <a:effectLst/>
                        <a:latin typeface="Calibri" panose="020F0502020204030204" pitchFamily="34" charset="0"/>
                      </a:endParaRPr>
                    </a:p>
                  </a:txBody>
                  <a:tcPr marL="9526" marR="9526" marT="9526" marB="0" anchor="ctr"/>
                </a:tc>
                <a:tc>
                  <a:txBody>
                    <a:bodyPr/>
                    <a:lstStyle/>
                    <a:p>
                      <a:pPr marL="91440" algn="l" rtl="0" eaLnBrk="1" fontAlgn="t" latinLnBrk="0" hangingPunct="1">
                        <a:spcBef>
                          <a:spcPts val="0"/>
                        </a:spcBef>
                        <a:spcAft>
                          <a:spcPts val="0"/>
                        </a:spcAft>
                      </a:pPr>
                      <a:r>
                        <a:rPr lang="en-US" sz="1600" b="0" i="0" u="none" strike="noStrike" kern="1200">
                          <a:solidFill>
                            <a:srgbClr val="000000"/>
                          </a:solidFill>
                          <a:effectLst/>
                          <a:latin typeface="Calibri" panose="020F0502020204030204" pitchFamily="34" charset="0"/>
                        </a:rPr>
                        <a:t>Eaves construction – open eaves allowed</a:t>
                      </a:r>
                      <a:endParaRPr lang="en-US" sz="1600" b="0" i="0" u="none" strike="noStrike" dirty="0">
                        <a:effectLst/>
                        <a:latin typeface="Arial" panose="020B0604020202020204" pitchFamily="34" charset="0"/>
                      </a:endParaRPr>
                    </a:p>
                  </a:txBody>
                  <a:tcPr marL="9526" marR="9526" marT="9526" marB="0"/>
                </a:tc>
                <a:tc>
                  <a:txBody>
                    <a:bodyPr/>
                    <a:lstStyle/>
                    <a:p>
                      <a:pPr marL="91440" algn="l" rtl="0" eaLnBrk="1" fontAlgn="t" latinLnBrk="0" hangingPunct="1">
                        <a:spcBef>
                          <a:spcPts val="0"/>
                        </a:spcBef>
                        <a:spcAft>
                          <a:spcPts val="0"/>
                        </a:spcAft>
                      </a:pPr>
                      <a:r>
                        <a:rPr lang="en-US" sz="1600" b="0" i="0" u="none" strike="noStrike" kern="1200">
                          <a:solidFill>
                            <a:srgbClr val="000000"/>
                          </a:solidFill>
                          <a:effectLst/>
                          <a:latin typeface="Calibri" panose="020F0502020204030204" pitchFamily="34" charset="0"/>
                        </a:rPr>
                        <a:t>Does not regulate</a:t>
                      </a:r>
                      <a:endParaRPr lang="en-US" sz="1600" b="0" i="0" u="none" strike="noStrike" dirty="0">
                        <a:effectLst/>
                        <a:latin typeface="Arial" panose="020B0604020202020204" pitchFamily="34" charset="0"/>
                      </a:endParaRPr>
                    </a:p>
                  </a:txBody>
                  <a:tcPr marL="9526" marR="9526" marT="9526" marB="0"/>
                </a:tc>
                <a:tc>
                  <a:txBody>
                    <a:bodyPr/>
                    <a:lstStyle/>
                    <a:p>
                      <a:pPr marL="91440" algn="l" rtl="0" eaLnBrk="1" fontAlgn="t" latinLnBrk="0" hangingPunct="1">
                        <a:spcBef>
                          <a:spcPts val="0"/>
                        </a:spcBef>
                        <a:spcAft>
                          <a:spcPts val="0"/>
                        </a:spcAft>
                      </a:pPr>
                      <a:r>
                        <a:rPr lang="en-US" sz="1600" b="0" i="0" u="none" strike="noStrike" kern="1200" dirty="0">
                          <a:solidFill>
                            <a:srgbClr val="000000"/>
                          </a:solidFill>
                          <a:effectLst/>
                          <a:latin typeface="Calibri" panose="020F0502020204030204" pitchFamily="34" charset="0"/>
                        </a:rPr>
                        <a:t>Requires open eaves construction for aesthetics </a:t>
                      </a:r>
                      <a:endParaRPr lang="en-US" sz="1600" b="0" i="0" u="none" strike="noStrike" dirty="0">
                        <a:effectLst/>
                        <a:latin typeface="Arial" panose="020B0604020202020204" pitchFamily="34" charset="0"/>
                      </a:endParaRPr>
                    </a:p>
                  </a:txBody>
                  <a:tcPr marL="9526" marR="9526" marT="9526" marB="0"/>
                </a:tc>
                <a:tc>
                  <a:txBody>
                    <a:bodyPr/>
                    <a:lstStyle/>
                    <a:p>
                      <a:pPr marL="91440" algn="l" rtl="0" eaLnBrk="1" fontAlgn="t" latinLnBrk="0" hangingPunct="1">
                        <a:spcBef>
                          <a:spcPts val="0"/>
                        </a:spcBef>
                        <a:spcAft>
                          <a:spcPts val="0"/>
                        </a:spcAft>
                      </a:pPr>
                      <a:r>
                        <a:rPr lang="en-US" sz="1600" b="0" i="0" u="none" strike="noStrike" kern="1200" dirty="0">
                          <a:solidFill>
                            <a:srgbClr val="000000"/>
                          </a:solidFill>
                          <a:effectLst/>
                          <a:highlight>
                            <a:srgbClr val="FFFF00"/>
                          </a:highlight>
                          <a:latin typeface="Calibri" panose="020F0502020204030204" pitchFamily="34" charset="0"/>
                        </a:rPr>
                        <a:t>???</a:t>
                      </a:r>
                      <a:endParaRPr lang="en-US" sz="1600" b="0" i="0" u="none" strike="noStrike" dirty="0">
                        <a:effectLst/>
                        <a:latin typeface="Arial" panose="020B0604020202020204" pitchFamily="34" charset="0"/>
                      </a:endParaRPr>
                    </a:p>
                  </a:txBody>
                  <a:tcPr marL="9526" marR="9526" marT="9526" marB="0"/>
                </a:tc>
                <a:tc>
                  <a:txBody>
                    <a:bodyPr/>
                    <a:lstStyle/>
                    <a:p>
                      <a:pPr marL="91440" algn="l" rtl="0" eaLnBrk="1" fontAlgn="t" latinLnBrk="0" hangingPunct="1">
                        <a:spcBef>
                          <a:spcPts val="0"/>
                        </a:spcBef>
                        <a:spcAft>
                          <a:spcPts val="0"/>
                        </a:spcAft>
                      </a:pPr>
                      <a:r>
                        <a:rPr lang="en-US" sz="1600" b="0" i="0" u="none" strike="noStrike" kern="1200" dirty="0">
                          <a:solidFill>
                            <a:srgbClr val="000000"/>
                          </a:solidFill>
                          <a:effectLst/>
                          <a:latin typeface="Calibri" panose="020F0502020204030204" pitchFamily="34" charset="0"/>
                        </a:rPr>
                        <a:t>None</a:t>
                      </a:r>
                      <a:endParaRPr lang="en-US" sz="1600" b="0" i="0" u="none" strike="noStrike" dirty="0">
                        <a:effectLst/>
                        <a:latin typeface="Arial" panose="020B0604020202020204" pitchFamily="34" charset="0"/>
                      </a:endParaRPr>
                    </a:p>
                  </a:txBody>
                  <a:tcPr marL="9526" marR="9526" marT="9526" marB="0"/>
                </a:tc>
                <a:tc>
                  <a:txBody>
                    <a:bodyPr/>
                    <a:lstStyle/>
                    <a:p>
                      <a:pPr marL="91440" algn="l" rtl="0" eaLnBrk="1" fontAlgn="t" latinLnBrk="0" hangingPunct="1">
                        <a:spcBef>
                          <a:spcPts val="0"/>
                        </a:spcBef>
                        <a:spcAft>
                          <a:spcPts val="0"/>
                        </a:spcAft>
                      </a:pPr>
                      <a:r>
                        <a:rPr lang="en-US" sz="1600" b="0" i="0" u="none" strike="noStrike" kern="1200">
                          <a:solidFill>
                            <a:schemeClr val="bg1"/>
                          </a:solidFill>
                          <a:effectLst/>
                          <a:latin typeface="Calibri" panose="020F0502020204030204" pitchFamily="34" charset="0"/>
                        </a:rPr>
                        <a:t>Open, non-hardened construction of exposed eaves </a:t>
                      </a:r>
                      <a:r>
                        <a:rPr lang="en-US" sz="1600" b="0" i="0" u="none" strike="noStrike" kern="1200">
                          <a:solidFill>
                            <a:schemeClr val="bg2">
                              <a:lumMod val="50000"/>
                            </a:schemeClr>
                          </a:solidFill>
                          <a:effectLst/>
                          <a:highlight>
                            <a:srgbClr val="00FFFF"/>
                          </a:highlight>
                          <a:latin typeface="Calibri" panose="020F0502020204030204" pitchFamily="34" charset="0"/>
                        </a:rPr>
                        <a:t>that are?</a:t>
                      </a:r>
                      <a:r>
                        <a:rPr lang="en-US" sz="1600" b="0" i="0" u="none" strike="noStrike" kern="1200">
                          <a:solidFill>
                            <a:schemeClr val="bg1"/>
                          </a:solidFill>
                          <a:effectLst/>
                          <a:latin typeface="Calibri" panose="020F0502020204030204" pitchFamily="34" charset="0"/>
                        </a:rPr>
                        <a:t> vulnerable to flame exposures </a:t>
                      </a:r>
                      <a:endParaRPr lang="en-US" sz="1600" b="0" i="0" u="none" strike="noStrike" dirty="0">
                        <a:solidFill>
                          <a:schemeClr val="bg1"/>
                        </a:solidFill>
                        <a:effectLst/>
                        <a:latin typeface="Arial" panose="020B0604020202020204" pitchFamily="34" charset="0"/>
                      </a:endParaRPr>
                    </a:p>
                  </a:txBody>
                  <a:tcPr marL="9526" marR="9526" marT="9526" marB="0">
                    <a:solidFill>
                      <a:srgbClr val="FF0000"/>
                    </a:solidFill>
                  </a:tcPr>
                </a:tc>
                <a:extLst>
                  <a:ext uri="{0D108BD9-81ED-4DB2-BD59-A6C34878D82A}">
                    <a16:rowId xmlns:a16="http://schemas.microsoft.com/office/drawing/2014/main" val="929093394"/>
                  </a:ext>
                </a:extLst>
              </a:tr>
              <a:tr h="850210">
                <a:tc>
                  <a:txBody>
                    <a:bodyPr/>
                    <a:lstStyle/>
                    <a:p>
                      <a:pPr algn="ctr" fontAlgn="ctr"/>
                      <a:r>
                        <a:rPr lang="en-US" sz="1800" b="1" u="none" strike="noStrike" dirty="0">
                          <a:effectLst/>
                        </a:rPr>
                        <a:t>WOOD</a:t>
                      </a:r>
                      <a:br>
                        <a:rPr lang="en-US" sz="1800" b="1" u="none" strike="noStrike" dirty="0">
                          <a:effectLst/>
                        </a:rPr>
                      </a:br>
                      <a:r>
                        <a:rPr lang="en-US" sz="1800" b="1" u="none" strike="noStrike" dirty="0">
                          <a:effectLst/>
                        </a:rPr>
                        <a:t>PILES</a:t>
                      </a:r>
                      <a:endParaRPr lang="en-US" sz="1800" b="1" i="0" u="none" strike="noStrike" dirty="0">
                        <a:solidFill>
                          <a:srgbClr val="000000"/>
                        </a:solidFill>
                        <a:effectLst/>
                        <a:latin typeface="Calibri" panose="020F0502020204030204" pitchFamily="34" charset="0"/>
                      </a:endParaRPr>
                    </a:p>
                  </a:txBody>
                  <a:tcPr marL="9526" marR="9526" marT="9526" marB="0" anchor="ctr"/>
                </a:tc>
                <a:tc>
                  <a:txBody>
                    <a:bodyPr/>
                    <a:lstStyle/>
                    <a:p>
                      <a:pPr marL="91440" algn="l" rtl="0" eaLnBrk="1" fontAlgn="t" latinLnBrk="0" hangingPunct="1">
                        <a:spcBef>
                          <a:spcPts val="0"/>
                        </a:spcBef>
                        <a:spcAft>
                          <a:spcPts val="0"/>
                        </a:spcAft>
                      </a:pPr>
                      <a:r>
                        <a:rPr lang="en-US" sz="1600" b="0" i="0" u="none" strike="noStrike" kern="1200">
                          <a:solidFill>
                            <a:srgbClr val="000000"/>
                          </a:solidFill>
                          <a:effectLst/>
                          <a:latin typeface="Calibri" panose="020F0502020204030204" pitchFamily="34" charset="0"/>
                        </a:rPr>
                        <a:t>Firewood Pile regulated – national code not adopted </a:t>
                      </a:r>
                      <a:endParaRPr lang="en-US" sz="1600" b="0" i="0" u="none" strike="noStrike" dirty="0">
                        <a:effectLst/>
                        <a:latin typeface="Arial" panose="020B0604020202020204" pitchFamily="34" charset="0"/>
                      </a:endParaRPr>
                    </a:p>
                  </a:txBody>
                  <a:tcPr marL="9526" marR="9526" marT="9526" marB="0"/>
                </a:tc>
                <a:tc>
                  <a:txBody>
                    <a:bodyPr/>
                    <a:lstStyle/>
                    <a:p>
                      <a:pPr marL="91440" algn="l" rtl="0" eaLnBrk="1" fontAlgn="t" latinLnBrk="0" hangingPunct="1">
                        <a:spcBef>
                          <a:spcPts val="0"/>
                        </a:spcBef>
                        <a:spcAft>
                          <a:spcPts val="0"/>
                        </a:spcAft>
                      </a:pPr>
                      <a:r>
                        <a:rPr lang="en-US" sz="1600" b="0" i="0" u="none" strike="noStrike" kern="1200">
                          <a:solidFill>
                            <a:srgbClr val="000000"/>
                          </a:solidFill>
                          <a:effectLst/>
                          <a:latin typeface="Calibri" panose="020F0502020204030204" pitchFamily="34" charset="0"/>
                        </a:rPr>
                        <a:t>Does not regulate </a:t>
                      </a:r>
                      <a:endParaRPr lang="en-US" sz="1600" b="0" i="0" u="none" strike="noStrike" dirty="0">
                        <a:effectLst/>
                        <a:latin typeface="Arial" panose="020B0604020202020204" pitchFamily="34" charset="0"/>
                      </a:endParaRPr>
                    </a:p>
                  </a:txBody>
                  <a:tcPr marL="9526" marR="9526" marT="9526" marB="0"/>
                </a:tc>
                <a:tc>
                  <a:txBody>
                    <a:bodyPr/>
                    <a:lstStyle/>
                    <a:p>
                      <a:pPr marL="91440" algn="l" rtl="0" eaLnBrk="1" fontAlgn="t" latinLnBrk="0" hangingPunct="1">
                        <a:spcBef>
                          <a:spcPts val="0"/>
                        </a:spcBef>
                        <a:spcAft>
                          <a:spcPts val="0"/>
                        </a:spcAft>
                      </a:pPr>
                      <a:r>
                        <a:rPr lang="en-US" sz="1600" b="0" i="0" u="none" strike="noStrike" kern="1200">
                          <a:solidFill>
                            <a:srgbClr val="000000"/>
                          </a:solidFill>
                          <a:effectLst/>
                          <a:latin typeface="Calibri" panose="020F0502020204030204" pitchFamily="34" charset="0"/>
                        </a:rPr>
                        <a:t>Does not regulate</a:t>
                      </a:r>
                      <a:endParaRPr lang="en-US" sz="1600" b="0" i="0" u="none" strike="noStrike" dirty="0">
                        <a:effectLst/>
                        <a:latin typeface="Arial" panose="020B0604020202020204" pitchFamily="34" charset="0"/>
                      </a:endParaRPr>
                    </a:p>
                  </a:txBody>
                  <a:tcPr marL="9526" marR="9526" marT="9526" marB="0"/>
                </a:tc>
                <a:tc>
                  <a:txBody>
                    <a:bodyPr/>
                    <a:lstStyle/>
                    <a:p>
                      <a:pPr marL="91440" algn="l" rtl="0" eaLnBrk="1" fontAlgn="t" latinLnBrk="0" hangingPunct="1">
                        <a:spcBef>
                          <a:spcPts val="0"/>
                        </a:spcBef>
                        <a:spcAft>
                          <a:spcPts val="0"/>
                        </a:spcAft>
                      </a:pPr>
                      <a:r>
                        <a:rPr lang="en-US" sz="1600" b="0" i="0" u="none" strike="noStrike" kern="1200" dirty="0">
                          <a:solidFill>
                            <a:srgbClr val="000000"/>
                          </a:solidFill>
                          <a:effectLst/>
                          <a:latin typeface="Calibri" panose="020F0502020204030204" pitchFamily="34" charset="0"/>
                        </a:rPr>
                        <a:t>Keep at least 30 ft away from residence </a:t>
                      </a:r>
                      <a:endParaRPr lang="en-US" sz="1600" b="0" i="0" u="none" strike="noStrike" dirty="0">
                        <a:effectLst/>
                        <a:latin typeface="Arial" panose="020B0604020202020204" pitchFamily="34" charset="0"/>
                      </a:endParaRPr>
                    </a:p>
                  </a:txBody>
                  <a:tcPr marL="9526" marR="9526" marT="9526" marB="0"/>
                </a:tc>
                <a:tc>
                  <a:txBody>
                    <a:bodyPr/>
                    <a:lstStyle/>
                    <a:p>
                      <a:pPr marL="91440" algn="l" rtl="0" eaLnBrk="1" fontAlgn="t" latinLnBrk="0" hangingPunct="1">
                        <a:spcBef>
                          <a:spcPts val="0"/>
                        </a:spcBef>
                        <a:spcAft>
                          <a:spcPts val="0"/>
                        </a:spcAft>
                      </a:pPr>
                      <a:r>
                        <a:rPr lang="en-US" sz="1600" b="0" i="0" u="none" strike="noStrike" kern="1200">
                          <a:solidFill>
                            <a:srgbClr val="000000"/>
                          </a:solidFill>
                          <a:effectLst/>
                          <a:latin typeface="Calibri" panose="020F0502020204030204" pitchFamily="34" charset="0"/>
                        </a:rPr>
                        <a:t>Want firewood next to house for easy access</a:t>
                      </a:r>
                      <a:endParaRPr lang="en-US" sz="1600" b="0" i="0" u="none" strike="noStrike" dirty="0">
                        <a:effectLst/>
                        <a:latin typeface="Arial" panose="020B0604020202020204" pitchFamily="34" charset="0"/>
                      </a:endParaRPr>
                    </a:p>
                  </a:txBody>
                  <a:tcPr marL="9526" marR="9526" marT="9526" marB="0"/>
                </a:tc>
                <a:tc>
                  <a:txBody>
                    <a:bodyPr/>
                    <a:lstStyle/>
                    <a:p>
                      <a:pPr marL="91440" algn="l" rtl="0" eaLnBrk="1" fontAlgn="t" latinLnBrk="0" hangingPunct="1">
                        <a:spcBef>
                          <a:spcPts val="0"/>
                        </a:spcBef>
                        <a:spcAft>
                          <a:spcPts val="0"/>
                        </a:spcAft>
                      </a:pPr>
                      <a:r>
                        <a:rPr lang="en-US" sz="1600" b="0" i="0" u="none" strike="noStrike" kern="1200" dirty="0">
                          <a:solidFill>
                            <a:schemeClr val="bg1"/>
                          </a:solidFill>
                          <a:effectLst/>
                          <a:latin typeface="Calibri" panose="020F0502020204030204" pitchFamily="34" charset="0"/>
                        </a:rPr>
                        <a:t>Firewood next to homes and along property lines.</a:t>
                      </a:r>
                      <a:endParaRPr lang="en-US" sz="1600" b="0" i="0" u="none" strike="noStrike" dirty="0">
                        <a:solidFill>
                          <a:schemeClr val="bg1"/>
                        </a:solidFill>
                        <a:effectLst/>
                        <a:latin typeface="Arial" panose="020B0604020202020204" pitchFamily="34" charset="0"/>
                      </a:endParaRPr>
                    </a:p>
                  </a:txBody>
                  <a:tcPr marL="9526" marR="9526" marT="9526" marB="0">
                    <a:solidFill>
                      <a:srgbClr val="FF0000"/>
                    </a:solidFill>
                  </a:tcPr>
                </a:tc>
                <a:extLst>
                  <a:ext uri="{0D108BD9-81ED-4DB2-BD59-A6C34878D82A}">
                    <a16:rowId xmlns:a16="http://schemas.microsoft.com/office/drawing/2014/main" val="1009353170"/>
                  </a:ext>
                </a:extLst>
              </a:tr>
            </a:tbl>
          </a:graphicData>
        </a:graphic>
      </p:graphicFrame>
      <p:sp>
        <p:nvSpPr>
          <p:cNvPr id="12" name="TextBox 11">
            <a:extLst>
              <a:ext uri="{FF2B5EF4-FFF2-40B4-BE49-F238E27FC236}">
                <a16:creationId xmlns:a16="http://schemas.microsoft.com/office/drawing/2014/main" id="{50E9C697-8AC4-770E-E7DB-106A3FC1E5A5}"/>
              </a:ext>
            </a:extLst>
          </p:cNvPr>
          <p:cNvSpPr txBox="1"/>
          <p:nvPr/>
        </p:nvSpPr>
        <p:spPr>
          <a:xfrm>
            <a:off x="3035597" y="8734754"/>
            <a:ext cx="2199418" cy="2862322"/>
          </a:xfrm>
          <a:prstGeom prst="rect">
            <a:avLst/>
          </a:prstGeom>
          <a:solidFill>
            <a:srgbClr val="FFFF00"/>
          </a:solidFill>
        </p:spPr>
        <p:txBody>
          <a:bodyPr wrap="square" rtlCol="0">
            <a:spAutoFit/>
          </a:bodyPr>
          <a:lstStyle/>
          <a:p>
            <a:r>
              <a:rPr lang="en-US" dirty="0"/>
              <a:t>Shonali/Chris: We can use </a:t>
            </a:r>
            <a:r>
              <a:rPr lang="en-US" dirty="0" err="1"/>
              <a:t>IWUI</a:t>
            </a:r>
            <a:r>
              <a:rPr lang="en-US" dirty="0"/>
              <a:t> Code here and use CA as an example of the state code </a:t>
            </a:r>
          </a:p>
          <a:p>
            <a:endParaRPr lang="en-US" dirty="0"/>
          </a:p>
          <a:p>
            <a:r>
              <a:rPr lang="en-US" dirty="0"/>
              <a:t>Or we can keep it generic.</a:t>
            </a:r>
          </a:p>
          <a:p>
            <a:endParaRPr lang="en-US" dirty="0"/>
          </a:p>
          <a:p>
            <a:r>
              <a:rPr lang="en-US" dirty="0"/>
              <a:t>Cleanup and add refs</a:t>
            </a:r>
          </a:p>
        </p:txBody>
      </p:sp>
      <p:sp>
        <p:nvSpPr>
          <p:cNvPr id="13" name="TextBox 12">
            <a:extLst>
              <a:ext uri="{FF2B5EF4-FFF2-40B4-BE49-F238E27FC236}">
                <a16:creationId xmlns:a16="http://schemas.microsoft.com/office/drawing/2014/main" id="{547CBEDF-5352-53AB-6A51-ABE108DCCB12}"/>
              </a:ext>
            </a:extLst>
          </p:cNvPr>
          <p:cNvSpPr txBox="1"/>
          <p:nvPr/>
        </p:nvSpPr>
        <p:spPr>
          <a:xfrm>
            <a:off x="5736607" y="8999968"/>
            <a:ext cx="12381558" cy="4247317"/>
          </a:xfrm>
          <a:prstGeom prst="rect">
            <a:avLst/>
          </a:prstGeom>
          <a:noFill/>
        </p:spPr>
        <p:txBody>
          <a:bodyPr wrap="square">
            <a:spAutoFit/>
          </a:bodyPr>
          <a:lstStyle/>
          <a:p>
            <a:r>
              <a:rPr lang="en-US" dirty="0"/>
              <a:t>Table xx illustrates that there are several ways a hazard may be mitigated from the national level all the way to local regulations, best practices and lifestyle choices.</a:t>
            </a:r>
          </a:p>
          <a:p>
            <a:endParaRPr lang="en-US" dirty="0"/>
          </a:p>
          <a:p>
            <a:r>
              <a:rPr lang="en-US" dirty="0"/>
              <a:t>Fire does not care about regulatory jurisdictions and local decisions. If there is a vulnerability, fire will try to take advantage of it and find a way to keep spreading.</a:t>
            </a:r>
          </a:p>
          <a:p>
            <a:endParaRPr lang="en-US" dirty="0"/>
          </a:p>
          <a:p>
            <a:r>
              <a:rPr lang="en-US" dirty="0"/>
              <a:t>Even if a building hardening feature is in a building code, it does not add value unless the code and the specific item are adopted, enforced, and maintained. </a:t>
            </a:r>
          </a:p>
          <a:p>
            <a:endParaRPr lang="en-US" dirty="0"/>
          </a:p>
          <a:p>
            <a:r>
              <a:rPr lang="en-US" dirty="0"/>
              <a:t>The following illustration demonstrates how WUI codes can add value and showcases some code limitations. </a:t>
            </a:r>
          </a:p>
          <a:p>
            <a:endParaRPr lang="en-US" dirty="0"/>
          </a:p>
          <a:p>
            <a:r>
              <a:rPr lang="en-US" dirty="0"/>
              <a:t>Table xx and Figure </a:t>
            </a:r>
            <a:r>
              <a:rPr lang="en-US" dirty="0" err="1"/>
              <a:t>yy</a:t>
            </a:r>
            <a:r>
              <a:rPr lang="en-US" dirty="0"/>
              <a:t> summarize that “how homes are built and what and where different fuels go on a parcel” is the result of many different regulations and choices.</a:t>
            </a:r>
          </a:p>
          <a:p>
            <a:endParaRPr lang="en-US" dirty="0"/>
          </a:p>
          <a:p>
            <a:r>
              <a:rPr lang="en-US" dirty="0"/>
              <a:t>WUI codes and best practices “buy us” fuels density up to a point.</a:t>
            </a:r>
          </a:p>
        </p:txBody>
      </p:sp>
      <p:grpSp>
        <p:nvGrpSpPr>
          <p:cNvPr id="14" name="Group 13">
            <a:extLst>
              <a:ext uri="{FF2B5EF4-FFF2-40B4-BE49-F238E27FC236}">
                <a16:creationId xmlns:a16="http://schemas.microsoft.com/office/drawing/2014/main" id="{F678E3AD-6B61-814D-72D1-E419C0E7E3C8}"/>
              </a:ext>
            </a:extLst>
          </p:cNvPr>
          <p:cNvGrpSpPr/>
          <p:nvPr/>
        </p:nvGrpSpPr>
        <p:grpSpPr>
          <a:xfrm>
            <a:off x="5913809" y="13473970"/>
            <a:ext cx="9952292" cy="690284"/>
            <a:chOff x="348156" y="5809129"/>
            <a:chExt cx="9952291" cy="690283"/>
          </a:xfrm>
        </p:grpSpPr>
        <p:sp>
          <p:nvSpPr>
            <p:cNvPr id="22" name="Rectangle 21">
              <a:extLst>
                <a:ext uri="{FF2B5EF4-FFF2-40B4-BE49-F238E27FC236}">
                  <a16:creationId xmlns:a16="http://schemas.microsoft.com/office/drawing/2014/main" id="{6DFC8C39-76CB-A628-1710-331CE98411CD}"/>
                </a:ext>
              </a:extLst>
            </p:cNvPr>
            <p:cNvSpPr/>
            <p:nvPr/>
          </p:nvSpPr>
          <p:spPr>
            <a:xfrm>
              <a:off x="1004047" y="5809129"/>
              <a:ext cx="9296400" cy="690283"/>
            </a:xfrm>
            <a:prstGeom prst="rect">
              <a:avLst/>
            </a:prstGeom>
            <a:solidFill>
              <a:srgbClr val="92D050"/>
            </a:solidFill>
            <a:ln w="38100"/>
          </p:spPr>
          <p:style>
            <a:lnRef idx="2">
              <a:schemeClr val="accent1">
                <a:shade val="15000"/>
              </a:schemeClr>
            </a:lnRef>
            <a:fillRef idx="1">
              <a:schemeClr val="accent1"/>
            </a:fillRef>
            <a:effectRef idx="0">
              <a:schemeClr val="accent1"/>
            </a:effectRef>
            <a:fontRef idx="minor">
              <a:schemeClr val="lt1"/>
            </a:fontRef>
          </p:style>
          <p:txBody>
            <a:bodyPr rtlCol="0" anchor="b"/>
            <a:lstStyle/>
            <a:p>
              <a:r>
                <a:rPr lang="en-US" b="1" dirty="0">
                  <a:solidFill>
                    <a:schemeClr val="tx1"/>
                  </a:solidFill>
                </a:rPr>
                <a:t>What matters is that </a:t>
              </a:r>
              <a:r>
                <a:rPr lang="en-US" b="1" i="1" dirty="0">
                  <a:solidFill>
                    <a:schemeClr val="tx1"/>
                  </a:solidFill>
                </a:rPr>
                <a:t>all</a:t>
              </a:r>
              <a:r>
                <a:rPr lang="en-US" b="1" dirty="0">
                  <a:solidFill>
                    <a:schemeClr val="tx1"/>
                  </a:solidFill>
                </a:rPr>
                <a:t> the vulnerabilities at the structure and parcel are addressed to make sure that the structure can withstand the expected exposures.</a:t>
              </a:r>
            </a:p>
          </p:txBody>
        </p:sp>
        <p:sp>
          <p:nvSpPr>
            <p:cNvPr id="23" name="Isosceles Triangle 22">
              <a:extLst>
                <a:ext uri="{FF2B5EF4-FFF2-40B4-BE49-F238E27FC236}">
                  <a16:creationId xmlns:a16="http://schemas.microsoft.com/office/drawing/2014/main" id="{7A45DC0D-5743-9AFF-8B9F-5400E7952BDC}"/>
                </a:ext>
              </a:extLst>
            </p:cNvPr>
            <p:cNvSpPr/>
            <p:nvPr/>
          </p:nvSpPr>
          <p:spPr>
            <a:xfrm>
              <a:off x="348156" y="5955302"/>
              <a:ext cx="460879" cy="397935"/>
            </a:xfrm>
            <a:prstGeom prst="triangle">
              <a:avLst/>
            </a:prstGeom>
            <a:solidFill>
              <a:srgbClr val="92D050"/>
            </a:solidFill>
            <a:ln w="3810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r>
                <a:rPr lang="en-US" b="1" dirty="0">
                  <a:solidFill>
                    <a:schemeClr val="tx1"/>
                  </a:solidFill>
                </a:rPr>
                <a:t>!</a:t>
              </a:r>
            </a:p>
          </p:txBody>
        </p:sp>
      </p:grpSp>
      <p:sp>
        <p:nvSpPr>
          <p:cNvPr id="25" name="Title 1">
            <a:extLst>
              <a:ext uri="{FF2B5EF4-FFF2-40B4-BE49-F238E27FC236}">
                <a16:creationId xmlns:a16="http://schemas.microsoft.com/office/drawing/2014/main" id="{D211E3D3-B50C-4D83-DBA9-B90BA6458A4C}"/>
              </a:ext>
            </a:extLst>
          </p:cNvPr>
          <p:cNvSpPr txBox="1">
            <a:spLocks/>
          </p:cNvSpPr>
          <p:nvPr/>
        </p:nvSpPr>
        <p:spPr>
          <a:xfrm>
            <a:off x="5384743" y="15041648"/>
            <a:ext cx="7097968" cy="1107364"/>
          </a:xfrm>
          <a:prstGeom prst="rect">
            <a:avLst/>
          </a:prstGeom>
        </p:spPr>
        <p:txBody>
          <a:bodyPr vert="horz" lIns="91440" tIns="45720" rIns="91440" bIns="45720" rtlCol="0" anchor="ctr">
            <a:noAutofit/>
          </a:bodyPr>
          <a:lstStyle>
            <a:lvl1pPr algn="l" defTabSz="2743200" rtl="0" eaLnBrk="1" latinLnBrk="0" hangingPunct="1">
              <a:lnSpc>
                <a:spcPct val="90000"/>
              </a:lnSpc>
              <a:spcBef>
                <a:spcPct val="0"/>
              </a:spcBef>
              <a:buNone/>
              <a:defRPr sz="900" kern="1200">
                <a:solidFill>
                  <a:schemeClr val="tx1"/>
                </a:solidFill>
                <a:latin typeface="+mj-lt"/>
                <a:ea typeface="+mj-ea"/>
                <a:cs typeface="+mj-cs"/>
              </a:defRPr>
            </a:lvl1pPr>
          </a:lstStyle>
          <a:p>
            <a:r>
              <a:rPr lang="en-US" sz="4000" b="1" dirty="0"/>
              <a:t>What Codes buy us for </a:t>
            </a:r>
            <a:r>
              <a:rPr lang="en-US" sz="4000" b="1" i="1" dirty="0"/>
              <a:t>Flames</a:t>
            </a:r>
            <a:r>
              <a:rPr lang="en-US" sz="4000" b="1" dirty="0"/>
              <a:t>? </a:t>
            </a:r>
            <a:br>
              <a:rPr lang="en-US" sz="4000" b="1" dirty="0"/>
            </a:br>
            <a:r>
              <a:rPr lang="en-US" sz="2400" b="1" dirty="0"/>
              <a:t>Fuel Density – </a:t>
            </a:r>
            <a:r>
              <a:rPr lang="en-US" sz="2400" b="1" i="1" dirty="0"/>
              <a:t>up to a point</a:t>
            </a:r>
          </a:p>
        </p:txBody>
      </p:sp>
      <p:cxnSp>
        <p:nvCxnSpPr>
          <p:cNvPr id="524" name="Straight Arrow Connector 523">
            <a:extLst>
              <a:ext uri="{FF2B5EF4-FFF2-40B4-BE49-F238E27FC236}">
                <a16:creationId xmlns:a16="http://schemas.microsoft.com/office/drawing/2014/main" id="{F61F06A4-5C0B-8910-DEA7-C238D29DE899}"/>
              </a:ext>
            </a:extLst>
          </p:cNvPr>
          <p:cNvCxnSpPr/>
          <p:nvPr/>
        </p:nvCxnSpPr>
        <p:spPr>
          <a:xfrm flipV="1">
            <a:off x="5014612" y="8535706"/>
            <a:ext cx="1526983" cy="1038592"/>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26" name="Group 25">
            <a:extLst>
              <a:ext uri="{FF2B5EF4-FFF2-40B4-BE49-F238E27FC236}">
                <a16:creationId xmlns:a16="http://schemas.microsoft.com/office/drawing/2014/main" id="{244CD407-CB5F-1F27-D7A3-F64511B70099}"/>
              </a:ext>
            </a:extLst>
          </p:cNvPr>
          <p:cNvGrpSpPr/>
          <p:nvPr/>
        </p:nvGrpSpPr>
        <p:grpSpPr>
          <a:xfrm>
            <a:off x="5352200" y="16398886"/>
            <a:ext cx="12955700" cy="8312460"/>
            <a:chOff x="5126460" y="16491457"/>
            <a:chExt cx="12955700" cy="8312460"/>
          </a:xfrm>
        </p:grpSpPr>
        <p:grpSp>
          <p:nvGrpSpPr>
            <p:cNvPr id="339" name="Group 338">
              <a:extLst>
                <a:ext uri="{FF2B5EF4-FFF2-40B4-BE49-F238E27FC236}">
                  <a16:creationId xmlns:a16="http://schemas.microsoft.com/office/drawing/2014/main" id="{19D6F7C9-8E19-137F-D381-9CC3863C0272}"/>
                </a:ext>
              </a:extLst>
            </p:cNvPr>
            <p:cNvGrpSpPr/>
            <p:nvPr/>
          </p:nvGrpSpPr>
          <p:grpSpPr>
            <a:xfrm>
              <a:off x="5126460" y="16506288"/>
              <a:ext cx="12955700" cy="8297629"/>
              <a:chOff x="-3000203" y="182452"/>
              <a:chExt cx="15026033" cy="9287582"/>
            </a:xfrm>
          </p:grpSpPr>
          <p:grpSp>
            <p:nvGrpSpPr>
              <p:cNvPr id="336" name="Group 335">
                <a:extLst>
                  <a:ext uri="{FF2B5EF4-FFF2-40B4-BE49-F238E27FC236}">
                    <a16:creationId xmlns:a16="http://schemas.microsoft.com/office/drawing/2014/main" id="{8631B231-D7BC-C84B-ACA3-D483E94F9494}"/>
                  </a:ext>
                </a:extLst>
              </p:cNvPr>
              <p:cNvGrpSpPr/>
              <p:nvPr/>
            </p:nvGrpSpPr>
            <p:grpSpPr>
              <a:xfrm>
                <a:off x="420206" y="182452"/>
                <a:ext cx="4668913" cy="4238979"/>
                <a:chOff x="420206" y="182452"/>
                <a:chExt cx="4668913" cy="4238979"/>
              </a:xfrm>
            </p:grpSpPr>
            <p:sp>
              <p:nvSpPr>
                <p:cNvPr id="167" name="Rectangle: Rounded Corners 166">
                  <a:extLst>
                    <a:ext uri="{FF2B5EF4-FFF2-40B4-BE49-F238E27FC236}">
                      <a16:creationId xmlns:a16="http://schemas.microsoft.com/office/drawing/2014/main" id="{02A1DF70-C300-FA58-6555-3DE82BF69F37}"/>
                    </a:ext>
                  </a:extLst>
                </p:cNvPr>
                <p:cNvSpPr/>
                <p:nvPr/>
              </p:nvSpPr>
              <p:spPr>
                <a:xfrm>
                  <a:off x="420206" y="275363"/>
                  <a:ext cx="4668913" cy="414606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r>
                    <a:rPr lang="en-US" sz="2000" b="1">
                      <a:highlight>
                        <a:srgbClr val="C0C0C0"/>
                      </a:highlight>
                    </a:rPr>
                    <a:t>SCENARIO 1</a:t>
                  </a:r>
                  <a:r>
                    <a:rPr lang="en-US" sz="2000" b="1" dirty="0">
                      <a:highlight>
                        <a:srgbClr val="C0C0C0"/>
                      </a:highlight>
                    </a:rPr>
                    <a:t>:</a:t>
                  </a:r>
                  <a:br>
                    <a:rPr lang="en-US" sz="2000" b="1">
                      <a:highlight>
                        <a:srgbClr val="C0C0C0"/>
                      </a:highlight>
                    </a:rPr>
                  </a:br>
                  <a:r>
                    <a:rPr lang="en-US" sz="2000" b="1">
                      <a:highlight>
                        <a:srgbClr val="C0C0C0"/>
                      </a:highlight>
                    </a:rPr>
                    <a:t>Not to WUI Code</a:t>
                  </a:r>
                  <a:endParaRPr lang="en-US" sz="2000" b="1" dirty="0">
                    <a:highlight>
                      <a:srgbClr val="C0C0C0"/>
                    </a:highlight>
                  </a:endParaRPr>
                </a:p>
              </p:txBody>
            </p:sp>
            <p:grpSp>
              <p:nvGrpSpPr>
                <p:cNvPr id="197" name="Group 196">
                  <a:extLst>
                    <a:ext uri="{FF2B5EF4-FFF2-40B4-BE49-F238E27FC236}">
                      <a16:creationId xmlns:a16="http://schemas.microsoft.com/office/drawing/2014/main" id="{4BEC6727-5D1E-FBC0-A702-1BC179F4956A}"/>
                    </a:ext>
                  </a:extLst>
                </p:cNvPr>
                <p:cNvGrpSpPr/>
                <p:nvPr/>
              </p:nvGrpSpPr>
              <p:grpSpPr>
                <a:xfrm>
                  <a:off x="1054734" y="1240811"/>
                  <a:ext cx="3274141" cy="2923556"/>
                  <a:chOff x="6587676" y="1745698"/>
                  <a:chExt cx="3274141" cy="2900725"/>
                </a:xfrm>
              </p:grpSpPr>
              <p:grpSp>
                <p:nvGrpSpPr>
                  <p:cNvPr id="168" name="Group 167">
                    <a:extLst>
                      <a:ext uri="{FF2B5EF4-FFF2-40B4-BE49-F238E27FC236}">
                        <a16:creationId xmlns:a16="http://schemas.microsoft.com/office/drawing/2014/main" id="{FC1136C3-61A6-7DB6-81E9-B2B8F78795CC}"/>
                      </a:ext>
                    </a:extLst>
                  </p:cNvPr>
                  <p:cNvGrpSpPr/>
                  <p:nvPr/>
                </p:nvGrpSpPr>
                <p:grpSpPr>
                  <a:xfrm>
                    <a:off x="6587676" y="1875847"/>
                    <a:ext cx="3274141" cy="2770576"/>
                    <a:chOff x="4667832" y="1236928"/>
                    <a:chExt cx="3274141" cy="2770576"/>
                  </a:xfrm>
                </p:grpSpPr>
                <p:sp>
                  <p:nvSpPr>
                    <p:cNvPr id="169" name="Rectangle 168">
                      <a:extLst>
                        <a:ext uri="{FF2B5EF4-FFF2-40B4-BE49-F238E27FC236}">
                          <a16:creationId xmlns:a16="http://schemas.microsoft.com/office/drawing/2014/main" id="{17E847DE-18A8-C290-9CE3-401F4DBD2369}"/>
                        </a:ext>
                      </a:extLst>
                    </p:cNvPr>
                    <p:cNvSpPr/>
                    <p:nvPr/>
                  </p:nvSpPr>
                  <p:spPr>
                    <a:xfrm>
                      <a:off x="4667832" y="1236928"/>
                      <a:ext cx="3274141" cy="2015612"/>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dirty="0">
                        <a:solidFill>
                          <a:srgbClr val="003B62"/>
                        </a:solidFill>
                        <a:latin typeface="Arial"/>
                      </a:endParaRPr>
                    </a:p>
                  </p:txBody>
                </p:sp>
                <p:sp>
                  <p:nvSpPr>
                    <p:cNvPr id="170" name="Rectangle 169">
                      <a:extLst>
                        <a:ext uri="{FF2B5EF4-FFF2-40B4-BE49-F238E27FC236}">
                          <a16:creationId xmlns:a16="http://schemas.microsoft.com/office/drawing/2014/main" id="{380B9C09-C9DA-9D5B-B2DD-E52DEAA36FC4}"/>
                        </a:ext>
                      </a:extLst>
                    </p:cNvPr>
                    <p:cNvSpPr/>
                    <p:nvPr/>
                  </p:nvSpPr>
                  <p:spPr>
                    <a:xfrm>
                      <a:off x="6162335" y="2279148"/>
                      <a:ext cx="1632156" cy="973393"/>
                    </a:xfrm>
                    <a:prstGeom prst="rect">
                      <a:avLst/>
                    </a:prstGeom>
                    <a:pattFill prst="ltHorz">
                      <a:fgClr>
                        <a:schemeClr val="bg1">
                          <a:lumMod val="50000"/>
                        </a:schemeClr>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dirty="0">
                        <a:solidFill>
                          <a:srgbClr val="003B62"/>
                        </a:solidFill>
                        <a:latin typeface="Arial"/>
                      </a:endParaRPr>
                    </a:p>
                  </p:txBody>
                </p:sp>
                <p:sp>
                  <p:nvSpPr>
                    <p:cNvPr id="171" name="Isosceles Triangle 170">
                      <a:extLst>
                        <a:ext uri="{FF2B5EF4-FFF2-40B4-BE49-F238E27FC236}">
                          <a16:creationId xmlns:a16="http://schemas.microsoft.com/office/drawing/2014/main" id="{8DE8FA02-B29D-7B63-E7D2-B1F57CB49255}"/>
                        </a:ext>
                      </a:extLst>
                    </p:cNvPr>
                    <p:cNvSpPr/>
                    <p:nvPr/>
                  </p:nvSpPr>
                  <p:spPr>
                    <a:xfrm>
                      <a:off x="5965689" y="1571225"/>
                      <a:ext cx="1959291" cy="706775"/>
                    </a:xfrm>
                    <a:prstGeom prst="triangle">
                      <a:avLst>
                        <a:gd name="adj" fmla="val 51333"/>
                      </a:avLst>
                    </a:prstGeom>
                    <a:pattFill prst="horzBrick">
                      <a:fgClr>
                        <a:schemeClr val="bg1">
                          <a:lumMod val="65000"/>
                        </a:schemeClr>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srgbClr val="003B62"/>
                        </a:solidFill>
                        <a:latin typeface="Arial"/>
                      </a:endParaRPr>
                    </a:p>
                  </p:txBody>
                </p:sp>
                <p:sp>
                  <p:nvSpPr>
                    <p:cNvPr id="172" name="Rectangle 171">
                      <a:extLst>
                        <a:ext uri="{FF2B5EF4-FFF2-40B4-BE49-F238E27FC236}">
                          <a16:creationId xmlns:a16="http://schemas.microsoft.com/office/drawing/2014/main" id="{D398E428-2E79-1506-EB70-A01DA5DA52D6}"/>
                        </a:ext>
                      </a:extLst>
                    </p:cNvPr>
                    <p:cNvSpPr/>
                    <p:nvPr/>
                  </p:nvSpPr>
                  <p:spPr>
                    <a:xfrm>
                      <a:off x="6349148" y="2505289"/>
                      <a:ext cx="186813" cy="439994"/>
                    </a:xfrm>
                    <a:prstGeom prst="rect">
                      <a:avLst/>
                    </a:prstGeom>
                    <a:solidFill>
                      <a:schemeClr val="tx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srgbClr val="003B62"/>
                        </a:solidFill>
                        <a:latin typeface="Arial"/>
                      </a:endParaRPr>
                    </a:p>
                  </p:txBody>
                </p:sp>
                <p:sp>
                  <p:nvSpPr>
                    <p:cNvPr id="173" name="Rectangle 172">
                      <a:extLst>
                        <a:ext uri="{FF2B5EF4-FFF2-40B4-BE49-F238E27FC236}">
                          <a16:creationId xmlns:a16="http://schemas.microsoft.com/office/drawing/2014/main" id="{9EE001DF-BE59-7EC7-3953-11A581E256C8}"/>
                        </a:ext>
                      </a:extLst>
                    </p:cNvPr>
                    <p:cNvSpPr/>
                    <p:nvPr/>
                  </p:nvSpPr>
                  <p:spPr>
                    <a:xfrm>
                      <a:off x="6835845" y="2505289"/>
                      <a:ext cx="299884" cy="439994"/>
                    </a:xfrm>
                    <a:prstGeom prst="rect">
                      <a:avLst/>
                    </a:prstGeom>
                    <a:solidFill>
                      <a:schemeClr val="tx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srgbClr val="003B62"/>
                        </a:solidFill>
                        <a:latin typeface="Arial"/>
                      </a:endParaRPr>
                    </a:p>
                  </p:txBody>
                </p:sp>
                <p:sp>
                  <p:nvSpPr>
                    <p:cNvPr id="174" name="Rectangle 173">
                      <a:extLst>
                        <a:ext uri="{FF2B5EF4-FFF2-40B4-BE49-F238E27FC236}">
                          <a16:creationId xmlns:a16="http://schemas.microsoft.com/office/drawing/2014/main" id="{9843F169-5368-4297-4B97-9CF52A18CCAB}"/>
                        </a:ext>
                      </a:extLst>
                    </p:cNvPr>
                    <p:cNvSpPr/>
                    <p:nvPr/>
                  </p:nvSpPr>
                  <p:spPr>
                    <a:xfrm>
                      <a:off x="7135728" y="2505289"/>
                      <a:ext cx="312176" cy="439994"/>
                    </a:xfrm>
                    <a:prstGeom prst="rect">
                      <a:avLst/>
                    </a:prstGeom>
                    <a:solidFill>
                      <a:schemeClr val="tx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srgbClr val="003B62"/>
                        </a:solidFill>
                        <a:latin typeface="Arial"/>
                      </a:endParaRPr>
                    </a:p>
                  </p:txBody>
                </p:sp>
                <p:sp>
                  <p:nvSpPr>
                    <p:cNvPr id="175" name="Rectangle 174">
                      <a:extLst>
                        <a:ext uri="{FF2B5EF4-FFF2-40B4-BE49-F238E27FC236}">
                          <a16:creationId xmlns:a16="http://schemas.microsoft.com/office/drawing/2014/main" id="{9758312C-21CE-5F15-C0BE-D0D54519D30F}"/>
                        </a:ext>
                      </a:extLst>
                    </p:cNvPr>
                    <p:cNvSpPr/>
                    <p:nvPr/>
                  </p:nvSpPr>
                  <p:spPr>
                    <a:xfrm>
                      <a:off x="5070954" y="2859250"/>
                      <a:ext cx="462117" cy="393291"/>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dirty="0">
                        <a:solidFill>
                          <a:srgbClr val="003B62"/>
                        </a:solidFill>
                        <a:latin typeface="Arial"/>
                      </a:endParaRPr>
                    </a:p>
                  </p:txBody>
                </p:sp>
                <p:sp>
                  <p:nvSpPr>
                    <p:cNvPr id="176" name="Isosceles Triangle 175">
                      <a:extLst>
                        <a:ext uri="{FF2B5EF4-FFF2-40B4-BE49-F238E27FC236}">
                          <a16:creationId xmlns:a16="http://schemas.microsoft.com/office/drawing/2014/main" id="{A9F6D243-C6D3-8593-89D1-B2C40D293ECD}"/>
                        </a:ext>
                      </a:extLst>
                    </p:cNvPr>
                    <p:cNvSpPr/>
                    <p:nvPr/>
                  </p:nvSpPr>
                  <p:spPr>
                    <a:xfrm>
                      <a:off x="5070954" y="2731431"/>
                      <a:ext cx="462117" cy="127819"/>
                    </a:xfrm>
                    <a:prstGeom prst="triangl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srgbClr val="003B62"/>
                        </a:solidFill>
                        <a:latin typeface="Arial"/>
                      </a:endParaRPr>
                    </a:p>
                  </p:txBody>
                </p:sp>
                <p:sp>
                  <p:nvSpPr>
                    <p:cNvPr id="177" name="Rectangle 176">
                      <a:extLst>
                        <a:ext uri="{FF2B5EF4-FFF2-40B4-BE49-F238E27FC236}">
                          <a16:creationId xmlns:a16="http://schemas.microsoft.com/office/drawing/2014/main" id="{575F519D-FDB2-5DCA-1A8E-5F893E4BB26D}"/>
                        </a:ext>
                      </a:extLst>
                    </p:cNvPr>
                    <p:cNvSpPr/>
                    <p:nvPr/>
                  </p:nvSpPr>
                  <p:spPr>
                    <a:xfrm>
                      <a:off x="4667832" y="3252541"/>
                      <a:ext cx="3274141" cy="530020"/>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srgbClr val="003B62"/>
                        </a:solidFill>
                        <a:latin typeface="Arial"/>
                      </a:endParaRPr>
                    </a:p>
                  </p:txBody>
                </p:sp>
                <p:sp>
                  <p:nvSpPr>
                    <p:cNvPr id="178" name="TextBox 177">
                      <a:extLst>
                        <a:ext uri="{FF2B5EF4-FFF2-40B4-BE49-F238E27FC236}">
                          <a16:creationId xmlns:a16="http://schemas.microsoft.com/office/drawing/2014/main" id="{C4394B14-557E-9B5F-B6E1-DA3B92897018}"/>
                        </a:ext>
                      </a:extLst>
                    </p:cNvPr>
                    <p:cNvSpPr txBox="1"/>
                    <p:nvPr/>
                  </p:nvSpPr>
                  <p:spPr>
                    <a:xfrm>
                      <a:off x="5180125" y="2429523"/>
                      <a:ext cx="1179875" cy="341806"/>
                    </a:xfrm>
                    <a:prstGeom prst="rect">
                      <a:avLst/>
                    </a:prstGeom>
                    <a:noFill/>
                  </p:spPr>
                  <p:txBody>
                    <a:bodyPr wrap="square" rtlCol="0">
                      <a:spAutoFit/>
                    </a:bodyPr>
                    <a:lstStyle/>
                    <a:p>
                      <a:pPr>
                        <a:defRPr/>
                      </a:pPr>
                      <a:r>
                        <a:rPr lang="en-US" sz="1400">
                          <a:solidFill>
                            <a:srgbClr val="003B62"/>
                          </a:solidFill>
                          <a:latin typeface="Arial"/>
                        </a:rPr>
                        <a:t>SSD 10 ft</a:t>
                      </a:r>
                      <a:endParaRPr lang="en-US" sz="1400" dirty="0">
                        <a:solidFill>
                          <a:srgbClr val="003B62"/>
                        </a:solidFill>
                        <a:latin typeface="Arial"/>
                      </a:endParaRPr>
                    </a:p>
                  </p:txBody>
                </p:sp>
                <p:sp>
                  <p:nvSpPr>
                    <p:cNvPr id="179" name="TextBox 178">
                      <a:extLst>
                        <a:ext uri="{FF2B5EF4-FFF2-40B4-BE49-F238E27FC236}">
                          <a16:creationId xmlns:a16="http://schemas.microsoft.com/office/drawing/2014/main" id="{0A0B465D-62E5-518C-30AB-1B91A075248C}"/>
                        </a:ext>
                      </a:extLst>
                    </p:cNvPr>
                    <p:cNvSpPr txBox="1"/>
                    <p:nvPr/>
                  </p:nvSpPr>
                  <p:spPr>
                    <a:xfrm>
                      <a:off x="4766153" y="3408321"/>
                      <a:ext cx="1523995" cy="341806"/>
                    </a:xfrm>
                    <a:prstGeom prst="rect">
                      <a:avLst/>
                    </a:prstGeom>
                    <a:noFill/>
                  </p:spPr>
                  <p:txBody>
                    <a:bodyPr wrap="square" rtlCol="0">
                      <a:spAutoFit/>
                    </a:bodyPr>
                    <a:lstStyle/>
                    <a:p>
                      <a:pPr>
                        <a:defRPr/>
                      </a:pPr>
                      <a:r>
                        <a:rPr lang="en-US" sz="1400">
                          <a:solidFill>
                            <a:srgbClr val="003B62"/>
                          </a:solidFill>
                          <a:latin typeface="Arial"/>
                        </a:rPr>
                        <a:t>Small shed</a:t>
                      </a:r>
                      <a:endParaRPr lang="en-US" sz="1400" dirty="0">
                        <a:solidFill>
                          <a:srgbClr val="003B62"/>
                        </a:solidFill>
                        <a:latin typeface="Arial"/>
                      </a:endParaRPr>
                    </a:p>
                  </p:txBody>
                </p:sp>
                <p:cxnSp>
                  <p:nvCxnSpPr>
                    <p:cNvPr id="180" name="Straight Arrow Connector 179">
                      <a:extLst>
                        <a:ext uri="{FF2B5EF4-FFF2-40B4-BE49-F238E27FC236}">
                          <a16:creationId xmlns:a16="http://schemas.microsoft.com/office/drawing/2014/main" id="{596746BA-0D1A-A281-C4DE-68CEEFAE5A07}"/>
                        </a:ext>
                      </a:extLst>
                    </p:cNvPr>
                    <p:cNvCxnSpPr>
                      <a:cxnSpLocks/>
                    </p:cNvCxnSpPr>
                    <p:nvPr/>
                  </p:nvCxnSpPr>
                  <p:spPr>
                    <a:xfrm flipV="1">
                      <a:off x="5302012" y="3081236"/>
                      <a:ext cx="0" cy="352426"/>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81" name="Arrow: Left-Right 180">
                      <a:extLst>
                        <a:ext uri="{FF2B5EF4-FFF2-40B4-BE49-F238E27FC236}">
                          <a16:creationId xmlns:a16="http://schemas.microsoft.com/office/drawing/2014/main" id="{2EF3742F-1117-86C8-3DEB-26F07CE29763}"/>
                        </a:ext>
                      </a:extLst>
                    </p:cNvPr>
                    <p:cNvSpPr/>
                    <p:nvPr/>
                  </p:nvSpPr>
                  <p:spPr>
                    <a:xfrm>
                      <a:off x="5533071" y="2945283"/>
                      <a:ext cx="658760" cy="221224"/>
                    </a:xfrm>
                    <a:prstGeom prst="lef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srgbClr val="003B62"/>
                        </a:solidFill>
                        <a:latin typeface="Arial"/>
                      </a:endParaRPr>
                    </a:p>
                  </p:txBody>
                </p:sp>
                <p:sp>
                  <p:nvSpPr>
                    <p:cNvPr id="182" name="TextBox 181">
                      <a:extLst>
                        <a:ext uri="{FF2B5EF4-FFF2-40B4-BE49-F238E27FC236}">
                          <a16:creationId xmlns:a16="http://schemas.microsoft.com/office/drawing/2014/main" id="{52A0BE94-130C-4BBC-67A3-E559BCA214B0}"/>
                        </a:ext>
                      </a:extLst>
                    </p:cNvPr>
                    <p:cNvSpPr txBox="1"/>
                    <p:nvPr/>
                  </p:nvSpPr>
                  <p:spPr>
                    <a:xfrm>
                      <a:off x="6102211" y="3426434"/>
                      <a:ext cx="1591945" cy="581070"/>
                    </a:xfrm>
                    <a:prstGeom prst="rect">
                      <a:avLst/>
                    </a:prstGeom>
                    <a:noFill/>
                  </p:spPr>
                  <p:txBody>
                    <a:bodyPr wrap="square" rtlCol="0">
                      <a:spAutoFit/>
                    </a:bodyPr>
                    <a:lstStyle/>
                    <a:p>
                      <a:pPr>
                        <a:defRPr/>
                      </a:pPr>
                      <a:r>
                        <a:rPr lang="en-US" sz="1400">
                          <a:solidFill>
                            <a:srgbClr val="003B62"/>
                          </a:solidFill>
                          <a:latin typeface="Arial"/>
                        </a:rPr>
                        <a:t>Not to WUI Code</a:t>
                      </a:r>
                      <a:endParaRPr lang="en-US" sz="1400" dirty="0">
                        <a:solidFill>
                          <a:srgbClr val="003B62"/>
                        </a:solidFill>
                        <a:latin typeface="Arial"/>
                      </a:endParaRPr>
                    </a:p>
                  </p:txBody>
                </p:sp>
                <p:cxnSp>
                  <p:nvCxnSpPr>
                    <p:cNvPr id="183" name="Straight Connector 182">
                      <a:extLst>
                        <a:ext uri="{FF2B5EF4-FFF2-40B4-BE49-F238E27FC236}">
                          <a16:creationId xmlns:a16="http://schemas.microsoft.com/office/drawing/2014/main" id="{8A4D22EB-217E-DD75-9332-355FBC35D5A6}"/>
                        </a:ext>
                      </a:extLst>
                    </p:cNvPr>
                    <p:cNvCxnSpPr>
                      <a:cxnSpLocks/>
                      <a:stCxn id="173" idx="1"/>
                      <a:endCxn id="174" idx="3"/>
                    </p:cNvCxnSpPr>
                    <p:nvPr/>
                  </p:nvCxnSpPr>
                  <p:spPr>
                    <a:xfrm>
                      <a:off x="6835845" y="2725286"/>
                      <a:ext cx="61205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1BFD2010-BDAA-CC36-0086-B9FBE37A9660}"/>
                        </a:ext>
                      </a:extLst>
                    </p:cNvPr>
                    <p:cNvCxnSpPr/>
                    <p:nvPr/>
                  </p:nvCxnSpPr>
                  <p:spPr>
                    <a:xfrm>
                      <a:off x="6333473" y="2736339"/>
                      <a:ext cx="18681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0D84C621-4D1C-CDE9-CE08-BBE1382FF8A1}"/>
                        </a:ext>
                      </a:extLst>
                    </p:cNvPr>
                    <p:cNvCxnSpPr>
                      <a:stCxn id="173" idx="0"/>
                      <a:endCxn id="173" idx="2"/>
                    </p:cNvCxnSpPr>
                    <p:nvPr/>
                  </p:nvCxnSpPr>
                  <p:spPr>
                    <a:xfrm>
                      <a:off x="6985787" y="2505289"/>
                      <a:ext cx="0" cy="439994"/>
                    </a:xfrm>
                    <a:prstGeom prst="line">
                      <a:avLst/>
                    </a:prstGeom>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8DAD2A20-008B-3BA4-DEDE-6F668A1A08AD}"/>
                        </a:ext>
                      </a:extLst>
                    </p:cNvPr>
                    <p:cNvCxnSpPr/>
                    <p:nvPr/>
                  </p:nvCxnSpPr>
                  <p:spPr>
                    <a:xfrm>
                      <a:off x="7274038" y="2511386"/>
                      <a:ext cx="0" cy="439994"/>
                    </a:xfrm>
                    <a:prstGeom prst="line">
                      <a:avLst/>
                    </a:prstGeom>
                  </p:spPr>
                  <p:style>
                    <a:lnRef idx="1">
                      <a:schemeClr val="accent1"/>
                    </a:lnRef>
                    <a:fillRef idx="0">
                      <a:schemeClr val="accent1"/>
                    </a:fillRef>
                    <a:effectRef idx="0">
                      <a:schemeClr val="accent1"/>
                    </a:effectRef>
                    <a:fontRef idx="minor">
                      <a:schemeClr val="tx1"/>
                    </a:fontRef>
                  </p:style>
                </p:cxnSp>
                <p:sp>
                  <p:nvSpPr>
                    <p:cNvPr id="187" name="Rectangle 186">
                      <a:extLst>
                        <a:ext uri="{FF2B5EF4-FFF2-40B4-BE49-F238E27FC236}">
                          <a16:creationId xmlns:a16="http://schemas.microsoft.com/office/drawing/2014/main" id="{0B47A43E-1942-A640-4EDD-6863AE26DAC1}"/>
                        </a:ext>
                      </a:extLst>
                    </p:cNvPr>
                    <p:cNvSpPr/>
                    <p:nvPr/>
                  </p:nvSpPr>
                  <p:spPr>
                    <a:xfrm>
                      <a:off x="5965689" y="2279148"/>
                      <a:ext cx="1959291" cy="45719"/>
                    </a:xfrm>
                    <a:prstGeom prst="rect">
                      <a:avLst/>
                    </a:prstGeom>
                    <a:solidFill>
                      <a:schemeClr val="tx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Rectangle 187">
                      <a:extLst>
                        <a:ext uri="{FF2B5EF4-FFF2-40B4-BE49-F238E27FC236}">
                          <a16:creationId xmlns:a16="http://schemas.microsoft.com/office/drawing/2014/main" id="{DD844293-EF4C-5DB0-4FAC-7BE83E2B7193}"/>
                        </a:ext>
                      </a:extLst>
                    </p:cNvPr>
                    <p:cNvSpPr/>
                    <p:nvPr/>
                  </p:nvSpPr>
                  <p:spPr>
                    <a:xfrm>
                      <a:off x="6157776" y="3148772"/>
                      <a:ext cx="1639912" cy="103767"/>
                    </a:xfrm>
                    <a:prstGeom prst="rect">
                      <a:avLst/>
                    </a:prstGeom>
                    <a:solidFill>
                      <a:schemeClr val="tx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Rectangle 188">
                      <a:extLst>
                        <a:ext uri="{FF2B5EF4-FFF2-40B4-BE49-F238E27FC236}">
                          <a16:creationId xmlns:a16="http://schemas.microsoft.com/office/drawing/2014/main" id="{1940FA62-F180-25C8-1616-23A40E68DE58}"/>
                        </a:ext>
                      </a:extLst>
                    </p:cNvPr>
                    <p:cNvSpPr/>
                    <p:nvPr/>
                  </p:nvSpPr>
                  <p:spPr>
                    <a:xfrm>
                      <a:off x="6234826" y="2487912"/>
                      <a:ext cx="106305" cy="450973"/>
                    </a:xfrm>
                    <a:prstGeom prst="rect">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Rectangle 189">
                      <a:extLst>
                        <a:ext uri="{FF2B5EF4-FFF2-40B4-BE49-F238E27FC236}">
                          <a16:creationId xmlns:a16="http://schemas.microsoft.com/office/drawing/2014/main" id="{00C07F04-D56B-CAED-938B-F634FFA975E2}"/>
                        </a:ext>
                      </a:extLst>
                    </p:cNvPr>
                    <p:cNvSpPr/>
                    <p:nvPr/>
                  </p:nvSpPr>
                  <p:spPr>
                    <a:xfrm>
                      <a:off x="6542083" y="2486956"/>
                      <a:ext cx="106305" cy="450973"/>
                    </a:xfrm>
                    <a:prstGeom prst="rect">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 name="Rectangle 190">
                      <a:extLst>
                        <a:ext uri="{FF2B5EF4-FFF2-40B4-BE49-F238E27FC236}">
                          <a16:creationId xmlns:a16="http://schemas.microsoft.com/office/drawing/2014/main" id="{9438C63D-D90B-2AC8-4749-37AE7356D8B8}"/>
                        </a:ext>
                      </a:extLst>
                    </p:cNvPr>
                    <p:cNvSpPr/>
                    <p:nvPr/>
                  </p:nvSpPr>
                  <p:spPr>
                    <a:xfrm>
                      <a:off x="6717177" y="2486956"/>
                      <a:ext cx="106305" cy="450973"/>
                    </a:xfrm>
                    <a:prstGeom prst="rect">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Rectangle 191">
                      <a:extLst>
                        <a:ext uri="{FF2B5EF4-FFF2-40B4-BE49-F238E27FC236}">
                          <a16:creationId xmlns:a16="http://schemas.microsoft.com/office/drawing/2014/main" id="{7349A2F6-09FA-15F5-C9C6-6B9C7A3C825E}"/>
                        </a:ext>
                      </a:extLst>
                    </p:cNvPr>
                    <p:cNvSpPr/>
                    <p:nvPr/>
                  </p:nvSpPr>
                  <p:spPr>
                    <a:xfrm>
                      <a:off x="7436744" y="2486956"/>
                      <a:ext cx="106305" cy="450973"/>
                    </a:xfrm>
                    <a:prstGeom prst="rect">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3" name="Straight Arrow Connector 192">
                      <a:extLst>
                        <a:ext uri="{FF2B5EF4-FFF2-40B4-BE49-F238E27FC236}">
                          <a16:creationId xmlns:a16="http://schemas.microsoft.com/office/drawing/2014/main" id="{5E308DCF-CDB6-563F-52A2-29F2EEBB9668}"/>
                        </a:ext>
                      </a:extLst>
                    </p:cNvPr>
                    <p:cNvCxnSpPr>
                      <a:cxnSpLocks/>
                    </p:cNvCxnSpPr>
                    <p:nvPr/>
                  </p:nvCxnSpPr>
                  <p:spPr>
                    <a:xfrm flipV="1">
                      <a:off x="6221330" y="3100140"/>
                      <a:ext cx="0" cy="352426"/>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94" name="Group 193">
                    <a:extLst>
                      <a:ext uri="{FF2B5EF4-FFF2-40B4-BE49-F238E27FC236}">
                        <a16:creationId xmlns:a16="http://schemas.microsoft.com/office/drawing/2014/main" id="{ACFB5483-669E-1BD2-F76B-608157393817}"/>
                      </a:ext>
                    </a:extLst>
                  </p:cNvPr>
                  <p:cNvGrpSpPr/>
                  <p:nvPr/>
                </p:nvGrpSpPr>
                <p:grpSpPr>
                  <a:xfrm>
                    <a:off x="7408622" y="1745698"/>
                    <a:ext cx="536347" cy="854514"/>
                    <a:chOff x="5488336" y="1106439"/>
                    <a:chExt cx="536347" cy="854514"/>
                  </a:xfrm>
                </p:grpSpPr>
                <p:sp>
                  <p:nvSpPr>
                    <p:cNvPr id="195" name="Rectangle: Rounded Corners 194">
                      <a:extLst>
                        <a:ext uri="{FF2B5EF4-FFF2-40B4-BE49-F238E27FC236}">
                          <a16:creationId xmlns:a16="http://schemas.microsoft.com/office/drawing/2014/main" id="{B486AB06-3F50-DB38-CDE5-58F8B2C44C1E}"/>
                        </a:ext>
                      </a:extLst>
                    </p:cNvPr>
                    <p:cNvSpPr/>
                    <p:nvPr/>
                  </p:nvSpPr>
                  <p:spPr>
                    <a:xfrm>
                      <a:off x="5562566" y="1354914"/>
                      <a:ext cx="462117" cy="383459"/>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srgbClr val="003B62"/>
                        </a:solidFill>
                        <a:latin typeface="Arial"/>
                      </a:endParaRPr>
                    </a:p>
                  </p:txBody>
                </p:sp>
                <p:sp>
                  <p:nvSpPr>
                    <p:cNvPr id="196" name="TextBox 195">
                      <a:extLst>
                        <a:ext uri="{FF2B5EF4-FFF2-40B4-BE49-F238E27FC236}">
                          <a16:creationId xmlns:a16="http://schemas.microsoft.com/office/drawing/2014/main" id="{DAB9ABCA-81A5-B31D-9BFE-9154348AEDF7}"/>
                        </a:ext>
                      </a:extLst>
                    </p:cNvPr>
                    <p:cNvSpPr txBox="1"/>
                    <p:nvPr/>
                  </p:nvSpPr>
                  <p:spPr>
                    <a:xfrm>
                      <a:off x="5488336" y="1106439"/>
                      <a:ext cx="453970" cy="854514"/>
                    </a:xfrm>
                    <a:prstGeom prst="rect">
                      <a:avLst/>
                    </a:prstGeom>
                    <a:noFill/>
                  </p:spPr>
                  <p:txBody>
                    <a:bodyPr wrap="square" rtlCol="0">
                      <a:spAutoFit/>
                    </a:bodyPr>
                    <a:lstStyle>
                      <a:defPPr>
                        <a:defRPr lang="en-US"/>
                      </a:defPPr>
                      <a:lvl1pPr marR="0" lvl="0" indent="0" fontAlgn="auto">
                        <a:lnSpc>
                          <a:spcPct val="100000"/>
                        </a:lnSpc>
                        <a:spcBef>
                          <a:spcPts val="0"/>
                        </a:spcBef>
                        <a:spcAft>
                          <a:spcPts val="0"/>
                        </a:spcAft>
                        <a:buClrTx/>
                        <a:buSzTx/>
                        <a:buFontTx/>
                        <a:buNone/>
                        <a:tabLst/>
                        <a:defRPr kumimoji="0" sz="2800" b="1" i="1" u="none" strike="noStrike" cap="none" spc="0" normalizeH="0" baseline="0">
                          <a:ln>
                            <a:noFill/>
                          </a:ln>
                          <a:solidFill>
                            <a:srgbClr val="003B62"/>
                          </a:solidFill>
                          <a:effectLst/>
                          <a:uLnTx/>
                          <a:uFillTx/>
                          <a:latin typeface="Arial"/>
                        </a:defRPr>
                      </a:lvl1pPr>
                    </a:lstStyle>
                    <a:p>
                      <a:r>
                        <a:rPr lang="en-US" sz="4400" b="0" dirty="0"/>
                        <a:t>×</a:t>
                      </a:r>
                      <a:endParaRPr lang="en-US" sz="3600" b="0" dirty="0"/>
                    </a:p>
                  </p:txBody>
                </p:sp>
              </p:grpSp>
            </p:grpSp>
            <p:sp>
              <p:nvSpPr>
                <p:cNvPr id="365" name="Rectangle: Rounded Corners 364">
                  <a:extLst>
                    <a:ext uri="{FF2B5EF4-FFF2-40B4-BE49-F238E27FC236}">
                      <a16:creationId xmlns:a16="http://schemas.microsoft.com/office/drawing/2014/main" id="{4E5AC7E8-2926-B76E-9807-475057C453E5}"/>
                    </a:ext>
                  </a:extLst>
                </p:cNvPr>
                <p:cNvSpPr/>
                <p:nvPr/>
              </p:nvSpPr>
              <p:spPr>
                <a:xfrm>
                  <a:off x="3682590" y="182452"/>
                  <a:ext cx="1386625" cy="623926"/>
                </a:xfrm>
                <a:prstGeom prst="round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sz="1100" dirty="0">
                      <a:solidFill>
                        <a:schemeClr val="bg2">
                          <a:lumMod val="50000"/>
                        </a:schemeClr>
                      </a:solidFill>
                    </a:rPr>
                    <a:t>POP-UP </a:t>
                  </a:r>
                </a:p>
                <a:p>
                  <a:pPr algn="ctr"/>
                  <a:r>
                    <a:rPr lang="en-US" sz="1100" dirty="0">
                      <a:solidFill>
                        <a:schemeClr val="bg2">
                          <a:lumMod val="50000"/>
                        </a:schemeClr>
                      </a:solidFill>
                    </a:rPr>
                    <a:t>NEW WINDOW 4d</a:t>
                  </a:r>
                  <a:endParaRPr lang="en-US" sz="1600" dirty="0">
                    <a:solidFill>
                      <a:schemeClr val="bg2">
                        <a:lumMod val="50000"/>
                      </a:schemeClr>
                    </a:solidFill>
                  </a:endParaRPr>
                </a:p>
              </p:txBody>
            </p:sp>
          </p:grpSp>
          <p:grpSp>
            <p:nvGrpSpPr>
              <p:cNvPr id="337" name="Group 336">
                <a:extLst>
                  <a:ext uri="{FF2B5EF4-FFF2-40B4-BE49-F238E27FC236}">
                    <a16:creationId xmlns:a16="http://schemas.microsoft.com/office/drawing/2014/main" id="{467B759F-B131-EC6E-B934-AC18B99797D9}"/>
                  </a:ext>
                </a:extLst>
              </p:cNvPr>
              <p:cNvGrpSpPr/>
              <p:nvPr/>
            </p:nvGrpSpPr>
            <p:grpSpPr>
              <a:xfrm>
                <a:off x="7136862" y="307740"/>
                <a:ext cx="4668913" cy="4113691"/>
                <a:chOff x="7136862" y="307740"/>
                <a:chExt cx="4668913" cy="4113691"/>
              </a:xfrm>
            </p:grpSpPr>
            <p:sp>
              <p:nvSpPr>
                <p:cNvPr id="198" name="Rectangle: Rounded Corners 197">
                  <a:extLst>
                    <a:ext uri="{FF2B5EF4-FFF2-40B4-BE49-F238E27FC236}">
                      <a16:creationId xmlns:a16="http://schemas.microsoft.com/office/drawing/2014/main" id="{E0D49C80-FC1B-8E48-3270-DA50B15A364A}"/>
                    </a:ext>
                  </a:extLst>
                </p:cNvPr>
                <p:cNvSpPr/>
                <p:nvPr/>
              </p:nvSpPr>
              <p:spPr>
                <a:xfrm>
                  <a:off x="7136862" y="307740"/>
                  <a:ext cx="4668913" cy="411369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r>
                    <a:rPr lang="en-US" sz="2000" b="1">
                      <a:highlight>
                        <a:srgbClr val="C0C0C0"/>
                      </a:highlight>
                    </a:rPr>
                    <a:t>SCENARIO 2</a:t>
                  </a:r>
                  <a:r>
                    <a:rPr lang="en-US" sz="2000" b="1" dirty="0">
                      <a:highlight>
                        <a:srgbClr val="C0C0C0"/>
                      </a:highlight>
                    </a:rPr>
                    <a:t>:</a:t>
                  </a:r>
                  <a:br>
                    <a:rPr lang="en-US" sz="2000" b="1">
                      <a:highlight>
                        <a:srgbClr val="C0C0C0"/>
                      </a:highlight>
                    </a:rPr>
                  </a:br>
                  <a:r>
                    <a:rPr lang="en-US" sz="2000" b="1">
                      <a:highlight>
                        <a:srgbClr val="C0C0C0"/>
                      </a:highlight>
                    </a:rPr>
                    <a:t>To WUI Code</a:t>
                  </a:r>
                  <a:endParaRPr lang="en-US" sz="2000" b="1" dirty="0">
                    <a:highlight>
                      <a:srgbClr val="C0C0C0"/>
                    </a:highlight>
                  </a:endParaRPr>
                </a:p>
              </p:txBody>
            </p:sp>
            <p:grpSp>
              <p:nvGrpSpPr>
                <p:cNvPr id="200" name="Group 199">
                  <a:extLst>
                    <a:ext uri="{FF2B5EF4-FFF2-40B4-BE49-F238E27FC236}">
                      <a16:creationId xmlns:a16="http://schemas.microsoft.com/office/drawing/2014/main" id="{86F2BF50-F958-5434-BFE5-E2CFC6651154}"/>
                    </a:ext>
                  </a:extLst>
                </p:cNvPr>
                <p:cNvGrpSpPr/>
                <p:nvPr/>
              </p:nvGrpSpPr>
              <p:grpSpPr>
                <a:xfrm>
                  <a:off x="7968457" y="1353143"/>
                  <a:ext cx="3274141" cy="2545633"/>
                  <a:chOff x="6378425" y="6983529"/>
                  <a:chExt cx="3274141" cy="2545633"/>
                </a:xfrm>
              </p:grpSpPr>
              <p:grpSp>
                <p:nvGrpSpPr>
                  <p:cNvPr id="201" name="Group 200">
                    <a:extLst>
                      <a:ext uri="{FF2B5EF4-FFF2-40B4-BE49-F238E27FC236}">
                        <a16:creationId xmlns:a16="http://schemas.microsoft.com/office/drawing/2014/main" id="{5C9A4B1B-3AF6-F0FC-6EF2-FEBB7F76541C}"/>
                      </a:ext>
                    </a:extLst>
                  </p:cNvPr>
                  <p:cNvGrpSpPr/>
                  <p:nvPr/>
                </p:nvGrpSpPr>
                <p:grpSpPr>
                  <a:xfrm>
                    <a:off x="6378425" y="6983529"/>
                    <a:ext cx="3274141" cy="2545633"/>
                    <a:chOff x="8128784" y="1241836"/>
                    <a:chExt cx="3274141" cy="2545633"/>
                  </a:xfrm>
                </p:grpSpPr>
                <p:sp>
                  <p:nvSpPr>
                    <p:cNvPr id="205" name="Rectangle 204">
                      <a:extLst>
                        <a:ext uri="{FF2B5EF4-FFF2-40B4-BE49-F238E27FC236}">
                          <a16:creationId xmlns:a16="http://schemas.microsoft.com/office/drawing/2014/main" id="{44402B05-5667-4330-D5B7-EAE6168DAF19}"/>
                        </a:ext>
                      </a:extLst>
                    </p:cNvPr>
                    <p:cNvSpPr/>
                    <p:nvPr/>
                  </p:nvSpPr>
                  <p:spPr>
                    <a:xfrm>
                      <a:off x="8128784" y="1241836"/>
                      <a:ext cx="3274141" cy="2015612"/>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srgbClr val="003B62"/>
                        </a:solidFill>
                        <a:latin typeface="Arial"/>
                      </a:endParaRPr>
                    </a:p>
                  </p:txBody>
                </p:sp>
                <p:sp>
                  <p:nvSpPr>
                    <p:cNvPr id="206" name="Rectangle 205">
                      <a:extLst>
                        <a:ext uri="{FF2B5EF4-FFF2-40B4-BE49-F238E27FC236}">
                          <a16:creationId xmlns:a16="http://schemas.microsoft.com/office/drawing/2014/main" id="{0EB15437-A53A-0164-AF46-2A18EBAD22A2}"/>
                        </a:ext>
                      </a:extLst>
                    </p:cNvPr>
                    <p:cNvSpPr/>
                    <p:nvPr/>
                  </p:nvSpPr>
                  <p:spPr>
                    <a:xfrm>
                      <a:off x="9623287" y="2284056"/>
                      <a:ext cx="1617410" cy="973393"/>
                    </a:xfrm>
                    <a:prstGeom prst="rect">
                      <a:avLst/>
                    </a:prstGeom>
                    <a:pattFill prst="ltHorz">
                      <a:fgClr>
                        <a:schemeClr val="bg1">
                          <a:lumMod val="50000"/>
                        </a:schemeClr>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srgbClr val="003B62"/>
                        </a:solidFill>
                        <a:latin typeface="Arial"/>
                      </a:endParaRPr>
                    </a:p>
                  </p:txBody>
                </p:sp>
                <p:sp>
                  <p:nvSpPr>
                    <p:cNvPr id="207" name="Isosceles Triangle 206">
                      <a:extLst>
                        <a:ext uri="{FF2B5EF4-FFF2-40B4-BE49-F238E27FC236}">
                          <a16:creationId xmlns:a16="http://schemas.microsoft.com/office/drawing/2014/main" id="{DE83A57E-73E0-50E6-3461-90D7EEA11EA1}"/>
                        </a:ext>
                      </a:extLst>
                    </p:cNvPr>
                    <p:cNvSpPr/>
                    <p:nvPr/>
                  </p:nvSpPr>
                  <p:spPr>
                    <a:xfrm>
                      <a:off x="9426641" y="1576133"/>
                      <a:ext cx="1976283" cy="707923"/>
                    </a:xfrm>
                    <a:prstGeom prst="triangle">
                      <a:avLst>
                        <a:gd name="adj" fmla="val 51333"/>
                      </a:avLst>
                    </a:prstGeom>
                    <a:pattFill prst="horzBrick">
                      <a:fgClr>
                        <a:schemeClr val="bg1">
                          <a:lumMod val="65000"/>
                        </a:schemeClr>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3B62"/>
                        </a:solidFill>
                        <a:latin typeface="Arial"/>
                      </a:endParaRPr>
                    </a:p>
                  </p:txBody>
                </p:sp>
                <p:sp>
                  <p:nvSpPr>
                    <p:cNvPr id="208" name="Rectangle 207">
                      <a:extLst>
                        <a:ext uri="{FF2B5EF4-FFF2-40B4-BE49-F238E27FC236}">
                          <a16:creationId xmlns:a16="http://schemas.microsoft.com/office/drawing/2014/main" id="{7E0A177F-D112-E58E-ECBD-194081AE43B7}"/>
                        </a:ext>
                      </a:extLst>
                    </p:cNvPr>
                    <p:cNvSpPr/>
                    <p:nvPr/>
                  </p:nvSpPr>
                  <p:spPr>
                    <a:xfrm>
                      <a:off x="9810100" y="2510197"/>
                      <a:ext cx="186813" cy="439994"/>
                    </a:xfrm>
                    <a:prstGeom prst="rect">
                      <a:avLst/>
                    </a:prstGeom>
                    <a:solidFill>
                      <a:schemeClr val="tx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srgbClr val="003B62"/>
                        </a:solidFill>
                        <a:latin typeface="Arial"/>
                      </a:endParaRPr>
                    </a:p>
                  </p:txBody>
                </p:sp>
                <p:sp>
                  <p:nvSpPr>
                    <p:cNvPr id="209" name="Rectangle 208">
                      <a:extLst>
                        <a:ext uri="{FF2B5EF4-FFF2-40B4-BE49-F238E27FC236}">
                          <a16:creationId xmlns:a16="http://schemas.microsoft.com/office/drawing/2014/main" id="{C2E06326-9645-D631-FED6-C84826FAC256}"/>
                        </a:ext>
                      </a:extLst>
                    </p:cNvPr>
                    <p:cNvSpPr/>
                    <p:nvPr/>
                  </p:nvSpPr>
                  <p:spPr>
                    <a:xfrm>
                      <a:off x="10296797" y="2510197"/>
                      <a:ext cx="299884" cy="439994"/>
                    </a:xfrm>
                    <a:prstGeom prst="rect">
                      <a:avLst/>
                    </a:prstGeom>
                    <a:solidFill>
                      <a:schemeClr val="tx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srgbClr val="003B62"/>
                        </a:solidFill>
                        <a:latin typeface="Arial"/>
                      </a:endParaRPr>
                    </a:p>
                  </p:txBody>
                </p:sp>
                <p:sp>
                  <p:nvSpPr>
                    <p:cNvPr id="210" name="Rectangle 209">
                      <a:extLst>
                        <a:ext uri="{FF2B5EF4-FFF2-40B4-BE49-F238E27FC236}">
                          <a16:creationId xmlns:a16="http://schemas.microsoft.com/office/drawing/2014/main" id="{AD61BE9D-E817-2EC0-4B4F-53CE6C5007AF}"/>
                        </a:ext>
                      </a:extLst>
                    </p:cNvPr>
                    <p:cNvSpPr/>
                    <p:nvPr/>
                  </p:nvSpPr>
                  <p:spPr>
                    <a:xfrm>
                      <a:off x="10596681" y="2510197"/>
                      <a:ext cx="299884" cy="439994"/>
                    </a:xfrm>
                    <a:prstGeom prst="rect">
                      <a:avLst/>
                    </a:prstGeom>
                    <a:solidFill>
                      <a:schemeClr val="tx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srgbClr val="003B62"/>
                        </a:solidFill>
                        <a:latin typeface="Arial"/>
                      </a:endParaRPr>
                    </a:p>
                  </p:txBody>
                </p:sp>
                <p:sp>
                  <p:nvSpPr>
                    <p:cNvPr id="211" name="Rectangle 210">
                      <a:extLst>
                        <a:ext uri="{FF2B5EF4-FFF2-40B4-BE49-F238E27FC236}">
                          <a16:creationId xmlns:a16="http://schemas.microsoft.com/office/drawing/2014/main" id="{7E7DC302-11CA-2B60-5013-7866F8EBFDB1}"/>
                        </a:ext>
                      </a:extLst>
                    </p:cNvPr>
                    <p:cNvSpPr/>
                    <p:nvPr/>
                  </p:nvSpPr>
                  <p:spPr>
                    <a:xfrm>
                      <a:off x="8531906" y="2864158"/>
                      <a:ext cx="462117" cy="393291"/>
                    </a:xfrm>
                    <a:prstGeom prst="rect">
                      <a:avLst/>
                    </a:prstGeom>
                    <a:solidFill>
                      <a:srgbClr val="92D050"/>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srgbClr val="003B62"/>
                        </a:solidFill>
                        <a:latin typeface="Arial"/>
                      </a:endParaRPr>
                    </a:p>
                  </p:txBody>
                </p:sp>
                <p:sp>
                  <p:nvSpPr>
                    <p:cNvPr id="212" name="Isosceles Triangle 211">
                      <a:extLst>
                        <a:ext uri="{FF2B5EF4-FFF2-40B4-BE49-F238E27FC236}">
                          <a16:creationId xmlns:a16="http://schemas.microsoft.com/office/drawing/2014/main" id="{C549B5B8-A745-8A4A-0A9E-DA36D7D64378}"/>
                        </a:ext>
                      </a:extLst>
                    </p:cNvPr>
                    <p:cNvSpPr/>
                    <p:nvPr/>
                  </p:nvSpPr>
                  <p:spPr>
                    <a:xfrm>
                      <a:off x="8531906" y="2736339"/>
                      <a:ext cx="462117" cy="127819"/>
                    </a:xfrm>
                    <a:prstGeom prst="triangle">
                      <a:avLst/>
                    </a:prstGeom>
                    <a:solidFill>
                      <a:srgbClr val="92D050"/>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3B62"/>
                        </a:solidFill>
                        <a:latin typeface="Arial"/>
                      </a:endParaRPr>
                    </a:p>
                  </p:txBody>
                </p:sp>
                <p:sp>
                  <p:nvSpPr>
                    <p:cNvPr id="213" name="Rectangle 212">
                      <a:extLst>
                        <a:ext uri="{FF2B5EF4-FFF2-40B4-BE49-F238E27FC236}">
                          <a16:creationId xmlns:a16="http://schemas.microsoft.com/office/drawing/2014/main" id="{F33AFD32-404F-F320-26F0-D73CE634AD8B}"/>
                        </a:ext>
                      </a:extLst>
                    </p:cNvPr>
                    <p:cNvSpPr/>
                    <p:nvPr/>
                  </p:nvSpPr>
                  <p:spPr>
                    <a:xfrm>
                      <a:off x="8128784" y="3257449"/>
                      <a:ext cx="3274141" cy="530020"/>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srgbClr val="003B62"/>
                        </a:solidFill>
                        <a:latin typeface="Arial"/>
                      </a:endParaRPr>
                    </a:p>
                  </p:txBody>
                </p:sp>
                <p:sp>
                  <p:nvSpPr>
                    <p:cNvPr id="214" name="TextBox 213">
                      <a:extLst>
                        <a:ext uri="{FF2B5EF4-FFF2-40B4-BE49-F238E27FC236}">
                          <a16:creationId xmlns:a16="http://schemas.microsoft.com/office/drawing/2014/main" id="{18809D65-D242-36B5-DF36-4FDC73427E30}"/>
                        </a:ext>
                      </a:extLst>
                    </p:cNvPr>
                    <p:cNvSpPr txBox="1"/>
                    <p:nvPr/>
                  </p:nvSpPr>
                  <p:spPr>
                    <a:xfrm>
                      <a:off x="8628642" y="2443803"/>
                      <a:ext cx="1199538" cy="344497"/>
                    </a:xfrm>
                    <a:prstGeom prst="rect">
                      <a:avLst/>
                    </a:prstGeom>
                    <a:noFill/>
                  </p:spPr>
                  <p:txBody>
                    <a:bodyPr wrap="square" rtlCol="0">
                      <a:spAutoFit/>
                    </a:bodyPr>
                    <a:lstStyle/>
                    <a:p>
                      <a:pPr>
                        <a:defRPr/>
                      </a:pPr>
                      <a:r>
                        <a:rPr lang="en-US" sz="1400">
                          <a:solidFill>
                            <a:srgbClr val="003B62"/>
                          </a:solidFill>
                          <a:latin typeface="Arial"/>
                        </a:rPr>
                        <a:t>SSD 10 ft</a:t>
                      </a:r>
                      <a:endParaRPr lang="en-US" sz="1400" dirty="0">
                        <a:solidFill>
                          <a:srgbClr val="003B62"/>
                        </a:solidFill>
                        <a:latin typeface="Arial"/>
                      </a:endParaRPr>
                    </a:p>
                  </p:txBody>
                </p:sp>
                <p:sp>
                  <p:nvSpPr>
                    <p:cNvPr id="215" name="TextBox 214">
                      <a:extLst>
                        <a:ext uri="{FF2B5EF4-FFF2-40B4-BE49-F238E27FC236}">
                          <a16:creationId xmlns:a16="http://schemas.microsoft.com/office/drawing/2014/main" id="{675B73C6-09C7-FD35-CD0D-4F35C842753B}"/>
                        </a:ext>
                      </a:extLst>
                    </p:cNvPr>
                    <p:cNvSpPr txBox="1"/>
                    <p:nvPr/>
                  </p:nvSpPr>
                  <p:spPr>
                    <a:xfrm>
                      <a:off x="8227105" y="3413229"/>
                      <a:ext cx="1347016" cy="344497"/>
                    </a:xfrm>
                    <a:prstGeom prst="rect">
                      <a:avLst/>
                    </a:prstGeom>
                    <a:noFill/>
                  </p:spPr>
                  <p:txBody>
                    <a:bodyPr wrap="square" rtlCol="0">
                      <a:spAutoFit/>
                    </a:bodyPr>
                    <a:lstStyle/>
                    <a:p>
                      <a:pPr>
                        <a:defRPr/>
                      </a:pPr>
                      <a:r>
                        <a:rPr lang="en-US" sz="1400">
                          <a:solidFill>
                            <a:srgbClr val="003B62"/>
                          </a:solidFill>
                          <a:latin typeface="Arial"/>
                        </a:rPr>
                        <a:t>Small shed</a:t>
                      </a:r>
                      <a:endParaRPr lang="en-US" sz="1400" dirty="0">
                        <a:solidFill>
                          <a:srgbClr val="003B62"/>
                        </a:solidFill>
                        <a:latin typeface="Arial"/>
                      </a:endParaRPr>
                    </a:p>
                  </p:txBody>
                </p:sp>
                <p:cxnSp>
                  <p:nvCxnSpPr>
                    <p:cNvPr id="216" name="Straight Arrow Connector 215">
                      <a:extLst>
                        <a:ext uri="{FF2B5EF4-FFF2-40B4-BE49-F238E27FC236}">
                          <a16:creationId xmlns:a16="http://schemas.microsoft.com/office/drawing/2014/main" id="{9F39C098-1D88-16AD-A3FB-79A99540314E}"/>
                        </a:ext>
                      </a:extLst>
                    </p:cNvPr>
                    <p:cNvCxnSpPr>
                      <a:cxnSpLocks/>
                    </p:cNvCxnSpPr>
                    <p:nvPr/>
                  </p:nvCxnSpPr>
                  <p:spPr>
                    <a:xfrm flipV="1">
                      <a:off x="8760718" y="3081236"/>
                      <a:ext cx="0" cy="352426"/>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93291B64-DD1F-7DA3-9C6E-C721C65BED8C}"/>
                        </a:ext>
                      </a:extLst>
                    </p:cNvPr>
                    <p:cNvCxnSpPr>
                      <a:cxnSpLocks/>
                    </p:cNvCxnSpPr>
                    <p:nvPr/>
                  </p:nvCxnSpPr>
                  <p:spPr>
                    <a:xfrm flipH="1">
                      <a:off x="9642956" y="2284056"/>
                      <a:ext cx="9827" cy="973392"/>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18" name="Arrow: Left-Right 217">
                      <a:extLst>
                        <a:ext uri="{FF2B5EF4-FFF2-40B4-BE49-F238E27FC236}">
                          <a16:creationId xmlns:a16="http://schemas.microsoft.com/office/drawing/2014/main" id="{9996BEAF-186B-895F-1649-6745857B8600}"/>
                        </a:ext>
                      </a:extLst>
                    </p:cNvPr>
                    <p:cNvSpPr/>
                    <p:nvPr/>
                  </p:nvSpPr>
                  <p:spPr>
                    <a:xfrm>
                      <a:off x="8994023" y="2950191"/>
                      <a:ext cx="658760" cy="221224"/>
                    </a:xfrm>
                    <a:prstGeom prst="leftRightArrow">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srgbClr val="003B62"/>
                        </a:solidFill>
                        <a:latin typeface="Arial"/>
                      </a:endParaRPr>
                    </a:p>
                  </p:txBody>
                </p:sp>
                <p:cxnSp>
                  <p:nvCxnSpPr>
                    <p:cNvPr id="219" name="Straight Connector 218">
                      <a:extLst>
                        <a:ext uri="{FF2B5EF4-FFF2-40B4-BE49-F238E27FC236}">
                          <a16:creationId xmlns:a16="http://schemas.microsoft.com/office/drawing/2014/main" id="{09112129-B7DC-DEF0-24DD-4F7571A18901}"/>
                        </a:ext>
                      </a:extLst>
                    </p:cNvPr>
                    <p:cNvCxnSpPr/>
                    <p:nvPr/>
                  </p:nvCxnSpPr>
                  <p:spPr>
                    <a:xfrm>
                      <a:off x="10291883" y="2736339"/>
                      <a:ext cx="59976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0" name="Straight Connector 219">
                      <a:extLst>
                        <a:ext uri="{FF2B5EF4-FFF2-40B4-BE49-F238E27FC236}">
                          <a16:creationId xmlns:a16="http://schemas.microsoft.com/office/drawing/2014/main" id="{89686903-0E68-98E9-EFAA-C4B1F4B815C1}"/>
                        </a:ext>
                      </a:extLst>
                    </p:cNvPr>
                    <p:cNvCxnSpPr/>
                    <p:nvPr/>
                  </p:nvCxnSpPr>
                  <p:spPr>
                    <a:xfrm>
                      <a:off x="9799359" y="2751087"/>
                      <a:ext cx="18681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A7467B4D-ACDC-3CE0-B5E5-99BA433FB963}"/>
                        </a:ext>
                      </a:extLst>
                    </p:cNvPr>
                    <p:cNvCxnSpPr/>
                    <p:nvPr/>
                  </p:nvCxnSpPr>
                  <p:spPr>
                    <a:xfrm>
                      <a:off x="10435252" y="2499192"/>
                      <a:ext cx="0" cy="439994"/>
                    </a:xfrm>
                    <a:prstGeom prst="line">
                      <a:avLst/>
                    </a:prstGeom>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ED70AF10-BF3C-2530-F9B5-160AEB2C1628}"/>
                        </a:ext>
                      </a:extLst>
                    </p:cNvPr>
                    <p:cNvCxnSpPr/>
                    <p:nvPr/>
                  </p:nvCxnSpPr>
                  <p:spPr>
                    <a:xfrm>
                      <a:off x="10739178" y="2505289"/>
                      <a:ext cx="0" cy="439994"/>
                    </a:xfrm>
                    <a:prstGeom prst="line">
                      <a:avLst/>
                    </a:prstGeom>
                  </p:spPr>
                  <p:style>
                    <a:lnRef idx="1">
                      <a:schemeClr val="accent1"/>
                    </a:lnRef>
                    <a:fillRef idx="0">
                      <a:schemeClr val="accent1"/>
                    </a:fillRef>
                    <a:effectRef idx="0">
                      <a:schemeClr val="accent1"/>
                    </a:effectRef>
                    <a:fontRef idx="minor">
                      <a:schemeClr val="tx1"/>
                    </a:fontRef>
                  </p:style>
                </p:cxnSp>
                <p:sp>
                  <p:nvSpPr>
                    <p:cNvPr id="223" name="Rectangle 222">
                      <a:extLst>
                        <a:ext uri="{FF2B5EF4-FFF2-40B4-BE49-F238E27FC236}">
                          <a16:creationId xmlns:a16="http://schemas.microsoft.com/office/drawing/2014/main" id="{D10D1BB9-DD1F-61D7-6C50-D67920613484}"/>
                        </a:ext>
                      </a:extLst>
                    </p:cNvPr>
                    <p:cNvSpPr/>
                    <p:nvPr/>
                  </p:nvSpPr>
                  <p:spPr>
                    <a:xfrm>
                      <a:off x="9438408" y="2279583"/>
                      <a:ext cx="1959291" cy="45719"/>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8" name="Rectangle 357">
                      <a:extLst>
                        <a:ext uri="{FF2B5EF4-FFF2-40B4-BE49-F238E27FC236}">
                          <a16:creationId xmlns:a16="http://schemas.microsoft.com/office/drawing/2014/main" id="{05A45A9C-420E-9DAE-4DDD-A3AE674E6C69}"/>
                        </a:ext>
                      </a:extLst>
                    </p:cNvPr>
                    <p:cNvSpPr/>
                    <p:nvPr/>
                  </p:nvSpPr>
                  <p:spPr>
                    <a:xfrm>
                      <a:off x="9672952" y="3160831"/>
                      <a:ext cx="1569430" cy="95744"/>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59" name="Straight Arrow Connector 358">
                      <a:extLst>
                        <a:ext uri="{FF2B5EF4-FFF2-40B4-BE49-F238E27FC236}">
                          <a16:creationId xmlns:a16="http://schemas.microsoft.com/office/drawing/2014/main" id="{D69E9BA5-46EE-783C-BAA0-1D74929377CD}"/>
                        </a:ext>
                      </a:extLst>
                    </p:cNvPr>
                    <p:cNvCxnSpPr>
                      <a:cxnSpLocks/>
                    </p:cNvCxnSpPr>
                    <p:nvPr/>
                  </p:nvCxnSpPr>
                  <p:spPr>
                    <a:xfrm flipV="1">
                      <a:off x="9642956" y="3081236"/>
                      <a:ext cx="0" cy="352426"/>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60" name="Rectangle 359">
                      <a:extLst>
                        <a:ext uri="{FF2B5EF4-FFF2-40B4-BE49-F238E27FC236}">
                          <a16:creationId xmlns:a16="http://schemas.microsoft.com/office/drawing/2014/main" id="{4D74BA4B-579D-82B1-2A11-046A4FCC6C51}"/>
                        </a:ext>
                      </a:extLst>
                    </p:cNvPr>
                    <p:cNvSpPr/>
                    <p:nvPr/>
                  </p:nvSpPr>
                  <p:spPr>
                    <a:xfrm>
                      <a:off x="9710578" y="2501410"/>
                      <a:ext cx="106305" cy="450973"/>
                    </a:xfrm>
                    <a:prstGeom prst="rect">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1" name="Rectangle 360">
                      <a:extLst>
                        <a:ext uri="{FF2B5EF4-FFF2-40B4-BE49-F238E27FC236}">
                          <a16:creationId xmlns:a16="http://schemas.microsoft.com/office/drawing/2014/main" id="{E2E6C002-A8A2-18C5-2DF1-884DDC3CC497}"/>
                        </a:ext>
                      </a:extLst>
                    </p:cNvPr>
                    <p:cNvSpPr/>
                    <p:nvPr/>
                  </p:nvSpPr>
                  <p:spPr>
                    <a:xfrm>
                      <a:off x="10000583" y="2500454"/>
                      <a:ext cx="106305" cy="450973"/>
                    </a:xfrm>
                    <a:prstGeom prst="rect">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2" name="Rectangle 361">
                      <a:extLst>
                        <a:ext uri="{FF2B5EF4-FFF2-40B4-BE49-F238E27FC236}">
                          <a16:creationId xmlns:a16="http://schemas.microsoft.com/office/drawing/2014/main" id="{B7696981-54B3-9B18-1991-8E2784574FAA}"/>
                        </a:ext>
                      </a:extLst>
                    </p:cNvPr>
                    <p:cNvSpPr/>
                    <p:nvPr/>
                  </p:nvSpPr>
                  <p:spPr>
                    <a:xfrm>
                      <a:off x="10184303" y="2500454"/>
                      <a:ext cx="106305" cy="450973"/>
                    </a:xfrm>
                    <a:prstGeom prst="rect">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3" name="Rectangle 362">
                      <a:extLst>
                        <a:ext uri="{FF2B5EF4-FFF2-40B4-BE49-F238E27FC236}">
                          <a16:creationId xmlns:a16="http://schemas.microsoft.com/office/drawing/2014/main" id="{0DA1C834-C631-F786-5996-A6EB5FF94ED2}"/>
                        </a:ext>
                      </a:extLst>
                    </p:cNvPr>
                    <p:cNvSpPr/>
                    <p:nvPr/>
                  </p:nvSpPr>
                  <p:spPr>
                    <a:xfrm>
                      <a:off x="10903870" y="2500454"/>
                      <a:ext cx="106305" cy="450973"/>
                    </a:xfrm>
                    <a:prstGeom prst="rect">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4" name="Rectangle: Rounded Corners 363">
                      <a:extLst>
                        <a:ext uri="{FF2B5EF4-FFF2-40B4-BE49-F238E27FC236}">
                          <a16:creationId xmlns:a16="http://schemas.microsoft.com/office/drawing/2014/main" id="{3A680702-730A-6783-7539-8FB1CDEC5FB4}"/>
                        </a:ext>
                      </a:extLst>
                    </p:cNvPr>
                    <p:cNvSpPr/>
                    <p:nvPr/>
                  </p:nvSpPr>
                  <p:spPr>
                    <a:xfrm>
                      <a:off x="9569207" y="3400423"/>
                      <a:ext cx="1449238" cy="31609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WUI Code</a:t>
                      </a:r>
                      <a:endParaRPr lang="en-US" dirty="0"/>
                    </a:p>
                  </p:txBody>
                </p:sp>
              </p:grpSp>
              <p:grpSp>
                <p:nvGrpSpPr>
                  <p:cNvPr id="202" name="Group 201">
                    <a:extLst>
                      <a:ext uri="{FF2B5EF4-FFF2-40B4-BE49-F238E27FC236}">
                        <a16:creationId xmlns:a16="http://schemas.microsoft.com/office/drawing/2014/main" id="{6615132F-09D7-FE8C-A5E0-2747ED512B25}"/>
                      </a:ext>
                    </a:extLst>
                  </p:cNvPr>
                  <p:cNvGrpSpPr/>
                  <p:nvPr/>
                </p:nvGrpSpPr>
                <p:grpSpPr>
                  <a:xfrm>
                    <a:off x="7108574" y="6998657"/>
                    <a:ext cx="557877" cy="585643"/>
                    <a:chOff x="8858933" y="1256964"/>
                    <a:chExt cx="557877" cy="585643"/>
                  </a:xfrm>
                </p:grpSpPr>
                <p:sp>
                  <p:nvSpPr>
                    <p:cNvPr id="203" name="Rectangle: Rounded Corners 202">
                      <a:extLst>
                        <a:ext uri="{FF2B5EF4-FFF2-40B4-BE49-F238E27FC236}">
                          <a16:creationId xmlns:a16="http://schemas.microsoft.com/office/drawing/2014/main" id="{6C5411F2-DA41-A8C9-9952-924E76AC0DF1}"/>
                        </a:ext>
                      </a:extLst>
                    </p:cNvPr>
                    <p:cNvSpPr/>
                    <p:nvPr/>
                  </p:nvSpPr>
                  <p:spPr>
                    <a:xfrm>
                      <a:off x="8954693" y="1359822"/>
                      <a:ext cx="462117" cy="383459"/>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srgbClr val="003B62"/>
                        </a:solidFill>
                        <a:latin typeface="Arial"/>
                      </a:endParaRPr>
                    </a:p>
                  </p:txBody>
                </p:sp>
                <p:sp>
                  <p:nvSpPr>
                    <p:cNvPr id="204" name="TextBox 203">
                      <a:extLst>
                        <a:ext uri="{FF2B5EF4-FFF2-40B4-BE49-F238E27FC236}">
                          <a16:creationId xmlns:a16="http://schemas.microsoft.com/office/drawing/2014/main" id="{099371CE-1094-C916-120E-0A9C1AD1E45A}"/>
                        </a:ext>
                      </a:extLst>
                    </p:cNvPr>
                    <p:cNvSpPr txBox="1"/>
                    <p:nvPr/>
                  </p:nvSpPr>
                  <p:spPr>
                    <a:xfrm>
                      <a:off x="8858933" y="1256964"/>
                      <a:ext cx="453971" cy="585643"/>
                    </a:xfrm>
                    <a:prstGeom prst="rect">
                      <a:avLst/>
                    </a:prstGeom>
                    <a:noFill/>
                  </p:spPr>
                  <p:txBody>
                    <a:bodyPr wrap="square" rtlCol="0">
                      <a:spAutoFit/>
                    </a:bodyPr>
                    <a:lstStyle>
                      <a:defPPr>
                        <a:defRPr lang="en-US"/>
                      </a:defPPr>
                      <a:lvl1pPr marR="0" lvl="0" indent="0" fontAlgn="auto">
                        <a:lnSpc>
                          <a:spcPct val="100000"/>
                        </a:lnSpc>
                        <a:spcBef>
                          <a:spcPts val="0"/>
                        </a:spcBef>
                        <a:spcAft>
                          <a:spcPts val="0"/>
                        </a:spcAft>
                        <a:buClrTx/>
                        <a:buSzTx/>
                        <a:buFontTx/>
                        <a:buNone/>
                        <a:tabLst/>
                        <a:defRPr kumimoji="0" sz="2800" b="1" i="1" u="none" strike="noStrike" cap="none" spc="0" normalizeH="0" baseline="0">
                          <a:ln>
                            <a:noFill/>
                          </a:ln>
                          <a:solidFill>
                            <a:srgbClr val="003B62"/>
                          </a:solidFill>
                          <a:effectLst/>
                          <a:uLnTx/>
                          <a:uFillTx/>
                          <a:latin typeface="Arial"/>
                        </a:defRPr>
                      </a:lvl1pPr>
                    </a:lstStyle>
                    <a:p>
                      <a:r>
                        <a:rPr lang="en-US" dirty="0"/>
                        <a:t>✓</a:t>
                      </a:r>
                    </a:p>
                  </p:txBody>
                </p:sp>
              </p:grpSp>
            </p:grpSp>
          </p:grpSp>
          <p:grpSp>
            <p:nvGrpSpPr>
              <p:cNvPr id="30" name="Group 29">
                <a:extLst>
                  <a:ext uri="{FF2B5EF4-FFF2-40B4-BE49-F238E27FC236}">
                    <a16:creationId xmlns:a16="http://schemas.microsoft.com/office/drawing/2014/main" id="{D695ECAA-3E88-D12C-DADA-D3FFFFDCEA27}"/>
                  </a:ext>
                </a:extLst>
              </p:cNvPr>
              <p:cNvGrpSpPr/>
              <p:nvPr/>
            </p:nvGrpSpPr>
            <p:grpSpPr>
              <a:xfrm>
                <a:off x="-3000203" y="5323966"/>
                <a:ext cx="8306518" cy="4146068"/>
                <a:chOff x="-3162299" y="4698216"/>
                <a:chExt cx="8306518" cy="4146068"/>
              </a:xfrm>
            </p:grpSpPr>
            <p:sp>
              <p:nvSpPr>
                <p:cNvPr id="237" name="Rectangle: Rounded Corners 236">
                  <a:extLst>
                    <a:ext uri="{FF2B5EF4-FFF2-40B4-BE49-F238E27FC236}">
                      <a16:creationId xmlns:a16="http://schemas.microsoft.com/office/drawing/2014/main" id="{306ED1B6-6DAD-BF38-9351-E80F67292A05}"/>
                    </a:ext>
                  </a:extLst>
                </p:cNvPr>
                <p:cNvSpPr/>
                <p:nvPr/>
              </p:nvSpPr>
              <p:spPr>
                <a:xfrm>
                  <a:off x="-3162299" y="4698216"/>
                  <a:ext cx="8306518" cy="414606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r>
                    <a:rPr lang="en-US" sz="2000" b="1">
                      <a:highlight>
                        <a:srgbClr val="C0C0C0"/>
                      </a:highlight>
                    </a:rPr>
                    <a:t>SCENARIO 4</a:t>
                  </a:r>
                  <a:r>
                    <a:rPr lang="en-US" sz="2000" b="1" dirty="0">
                      <a:highlight>
                        <a:srgbClr val="C0C0C0"/>
                      </a:highlight>
                    </a:rPr>
                    <a:t>:</a:t>
                  </a:r>
                  <a:br>
                    <a:rPr lang="en-US" sz="2000" b="1">
                      <a:highlight>
                        <a:srgbClr val="C0C0C0"/>
                      </a:highlight>
                    </a:rPr>
                  </a:br>
                  <a:r>
                    <a:rPr lang="en-US" sz="2000" b="1">
                      <a:highlight>
                        <a:srgbClr val="C0C0C0"/>
                      </a:highlight>
                    </a:rPr>
                    <a:t>Not to WUI Code</a:t>
                  </a:r>
                  <a:endParaRPr lang="en-US" sz="2000" b="1" dirty="0">
                    <a:highlight>
                      <a:srgbClr val="C0C0C0"/>
                    </a:highlight>
                  </a:endParaRPr>
                </a:p>
              </p:txBody>
            </p:sp>
            <p:grpSp>
              <p:nvGrpSpPr>
                <p:cNvPr id="232" name="Group 231">
                  <a:extLst>
                    <a:ext uri="{FF2B5EF4-FFF2-40B4-BE49-F238E27FC236}">
                      <a16:creationId xmlns:a16="http://schemas.microsoft.com/office/drawing/2014/main" id="{9577C116-D4F1-DE1E-A550-933B32BC969E}"/>
                    </a:ext>
                  </a:extLst>
                </p:cNvPr>
                <p:cNvGrpSpPr/>
                <p:nvPr/>
              </p:nvGrpSpPr>
              <p:grpSpPr>
                <a:xfrm>
                  <a:off x="-2427477" y="5717061"/>
                  <a:ext cx="6639461" cy="2878549"/>
                  <a:chOff x="-303341" y="9556589"/>
                  <a:chExt cx="6639461" cy="2878549"/>
                </a:xfrm>
              </p:grpSpPr>
              <p:grpSp>
                <p:nvGrpSpPr>
                  <p:cNvPr id="233" name="Group 232">
                    <a:extLst>
                      <a:ext uri="{FF2B5EF4-FFF2-40B4-BE49-F238E27FC236}">
                        <a16:creationId xmlns:a16="http://schemas.microsoft.com/office/drawing/2014/main" id="{1D0309B3-CB0A-FF70-0C80-37BDDC0482DB}"/>
                      </a:ext>
                    </a:extLst>
                  </p:cNvPr>
                  <p:cNvGrpSpPr/>
                  <p:nvPr/>
                </p:nvGrpSpPr>
                <p:grpSpPr>
                  <a:xfrm>
                    <a:off x="-303341" y="9659529"/>
                    <a:ext cx="6639461" cy="2775609"/>
                    <a:chOff x="1447018" y="3917836"/>
                    <a:chExt cx="6639461" cy="2775609"/>
                  </a:xfrm>
                </p:grpSpPr>
                <p:sp>
                  <p:nvSpPr>
                    <p:cNvPr id="253" name="Rectangle 252">
                      <a:extLst>
                        <a:ext uri="{FF2B5EF4-FFF2-40B4-BE49-F238E27FC236}">
                          <a16:creationId xmlns:a16="http://schemas.microsoft.com/office/drawing/2014/main" id="{A45B4430-8115-1B66-4B03-65DE1565D794}"/>
                        </a:ext>
                      </a:extLst>
                    </p:cNvPr>
                    <p:cNvSpPr/>
                    <p:nvPr/>
                  </p:nvSpPr>
                  <p:spPr>
                    <a:xfrm>
                      <a:off x="1447018" y="3917836"/>
                      <a:ext cx="6497934" cy="2015612"/>
                    </a:xfrm>
                    <a:prstGeom prst="rect">
                      <a:avLst/>
                    </a:prstGeom>
                    <a:solidFill>
                      <a:schemeClr val="accent1">
                        <a:lumMod val="40000"/>
                        <a:lumOff val="60000"/>
                      </a:schemeClr>
                    </a:solidFill>
                    <a:ln w="12700">
                      <a:solidFill>
                        <a:srgbClr val="002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srgbClr val="003B62"/>
                        </a:solidFill>
                        <a:latin typeface="Arial"/>
                      </a:endParaRPr>
                    </a:p>
                  </p:txBody>
                </p:sp>
                <p:sp>
                  <p:nvSpPr>
                    <p:cNvPr id="260" name="Rectangle 259">
                      <a:extLst>
                        <a:ext uri="{FF2B5EF4-FFF2-40B4-BE49-F238E27FC236}">
                          <a16:creationId xmlns:a16="http://schemas.microsoft.com/office/drawing/2014/main" id="{AA510C4F-8E5E-2195-0937-3C42D41E6EF9}"/>
                        </a:ext>
                      </a:extLst>
                    </p:cNvPr>
                    <p:cNvSpPr/>
                    <p:nvPr/>
                  </p:nvSpPr>
                  <p:spPr>
                    <a:xfrm>
                      <a:off x="6162335" y="4961203"/>
                      <a:ext cx="1644036" cy="973393"/>
                    </a:xfrm>
                    <a:prstGeom prst="rect">
                      <a:avLst/>
                    </a:prstGeom>
                    <a:pattFill prst="ltHorz">
                      <a:fgClr>
                        <a:schemeClr val="bg1">
                          <a:lumMod val="50000"/>
                        </a:schemeClr>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srgbClr val="003B62"/>
                        </a:solidFill>
                        <a:latin typeface="Arial"/>
                      </a:endParaRPr>
                    </a:p>
                  </p:txBody>
                </p:sp>
                <p:sp>
                  <p:nvSpPr>
                    <p:cNvPr id="261" name="Isosceles Triangle 260">
                      <a:extLst>
                        <a:ext uri="{FF2B5EF4-FFF2-40B4-BE49-F238E27FC236}">
                          <a16:creationId xmlns:a16="http://schemas.microsoft.com/office/drawing/2014/main" id="{3020C052-0A24-CC2D-927B-F11EBC7C831E}"/>
                        </a:ext>
                      </a:extLst>
                    </p:cNvPr>
                    <p:cNvSpPr/>
                    <p:nvPr/>
                  </p:nvSpPr>
                  <p:spPr>
                    <a:xfrm>
                      <a:off x="5965690" y="4253280"/>
                      <a:ext cx="1959290" cy="707923"/>
                    </a:xfrm>
                    <a:prstGeom prst="triangle">
                      <a:avLst>
                        <a:gd name="adj" fmla="val 51333"/>
                      </a:avLst>
                    </a:prstGeom>
                    <a:pattFill prst="horzBrick">
                      <a:fgClr>
                        <a:schemeClr val="bg1">
                          <a:lumMod val="65000"/>
                        </a:schemeClr>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3B62"/>
                        </a:solidFill>
                        <a:latin typeface="Arial"/>
                      </a:endParaRPr>
                    </a:p>
                  </p:txBody>
                </p:sp>
                <p:sp>
                  <p:nvSpPr>
                    <p:cNvPr id="262" name="Rectangle 261">
                      <a:extLst>
                        <a:ext uri="{FF2B5EF4-FFF2-40B4-BE49-F238E27FC236}">
                          <a16:creationId xmlns:a16="http://schemas.microsoft.com/office/drawing/2014/main" id="{A2001021-DD81-80C6-25F6-7A0A170DB5D0}"/>
                        </a:ext>
                      </a:extLst>
                    </p:cNvPr>
                    <p:cNvSpPr/>
                    <p:nvPr/>
                  </p:nvSpPr>
                  <p:spPr>
                    <a:xfrm>
                      <a:off x="6359658" y="5187344"/>
                      <a:ext cx="186813" cy="439994"/>
                    </a:xfrm>
                    <a:prstGeom prst="rect">
                      <a:avLst/>
                    </a:prstGeom>
                    <a:solidFill>
                      <a:schemeClr val="tx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srgbClr val="003B62"/>
                        </a:solidFill>
                        <a:latin typeface="Arial"/>
                      </a:endParaRPr>
                    </a:p>
                  </p:txBody>
                </p:sp>
                <p:sp>
                  <p:nvSpPr>
                    <p:cNvPr id="263" name="Rectangle 262">
                      <a:extLst>
                        <a:ext uri="{FF2B5EF4-FFF2-40B4-BE49-F238E27FC236}">
                          <a16:creationId xmlns:a16="http://schemas.microsoft.com/office/drawing/2014/main" id="{301A8382-BC07-36EF-06CC-E93017362D95}"/>
                        </a:ext>
                      </a:extLst>
                    </p:cNvPr>
                    <p:cNvSpPr/>
                    <p:nvPr/>
                  </p:nvSpPr>
                  <p:spPr>
                    <a:xfrm>
                      <a:off x="6835845" y="5187344"/>
                      <a:ext cx="299884" cy="439994"/>
                    </a:xfrm>
                    <a:prstGeom prst="rect">
                      <a:avLst/>
                    </a:prstGeom>
                    <a:solidFill>
                      <a:schemeClr val="tx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srgbClr val="003B62"/>
                        </a:solidFill>
                        <a:latin typeface="Arial"/>
                      </a:endParaRPr>
                    </a:p>
                  </p:txBody>
                </p:sp>
                <p:sp>
                  <p:nvSpPr>
                    <p:cNvPr id="264" name="Rectangle 263">
                      <a:extLst>
                        <a:ext uri="{FF2B5EF4-FFF2-40B4-BE49-F238E27FC236}">
                          <a16:creationId xmlns:a16="http://schemas.microsoft.com/office/drawing/2014/main" id="{FAE2F43A-93D3-22D0-3894-72FEEB6ABB73}"/>
                        </a:ext>
                      </a:extLst>
                    </p:cNvPr>
                    <p:cNvSpPr/>
                    <p:nvPr/>
                  </p:nvSpPr>
                  <p:spPr>
                    <a:xfrm>
                      <a:off x="7135729" y="5187344"/>
                      <a:ext cx="299884" cy="439994"/>
                    </a:xfrm>
                    <a:prstGeom prst="rect">
                      <a:avLst/>
                    </a:prstGeom>
                    <a:solidFill>
                      <a:schemeClr val="tx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srgbClr val="003B62"/>
                        </a:solidFill>
                        <a:latin typeface="Arial"/>
                      </a:endParaRPr>
                    </a:p>
                  </p:txBody>
                </p:sp>
                <p:sp>
                  <p:nvSpPr>
                    <p:cNvPr id="265" name="Rectangle 264">
                      <a:extLst>
                        <a:ext uri="{FF2B5EF4-FFF2-40B4-BE49-F238E27FC236}">
                          <a16:creationId xmlns:a16="http://schemas.microsoft.com/office/drawing/2014/main" id="{B0E9D615-75BC-FCB6-7C78-7CAC96D30A57}"/>
                        </a:ext>
                      </a:extLst>
                    </p:cNvPr>
                    <p:cNvSpPr/>
                    <p:nvPr/>
                  </p:nvSpPr>
                  <p:spPr>
                    <a:xfrm>
                      <a:off x="4746487" y="5541305"/>
                      <a:ext cx="462117" cy="393291"/>
                    </a:xfrm>
                    <a:prstGeom prst="rect">
                      <a:avLst/>
                    </a:prstGeom>
                    <a:solidFill>
                      <a:srgbClr val="FF0000"/>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dirty="0">
                        <a:solidFill>
                          <a:srgbClr val="003B62"/>
                        </a:solidFill>
                        <a:latin typeface="Arial"/>
                      </a:endParaRPr>
                    </a:p>
                  </p:txBody>
                </p:sp>
                <p:sp>
                  <p:nvSpPr>
                    <p:cNvPr id="266" name="Isosceles Triangle 265">
                      <a:extLst>
                        <a:ext uri="{FF2B5EF4-FFF2-40B4-BE49-F238E27FC236}">
                          <a16:creationId xmlns:a16="http://schemas.microsoft.com/office/drawing/2014/main" id="{191A4652-76E2-48BB-FA90-4FE6D901A6EF}"/>
                        </a:ext>
                      </a:extLst>
                    </p:cNvPr>
                    <p:cNvSpPr/>
                    <p:nvPr/>
                  </p:nvSpPr>
                  <p:spPr>
                    <a:xfrm>
                      <a:off x="4746487" y="5413486"/>
                      <a:ext cx="462117" cy="127819"/>
                    </a:xfrm>
                    <a:prstGeom prst="triangl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srgbClr val="003B62"/>
                        </a:solidFill>
                        <a:latin typeface="Arial"/>
                      </a:endParaRPr>
                    </a:p>
                  </p:txBody>
                </p:sp>
                <p:sp>
                  <p:nvSpPr>
                    <p:cNvPr id="267" name="Rectangle 266">
                      <a:extLst>
                        <a:ext uri="{FF2B5EF4-FFF2-40B4-BE49-F238E27FC236}">
                          <a16:creationId xmlns:a16="http://schemas.microsoft.com/office/drawing/2014/main" id="{FEDA79B3-6670-D842-A2C0-809B507A0715}"/>
                        </a:ext>
                      </a:extLst>
                    </p:cNvPr>
                    <p:cNvSpPr/>
                    <p:nvPr/>
                  </p:nvSpPr>
                  <p:spPr>
                    <a:xfrm>
                      <a:off x="4641849" y="5937136"/>
                      <a:ext cx="3299681" cy="511504"/>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srgbClr val="003B62"/>
                        </a:solidFill>
                        <a:latin typeface="Arial"/>
                      </a:endParaRPr>
                    </a:p>
                  </p:txBody>
                </p:sp>
                <p:sp>
                  <p:nvSpPr>
                    <p:cNvPr id="268" name="TextBox 267">
                      <a:extLst>
                        <a:ext uri="{FF2B5EF4-FFF2-40B4-BE49-F238E27FC236}">
                          <a16:creationId xmlns:a16="http://schemas.microsoft.com/office/drawing/2014/main" id="{DD83F844-9DEB-EE0B-856A-E4220F697777}"/>
                        </a:ext>
                      </a:extLst>
                    </p:cNvPr>
                    <p:cNvSpPr txBox="1"/>
                    <p:nvPr/>
                  </p:nvSpPr>
                  <p:spPr>
                    <a:xfrm>
                      <a:off x="4874161" y="5121545"/>
                      <a:ext cx="1882876" cy="344496"/>
                    </a:xfrm>
                    <a:prstGeom prst="rect">
                      <a:avLst/>
                    </a:prstGeom>
                    <a:noFill/>
                  </p:spPr>
                  <p:txBody>
                    <a:bodyPr wrap="square" rtlCol="0">
                      <a:spAutoFit/>
                    </a:bodyPr>
                    <a:lstStyle/>
                    <a:p>
                      <a:pPr>
                        <a:defRPr/>
                      </a:pPr>
                      <a:r>
                        <a:rPr lang="en-US" sz="1400">
                          <a:solidFill>
                            <a:srgbClr val="003B62"/>
                          </a:solidFill>
                          <a:latin typeface="Arial"/>
                        </a:rPr>
                        <a:t>SSD ~15-20 ft</a:t>
                      </a:r>
                      <a:endParaRPr lang="en-US" sz="1400" dirty="0">
                        <a:solidFill>
                          <a:srgbClr val="003B62"/>
                        </a:solidFill>
                        <a:latin typeface="Arial"/>
                      </a:endParaRPr>
                    </a:p>
                  </p:txBody>
                </p:sp>
                <p:sp>
                  <p:nvSpPr>
                    <p:cNvPr id="269" name="TextBox 268">
                      <a:extLst>
                        <a:ext uri="{FF2B5EF4-FFF2-40B4-BE49-F238E27FC236}">
                          <a16:creationId xmlns:a16="http://schemas.microsoft.com/office/drawing/2014/main" id="{5075BE60-4453-BA8C-95B6-FDE42937A03F}"/>
                        </a:ext>
                      </a:extLst>
                    </p:cNvPr>
                    <p:cNvSpPr txBox="1"/>
                    <p:nvPr/>
                  </p:nvSpPr>
                  <p:spPr>
                    <a:xfrm>
                      <a:off x="6113171" y="6095283"/>
                      <a:ext cx="1973308" cy="344496"/>
                    </a:xfrm>
                    <a:prstGeom prst="rect">
                      <a:avLst/>
                    </a:prstGeom>
                    <a:noFill/>
                  </p:spPr>
                  <p:txBody>
                    <a:bodyPr wrap="square" rtlCol="0">
                      <a:spAutoFit/>
                    </a:bodyPr>
                    <a:lstStyle/>
                    <a:p>
                      <a:pPr>
                        <a:defRPr/>
                      </a:pPr>
                      <a:r>
                        <a:rPr lang="en-US" sz="1400">
                          <a:solidFill>
                            <a:srgbClr val="003B62"/>
                          </a:solidFill>
                          <a:latin typeface="Arial"/>
                        </a:rPr>
                        <a:t>Not to WUI Code</a:t>
                      </a:r>
                      <a:endParaRPr lang="en-US" sz="1400" dirty="0">
                        <a:solidFill>
                          <a:srgbClr val="003B62"/>
                        </a:solidFill>
                        <a:latin typeface="Arial"/>
                      </a:endParaRPr>
                    </a:p>
                  </p:txBody>
                </p:sp>
                <p:sp>
                  <p:nvSpPr>
                    <p:cNvPr id="270" name="TextBox 269">
                      <a:extLst>
                        <a:ext uri="{FF2B5EF4-FFF2-40B4-BE49-F238E27FC236}">
                          <a16:creationId xmlns:a16="http://schemas.microsoft.com/office/drawing/2014/main" id="{2749A075-C9C8-2D1A-E40B-48B8FEB11ACA}"/>
                        </a:ext>
                      </a:extLst>
                    </p:cNvPr>
                    <p:cNvSpPr txBox="1"/>
                    <p:nvPr/>
                  </p:nvSpPr>
                  <p:spPr>
                    <a:xfrm>
                      <a:off x="4746487" y="6103049"/>
                      <a:ext cx="1343546" cy="344496"/>
                    </a:xfrm>
                    <a:prstGeom prst="rect">
                      <a:avLst/>
                    </a:prstGeom>
                    <a:noFill/>
                  </p:spPr>
                  <p:txBody>
                    <a:bodyPr wrap="square" rtlCol="0">
                      <a:spAutoFit/>
                    </a:bodyPr>
                    <a:lstStyle/>
                    <a:p>
                      <a:pPr>
                        <a:defRPr/>
                      </a:pPr>
                      <a:r>
                        <a:rPr lang="en-US" sz="1400">
                          <a:solidFill>
                            <a:srgbClr val="003B62"/>
                          </a:solidFill>
                          <a:latin typeface="Arial"/>
                        </a:rPr>
                        <a:t>Small shed</a:t>
                      </a:r>
                      <a:endParaRPr lang="en-US" sz="1400" dirty="0">
                        <a:solidFill>
                          <a:srgbClr val="003B62"/>
                        </a:solidFill>
                        <a:latin typeface="Arial"/>
                      </a:endParaRPr>
                    </a:p>
                  </p:txBody>
                </p:sp>
                <p:cxnSp>
                  <p:nvCxnSpPr>
                    <p:cNvPr id="273" name="Straight Arrow Connector 272">
                      <a:extLst>
                        <a:ext uri="{FF2B5EF4-FFF2-40B4-BE49-F238E27FC236}">
                          <a16:creationId xmlns:a16="http://schemas.microsoft.com/office/drawing/2014/main" id="{EC931936-8007-1204-04A6-FEE45B5A5E64}"/>
                        </a:ext>
                      </a:extLst>
                    </p:cNvPr>
                    <p:cNvCxnSpPr>
                      <a:cxnSpLocks/>
                    </p:cNvCxnSpPr>
                    <p:nvPr/>
                  </p:nvCxnSpPr>
                  <p:spPr>
                    <a:xfrm flipV="1">
                      <a:off x="4976122" y="5746550"/>
                      <a:ext cx="0" cy="352426"/>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75" name="Arrow: Left-Right 274">
                      <a:extLst>
                        <a:ext uri="{FF2B5EF4-FFF2-40B4-BE49-F238E27FC236}">
                          <a16:creationId xmlns:a16="http://schemas.microsoft.com/office/drawing/2014/main" id="{FC3AF94E-4EE6-3F98-9690-D2553CD660A6}"/>
                        </a:ext>
                      </a:extLst>
                    </p:cNvPr>
                    <p:cNvSpPr/>
                    <p:nvPr/>
                  </p:nvSpPr>
                  <p:spPr>
                    <a:xfrm>
                      <a:off x="5169276" y="5627337"/>
                      <a:ext cx="1022555" cy="225227"/>
                    </a:xfrm>
                    <a:prstGeom prst="leftRightArrow">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srgbClr val="003B62"/>
                        </a:solidFill>
                        <a:latin typeface="Arial"/>
                      </a:endParaRPr>
                    </a:p>
                  </p:txBody>
                </p:sp>
                <p:cxnSp>
                  <p:nvCxnSpPr>
                    <p:cNvPr id="278" name="Straight Connector 277">
                      <a:extLst>
                        <a:ext uri="{FF2B5EF4-FFF2-40B4-BE49-F238E27FC236}">
                          <a16:creationId xmlns:a16="http://schemas.microsoft.com/office/drawing/2014/main" id="{9CDF45FE-BD8F-A67A-764A-EA47E8EFF2D1}"/>
                        </a:ext>
                      </a:extLst>
                    </p:cNvPr>
                    <p:cNvCxnSpPr/>
                    <p:nvPr/>
                  </p:nvCxnSpPr>
                  <p:spPr>
                    <a:xfrm>
                      <a:off x="6830932" y="5413486"/>
                      <a:ext cx="59976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80" name="Straight Connector 279">
                      <a:extLst>
                        <a:ext uri="{FF2B5EF4-FFF2-40B4-BE49-F238E27FC236}">
                          <a16:creationId xmlns:a16="http://schemas.microsoft.com/office/drawing/2014/main" id="{CD896802-DA01-AA06-2D80-DA6946A2EA83}"/>
                        </a:ext>
                      </a:extLst>
                    </p:cNvPr>
                    <p:cNvCxnSpPr/>
                    <p:nvPr/>
                  </p:nvCxnSpPr>
                  <p:spPr>
                    <a:xfrm>
                      <a:off x="6328556" y="5436524"/>
                      <a:ext cx="18681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83" name="Straight Connector 282">
                      <a:extLst>
                        <a:ext uri="{FF2B5EF4-FFF2-40B4-BE49-F238E27FC236}">
                          <a16:creationId xmlns:a16="http://schemas.microsoft.com/office/drawing/2014/main" id="{04F0A05D-8E41-42D7-3CBA-52FE0E620ECE}"/>
                        </a:ext>
                      </a:extLst>
                    </p:cNvPr>
                    <p:cNvCxnSpPr/>
                    <p:nvPr/>
                  </p:nvCxnSpPr>
                  <p:spPr>
                    <a:xfrm>
                      <a:off x="6985787" y="5193489"/>
                      <a:ext cx="0" cy="439994"/>
                    </a:xfrm>
                    <a:prstGeom prst="line">
                      <a:avLst/>
                    </a:prstGeom>
                  </p:spPr>
                  <p:style>
                    <a:lnRef idx="1">
                      <a:schemeClr val="accent1"/>
                    </a:lnRef>
                    <a:fillRef idx="0">
                      <a:schemeClr val="accent1"/>
                    </a:fillRef>
                    <a:effectRef idx="0">
                      <a:schemeClr val="accent1"/>
                    </a:effectRef>
                    <a:fontRef idx="minor">
                      <a:schemeClr val="tx1"/>
                    </a:fontRef>
                  </p:style>
                </p:cxnSp>
                <p:cxnSp>
                  <p:nvCxnSpPr>
                    <p:cNvPr id="284" name="Straight Connector 283">
                      <a:extLst>
                        <a:ext uri="{FF2B5EF4-FFF2-40B4-BE49-F238E27FC236}">
                          <a16:creationId xmlns:a16="http://schemas.microsoft.com/office/drawing/2014/main" id="{6FD93402-9FBD-4382-CD88-E904CD75F7C4}"/>
                        </a:ext>
                      </a:extLst>
                    </p:cNvPr>
                    <p:cNvCxnSpPr/>
                    <p:nvPr/>
                  </p:nvCxnSpPr>
                  <p:spPr>
                    <a:xfrm>
                      <a:off x="7289713" y="5199586"/>
                      <a:ext cx="0" cy="439994"/>
                    </a:xfrm>
                    <a:prstGeom prst="line">
                      <a:avLst/>
                    </a:prstGeom>
                  </p:spPr>
                  <p:style>
                    <a:lnRef idx="1">
                      <a:schemeClr val="accent1"/>
                    </a:lnRef>
                    <a:fillRef idx="0">
                      <a:schemeClr val="accent1"/>
                    </a:fillRef>
                    <a:effectRef idx="0">
                      <a:schemeClr val="accent1"/>
                    </a:effectRef>
                    <a:fontRef idx="minor">
                      <a:schemeClr val="tx1"/>
                    </a:fontRef>
                  </p:style>
                </p:cxnSp>
                <p:sp>
                  <p:nvSpPr>
                    <p:cNvPr id="285" name="Rectangle 284">
                      <a:extLst>
                        <a:ext uri="{FF2B5EF4-FFF2-40B4-BE49-F238E27FC236}">
                          <a16:creationId xmlns:a16="http://schemas.microsoft.com/office/drawing/2014/main" id="{5013239E-0D40-C95E-ADB6-4C4AC5160306}"/>
                        </a:ext>
                      </a:extLst>
                    </p:cNvPr>
                    <p:cNvSpPr/>
                    <p:nvPr/>
                  </p:nvSpPr>
                  <p:spPr>
                    <a:xfrm>
                      <a:off x="5965689" y="4964891"/>
                      <a:ext cx="1959291" cy="45719"/>
                    </a:xfrm>
                    <a:prstGeom prst="rect">
                      <a:avLst/>
                    </a:prstGeom>
                    <a:solidFill>
                      <a:schemeClr val="tx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6" name="Rectangle 285">
                      <a:extLst>
                        <a:ext uri="{FF2B5EF4-FFF2-40B4-BE49-F238E27FC236}">
                          <a16:creationId xmlns:a16="http://schemas.microsoft.com/office/drawing/2014/main" id="{D6E9F16B-D17D-804B-CEEA-B122A98B547F}"/>
                        </a:ext>
                      </a:extLst>
                    </p:cNvPr>
                    <p:cNvSpPr/>
                    <p:nvPr/>
                  </p:nvSpPr>
                  <p:spPr>
                    <a:xfrm>
                      <a:off x="6157775" y="5834010"/>
                      <a:ext cx="1652694" cy="95744"/>
                    </a:xfrm>
                    <a:prstGeom prst="rect">
                      <a:avLst/>
                    </a:prstGeom>
                    <a:solidFill>
                      <a:schemeClr val="tx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7" name="Rectangle 286">
                      <a:extLst>
                        <a:ext uri="{FF2B5EF4-FFF2-40B4-BE49-F238E27FC236}">
                          <a16:creationId xmlns:a16="http://schemas.microsoft.com/office/drawing/2014/main" id="{C6582F66-C667-3F73-E642-C4F12FE5C6CB}"/>
                        </a:ext>
                      </a:extLst>
                    </p:cNvPr>
                    <p:cNvSpPr/>
                    <p:nvPr/>
                  </p:nvSpPr>
                  <p:spPr>
                    <a:xfrm>
                      <a:off x="6253126" y="5181123"/>
                      <a:ext cx="106305" cy="450973"/>
                    </a:xfrm>
                    <a:prstGeom prst="rect">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8" name="Rectangle 287">
                      <a:extLst>
                        <a:ext uri="{FF2B5EF4-FFF2-40B4-BE49-F238E27FC236}">
                          <a16:creationId xmlns:a16="http://schemas.microsoft.com/office/drawing/2014/main" id="{1927AFA4-D478-DC54-48E8-B75194318619}"/>
                        </a:ext>
                      </a:extLst>
                    </p:cNvPr>
                    <p:cNvSpPr/>
                    <p:nvPr/>
                  </p:nvSpPr>
                  <p:spPr>
                    <a:xfrm>
                      <a:off x="6549873" y="5180167"/>
                      <a:ext cx="106305" cy="450973"/>
                    </a:xfrm>
                    <a:prstGeom prst="rect">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9" name="Rectangle 288">
                      <a:extLst>
                        <a:ext uri="{FF2B5EF4-FFF2-40B4-BE49-F238E27FC236}">
                          <a16:creationId xmlns:a16="http://schemas.microsoft.com/office/drawing/2014/main" id="{4B9D4F10-F479-9418-00E1-486F93641832}"/>
                        </a:ext>
                      </a:extLst>
                    </p:cNvPr>
                    <p:cNvSpPr/>
                    <p:nvPr/>
                  </p:nvSpPr>
                  <p:spPr>
                    <a:xfrm>
                      <a:off x="6724967" y="5180167"/>
                      <a:ext cx="106305" cy="450973"/>
                    </a:xfrm>
                    <a:prstGeom prst="rect">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0" name="Rectangle 289">
                      <a:extLst>
                        <a:ext uri="{FF2B5EF4-FFF2-40B4-BE49-F238E27FC236}">
                          <a16:creationId xmlns:a16="http://schemas.microsoft.com/office/drawing/2014/main" id="{F92819E6-1400-4516-1FB3-DB9CB6FF4359}"/>
                        </a:ext>
                      </a:extLst>
                    </p:cNvPr>
                    <p:cNvSpPr/>
                    <p:nvPr/>
                  </p:nvSpPr>
                  <p:spPr>
                    <a:xfrm>
                      <a:off x="7444534" y="5180167"/>
                      <a:ext cx="106305" cy="450973"/>
                    </a:xfrm>
                    <a:prstGeom prst="rect">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1" name="Straight Arrow Connector 290">
                      <a:extLst>
                        <a:ext uri="{FF2B5EF4-FFF2-40B4-BE49-F238E27FC236}">
                          <a16:creationId xmlns:a16="http://schemas.microsoft.com/office/drawing/2014/main" id="{D12E6B7F-72AA-3FC2-144B-781CE3C789FF}"/>
                        </a:ext>
                      </a:extLst>
                    </p:cNvPr>
                    <p:cNvCxnSpPr>
                      <a:cxnSpLocks/>
                    </p:cNvCxnSpPr>
                    <p:nvPr/>
                  </p:nvCxnSpPr>
                  <p:spPr>
                    <a:xfrm flipV="1">
                      <a:off x="6221330" y="5782195"/>
                      <a:ext cx="0" cy="352426"/>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nvGrpSpPr>
                    <p:cNvPr id="292" name="Group 291">
                      <a:extLst>
                        <a:ext uri="{FF2B5EF4-FFF2-40B4-BE49-F238E27FC236}">
                          <a16:creationId xmlns:a16="http://schemas.microsoft.com/office/drawing/2014/main" id="{67E18FB8-9768-1DF7-B035-B927D36409E9}"/>
                        </a:ext>
                      </a:extLst>
                    </p:cNvPr>
                    <p:cNvGrpSpPr/>
                    <p:nvPr/>
                  </p:nvGrpSpPr>
                  <p:grpSpPr>
                    <a:xfrm>
                      <a:off x="1447018" y="3956634"/>
                      <a:ext cx="3238473" cy="2736811"/>
                      <a:chOff x="1379370" y="4046891"/>
                      <a:chExt cx="3238473" cy="2736811"/>
                    </a:xfrm>
                  </p:grpSpPr>
                  <p:sp>
                    <p:nvSpPr>
                      <p:cNvPr id="348" name="Rectangle 347">
                        <a:extLst>
                          <a:ext uri="{FF2B5EF4-FFF2-40B4-BE49-F238E27FC236}">
                            <a16:creationId xmlns:a16="http://schemas.microsoft.com/office/drawing/2014/main" id="{707D124C-ADD4-74BF-5D57-A71DAED33CCE}"/>
                          </a:ext>
                        </a:extLst>
                      </p:cNvPr>
                      <p:cNvSpPr/>
                      <p:nvPr/>
                    </p:nvSpPr>
                    <p:spPr>
                      <a:xfrm>
                        <a:off x="1379370" y="6029667"/>
                        <a:ext cx="3238473" cy="504950"/>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srgbClr val="003B62"/>
                          </a:solidFill>
                          <a:latin typeface="Arial"/>
                        </a:endParaRPr>
                      </a:p>
                    </p:txBody>
                  </p:sp>
                  <p:grpSp>
                    <p:nvGrpSpPr>
                      <p:cNvPr id="349" name="Group 348">
                        <a:extLst>
                          <a:ext uri="{FF2B5EF4-FFF2-40B4-BE49-F238E27FC236}">
                            <a16:creationId xmlns:a16="http://schemas.microsoft.com/office/drawing/2014/main" id="{48A2A0CA-F893-E536-BC5E-DB59EDCDFBBA}"/>
                          </a:ext>
                        </a:extLst>
                      </p:cNvPr>
                      <p:cNvGrpSpPr/>
                      <p:nvPr/>
                    </p:nvGrpSpPr>
                    <p:grpSpPr>
                      <a:xfrm>
                        <a:off x="2769939" y="4046891"/>
                        <a:ext cx="1843053" cy="2736811"/>
                        <a:chOff x="2769939" y="4046891"/>
                        <a:chExt cx="1843053" cy="2736811"/>
                      </a:xfrm>
                    </p:grpSpPr>
                    <p:sp>
                      <p:nvSpPr>
                        <p:cNvPr id="350" name="Rectangle 349">
                          <a:extLst>
                            <a:ext uri="{FF2B5EF4-FFF2-40B4-BE49-F238E27FC236}">
                              <a16:creationId xmlns:a16="http://schemas.microsoft.com/office/drawing/2014/main" id="{68C752C6-990C-28C0-39E3-78760A049B53}"/>
                            </a:ext>
                          </a:extLst>
                        </p:cNvPr>
                        <p:cNvSpPr/>
                        <p:nvPr/>
                      </p:nvSpPr>
                      <p:spPr>
                        <a:xfrm>
                          <a:off x="2769939" y="5065805"/>
                          <a:ext cx="1667696" cy="973393"/>
                        </a:xfrm>
                        <a:prstGeom prst="rect">
                          <a:avLst/>
                        </a:prstGeom>
                        <a:pattFill prst="ltHorz">
                          <a:fgClr>
                            <a:schemeClr val="bg1">
                              <a:lumMod val="50000"/>
                            </a:schemeClr>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srgbClr val="003B62"/>
                            </a:solidFill>
                            <a:latin typeface="Arial"/>
                          </a:endParaRPr>
                        </a:p>
                      </p:txBody>
                    </p:sp>
                    <p:sp>
                      <p:nvSpPr>
                        <p:cNvPr id="351" name="Rectangle 350">
                          <a:extLst>
                            <a:ext uri="{FF2B5EF4-FFF2-40B4-BE49-F238E27FC236}">
                              <a16:creationId xmlns:a16="http://schemas.microsoft.com/office/drawing/2014/main" id="{6386E9CF-C401-53B7-8D2A-2D4112852D80}"/>
                            </a:ext>
                          </a:extLst>
                        </p:cNvPr>
                        <p:cNvSpPr/>
                        <p:nvPr/>
                      </p:nvSpPr>
                      <p:spPr>
                        <a:xfrm>
                          <a:off x="3507455" y="5291946"/>
                          <a:ext cx="299884" cy="439994"/>
                        </a:xfrm>
                        <a:prstGeom prst="rect">
                          <a:avLst/>
                        </a:prstGeom>
                        <a:solidFill>
                          <a:schemeClr val="tx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srgbClr val="003B62"/>
                            </a:solidFill>
                            <a:latin typeface="Arial"/>
                          </a:endParaRPr>
                        </a:p>
                      </p:txBody>
                    </p:sp>
                    <p:sp>
                      <p:nvSpPr>
                        <p:cNvPr id="352" name="Rectangle 351">
                          <a:extLst>
                            <a:ext uri="{FF2B5EF4-FFF2-40B4-BE49-F238E27FC236}">
                              <a16:creationId xmlns:a16="http://schemas.microsoft.com/office/drawing/2014/main" id="{1AEE1D0F-102C-E15F-4EA3-6A2EDA951AD3}"/>
                            </a:ext>
                          </a:extLst>
                        </p:cNvPr>
                        <p:cNvSpPr/>
                        <p:nvPr/>
                      </p:nvSpPr>
                      <p:spPr>
                        <a:xfrm>
                          <a:off x="3807339" y="5291946"/>
                          <a:ext cx="299884" cy="439994"/>
                        </a:xfrm>
                        <a:prstGeom prst="rect">
                          <a:avLst/>
                        </a:prstGeom>
                        <a:solidFill>
                          <a:schemeClr val="tx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srgbClr val="003B62"/>
                            </a:solidFill>
                            <a:latin typeface="Arial"/>
                          </a:endParaRPr>
                        </a:p>
                      </p:txBody>
                    </p:sp>
                    <p:sp>
                      <p:nvSpPr>
                        <p:cNvPr id="353" name="TextBox 352">
                          <a:extLst>
                            <a:ext uri="{FF2B5EF4-FFF2-40B4-BE49-F238E27FC236}">
                              <a16:creationId xmlns:a16="http://schemas.microsoft.com/office/drawing/2014/main" id="{8A8CD915-BE8A-39B7-3342-DAB25E1D51FF}"/>
                            </a:ext>
                          </a:extLst>
                        </p:cNvPr>
                        <p:cNvSpPr txBox="1"/>
                        <p:nvPr/>
                      </p:nvSpPr>
                      <p:spPr>
                        <a:xfrm>
                          <a:off x="3011201" y="6198059"/>
                          <a:ext cx="1555490" cy="585643"/>
                        </a:xfrm>
                        <a:prstGeom prst="rect">
                          <a:avLst/>
                        </a:prstGeom>
                        <a:noFill/>
                      </p:spPr>
                      <p:txBody>
                        <a:bodyPr wrap="square" rtlCol="0">
                          <a:spAutoFit/>
                        </a:bodyPr>
                        <a:lstStyle/>
                        <a:p>
                          <a:pPr>
                            <a:defRPr/>
                          </a:pPr>
                          <a:r>
                            <a:rPr lang="en-US" sz="1400">
                              <a:solidFill>
                                <a:srgbClr val="003B62"/>
                              </a:solidFill>
                              <a:latin typeface="Arial"/>
                            </a:rPr>
                            <a:t>Not to WUI Code</a:t>
                          </a:r>
                          <a:endParaRPr lang="en-US" sz="1400" dirty="0">
                            <a:solidFill>
                              <a:srgbClr val="003B62"/>
                            </a:solidFill>
                            <a:latin typeface="Arial"/>
                          </a:endParaRPr>
                        </a:p>
                      </p:txBody>
                    </p:sp>
                    <p:cxnSp>
                      <p:nvCxnSpPr>
                        <p:cNvPr id="354" name="Straight Connector 353">
                          <a:extLst>
                            <a:ext uri="{FF2B5EF4-FFF2-40B4-BE49-F238E27FC236}">
                              <a16:creationId xmlns:a16="http://schemas.microsoft.com/office/drawing/2014/main" id="{3F0E1272-3232-C784-A2EF-FB0E37289771}"/>
                            </a:ext>
                          </a:extLst>
                        </p:cNvPr>
                        <p:cNvCxnSpPr/>
                        <p:nvPr/>
                      </p:nvCxnSpPr>
                      <p:spPr>
                        <a:xfrm>
                          <a:off x="3502542" y="5518088"/>
                          <a:ext cx="59976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55" name="Straight Connector 354">
                          <a:extLst>
                            <a:ext uri="{FF2B5EF4-FFF2-40B4-BE49-F238E27FC236}">
                              <a16:creationId xmlns:a16="http://schemas.microsoft.com/office/drawing/2014/main" id="{20DD8659-803F-92E7-BA00-BE9C3E873EEA}"/>
                            </a:ext>
                          </a:extLst>
                        </p:cNvPr>
                        <p:cNvCxnSpPr>
                          <a:cxnSpLocks/>
                        </p:cNvCxnSpPr>
                        <p:nvPr/>
                      </p:nvCxnSpPr>
                      <p:spPr>
                        <a:xfrm flipH="1">
                          <a:off x="4611239" y="4046891"/>
                          <a:ext cx="1753" cy="2488318"/>
                        </a:xfrm>
                        <a:prstGeom prst="line">
                          <a:avLst/>
                        </a:prstGeom>
                        <a:ln w="19050">
                          <a:prstDash val="lgDash"/>
                        </a:ln>
                      </p:spPr>
                      <p:style>
                        <a:lnRef idx="1">
                          <a:schemeClr val="accent1"/>
                        </a:lnRef>
                        <a:fillRef idx="0">
                          <a:schemeClr val="accent1"/>
                        </a:fillRef>
                        <a:effectRef idx="0">
                          <a:schemeClr val="accent1"/>
                        </a:effectRef>
                        <a:fontRef idx="minor">
                          <a:schemeClr val="tx1"/>
                        </a:fontRef>
                      </p:style>
                    </p:cxnSp>
                    <p:sp>
                      <p:nvSpPr>
                        <p:cNvPr id="356" name="Rectangle 355">
                          <a:extLst>
                            <a:ext uri="{FF2B5EF4-FFF2-40B4-BE49-F238E27FC236}">
                              <a16:creationId xmlns:a16="http://schemas.microsoft.com/office/drawing/2014/main" id="{297C9211-34BC-7CC0-E5F4-7449066EA98D}"/>
                            </a:ext>
                          </a:extLst>
                        </p:cNvPr>
                        <p:cNvSpPr/>
                        <p:nvPr/>
                      </p:nvSpPr>
                      <p:spPr>
                        <a:xfrm>
                          <a:off x="3020758" y="5291946"/>
                          <a:ext cx="186813" cy="439994"/>
                        </a:xfrm>
                        <a:prstGeom prst="rect">
                          <a:avLst/>
                        </a:prstGeom>
                        <a:solidFill>
                          <a:schemeClr val="tx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srgbClr val="003B62"/>
                            </a:solidFill>
                            <a:latin typeface="Arial"/>
                          </a:endParaRPr>
                        </a:p>
                      </p:txBody>
                    </p:sp>
                  </p:grpSp>
                </p:grpSp>
                <p:cxnSp>
                  <p:nvCxnSpPr>
                    <p:cNvPr id="293" name="Straight Connector 292">
                      <a:extLst>
                        <a:ext uri="{FF2B5EF4-FFF2-40B4-BE49-F238E27FC236}">
                          <a16:creationId xmlns:a16="http://schemas.microsoft.com/office/drawing/2014/main" id="{90ABE556-BC67-587C-42CC-72756D105D00}"/>
                        </a:ext>
                      </a:extLst>
                    </p:cNvPr>
                    <p:cNvCxnSpPr/>
                    <p:nvPr/>
                  </p:nvCxnSpPr>
                  <p:spPr>
                    <a:xfrm>
                      <a:off x="3705556" y="5187344"/>
                      <a:ext cx="0" cy="439994"/>
                    </a:xfrm>
                    <a:prstGeom prst="line">
                      <a:avLst/>
                    </a:prstGeom>
                  </p:spPr>
                  <p:style>
                    <a:lnRef idx="1">
                      <a:schemeClr val="accent1"/>
                    </a:lnRef>
                    <a:fillRef idx="0">
                      <a:schemeClr val="accent1"/>
                    </a:fillRef>
                    <a:effectRef idx="0">
                      <a:schemeClr val="accent1"/>
                    </a:effectRef>
                    <a:fontRef idx="minor">
                      <a:schemeClr val="tx1"/>
                    </a:fontRef>
                  </p:style>
                </p:cxnSp>
                <p:cxnSp>
                  <p:nvCxnSpPr>
                    <p:cNvPr id="299" name="Straight Connector 298">
                      <a:extLst>
                        <a:ext uri="{FF2B5EF4-FFF2-40B4-BE49-F238E27FC236}">
                          <a16:creationId xmlns:a16="http://schemas.microsoft.com/office/drawing/2014/main" id="{5EA86E88-D4C9-E346-9CFB-9DD056D80EC4}"/>
                        </a:ext>
                      </a:extLst>
                    </p:cNvPr>
                    <p:cNvCxnSpPr/>
                    <p:nvPr/>
                  </p:nvCxnSpPr>
                  <p:spPr>
                    <a:xfrm>
                      <a:off x="4009482" y="5193441"/>
                      <a:ext cx="0" cy="439994"/>
                    </a:xfrm>
                    <a:prstGeom prst="line">
                      <a:avLst/>
                    </a:prstGeom>
                  </p:spPr>
                  <p:style>
                    <a:lnRef idx="1">
                      <a:schemeClr val="accent1"/>
                    </a:lnRef>
                    <a:fillRef idx="0">
                      <a:schemeClr val="accent1"/>
                    </a:fillRef>
                    <a:effectRef idx="0">
                      <a:schemeClr val="accent1"/>
                    </a:effectRef>
                    <a:fontRef idx="minor">
                      <a:schemeClr val="tx1"/>
                    </a:fontRef>
                  </p:style>
                </p:cxnSp>
                <p:sp>
                  <p:nvSpPr>
                    <p:cNvPr id="334" name="Rectangle 333">
                      <a:extLst>
                        <a:ext uri="{FF2B5EF4-FFF2-40B4-BE49-F238E27FC236}">
                          <a16:creationId xmlns:a16="http://schemas.microsoft.com/office/drawing/2014/main" id="{ACFC4554-DF8A-81D0-163B-D07D35F8E71D}"/>
                        </a:ext>
                      </a:extLst>
                    </p:cNvPr>
                    <p:cNvSpPr/>
                    <p:nvPr/>
                  </p:nvSpPr>
                  <p:spPr>
                    <a:xfrm>
                      <a:off x="2691790" y="4984253"/>
                      <a:ext cx="1933846" cy="56527"/>
                    </a:xfrm>
                    <a:prstGeom prst="rect">
                      <a:avLst/>
                    </a:prstGeom>
                    <a:solidFill>
                      <a:schemeClr val="tx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5" name="Rectangle 334">
                      <a:extLst>
                        <a:ext uri="{FF2B5EF4-FFF2-40B4-BE49-F238E27FC236}">
                          <a16:creationId xmlns:a16="http://schemas.microsoft.com/office/drawing/2014/main" id="{D038E5BB-F4C0-04EB-790F-3684106B45EC}"/>
                        </a:ext>
                      </a:extLst>
                    </p:cNvPr>
                    <p:cNvSpPr/>
                    <p:nvPr/>
                  </p:nvSpPr>
                  <p:spPr>
                    <a:xfrm>
                      <a:off x="2837327" y="5857802"/>
                      <a:ext cx="1667695" cy="95744"/>
                    </a:xfrm>
                    <a:prstGeom prst="rect">
                      <a:avLst/>
                    </a:prstGeom>
                    <a:solidFill>
                      <a:schemeClr val="tx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40" name="Straight Connector 339">
                      <a:extLst>
                        <a:ext uri="{FF2B5EF4-FFF2-40B4-BE49-F238E27FC236}">
                          <a16:creationId xmlns:a16="http://schemas.microsoft.com/office/drawing/2014/main" id="{51CBAD9E-916D-6A27-58F8-42E48C069534}"/>
                        </a:ext>
                      </a:extLst>
                    </p:cNvPr>
                    <p:cNvCxnSpPr/>
                    <p:nvPr/>
                  </p:nvCxnSpPr>
                  <p:spPr>
                    <a:xfrm>
                      <a:off x="3083905" y="5426694"/>
                      <a:ext cx="186813" cy="0"/>
                    </a:xfrm>
                    <a:prstGeom prst="line">
                      <a:avLst/>
                    </a:prstGeom>
                  </p:spPr>
                  <p:style>
                    <a:lnRef idx="1">
                      <a:schemeClr val="accent1"/>
                    </a:lnRef>
                    <a:fillRef idx="0">
                      <a:schemeClr val="accent1"/>
                    </a:fillRef>
                    <a:effectRef idx="0">
                      <a:schemeClr val="accent1"/>
                    </a:effectRef>
                    <a:fontRef idx="minor">
                      <a:schemeClr val="tx1"/>
                    </a:fontRef>
                  </p:style>
                </p:cxnSp>
                <p:sp>
                  <p:nvSpPr>
                    <p:cNvPr id="341" name="Rectangle 340">
                      <a:extLst>
                        <a:ext uri="{FF2B5EF4-FFF2-40B4-BE49-F238E27FC236}">
                          <a16:creationId xmlns:a16="http://schemas.microsoft.com/office/drawing/2014/main" id="{EB98F9E1-C083-9D2B-3643-503F9E46DC10}"/>
                        </a:ext>
                      </a:extLst>
                    </p:cNvPr>
                    <p:cNvSpPr/>
                    <p:nvPr/>
                  </p:nvSpPr>
                  <p:spPr>
                    <a:xfrm>
                      <a:off x="2972543" y="5200542"/>
                      <a:ext cx="106305" cy="450973"/>
                    </a:xfrm>
                    <a:prstGeom prst="rect">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2" name="Rectangle 341">
                      <a:extLst>
                        <a:ext uri="{FF2B5EF4-FFF2-40B4-BE49-F238E27FC236}">
                          <a16:creationId xmlns:a16="http://schemas.microsoft.com/office/drawing/2014/main" id="{FA3A95B6-D77A-F3F5-925D-4F252A312EEC}"/>
                        </a:ext>
                      </a:extLst>
                    </p:cNvPr>
                    <p:cNvSpPr/>
                    <p:nvPr/>
                  </p:nvSpPr>
                  <p:spPr>
                    <a:xfrm>
                      <a:off x="3279800" y="5199586"/>
                      <a:ext cx="106305" cy="450973"/>
                    </a:xfrm>
                    <a:prstGeom prst="rect">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3" name="Rectangle 342">
                      <a:extLst>
                        <a:ext uri="{FF2B5EF4-FFF2-40B4-BE49-F238E27FC236}">
                          <a16:creationId xmlns:a16="http://schemas.microsoft.com/office/drawing/2014/main" id="{34CD53AD-09F1-9748-9A35-C2696BD390D5}"/>
                        </a:ext>
                      </a:extLst>
                    </p:cNvPr>
                    <p:cNvSpPr/>
                    <p:nvPr/>
                  </p:nvSpPr>
                  <p:spPr>
                    <a:xfrm>
                      <a:off x="3454894" y="5199586"/>
                      <a:ext cx="106305" cy="450973"/>
                    </a:xfrm>
                    <a:prstGeom prst="rect">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 name="Rectangle 343">
                      <a:extLst>
                        <a:ext uri="{FF2B5EF4-FFF2-40B4-BE49-F238E27FC236}">
                          <a16:creationId xmlns:a16="http://schemas.microsoft.com/office/drawing/2014/main" id="{69270EB1-B815-57AC-DAAE-684A5324FEA4}"/>
                        </a:ext>
                      </a:extLst>
                    </p:cNvPr>
                    <p:cNvSpPr/>
                    <p:nvPr/>
                  </p:nvSpPr>
                  <p:spPr>
                    <a:xfrm>
                      <a:off x="4174461" y="5199586"/>
                      <a:ext cx="106305" cy="450973"/>
                    </a:xfrm>
                    <a:prstGeom prst="rect">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5" name="Isosceles Triangle 344">
                      <a:extLst>
                        <a:ext uri="{FF2B5EF4-FFF2-40B4-BE49-F238E27FC236}">
                          <a16:creationId xmlns:a16="http://schemas.microsoft.com/office/drawing/2014/main" id="{A6D35445-739A-7D6C-A2FF-4F757C76C4D9}"/>
                        </a:ext>
                      </a:extLst>
                    </p:cNvPr>
                    <p:cNvSpPr/>
                    <p:nvPr/>
                  </p:nvSpPr>
                  <p:spPr>
                    <a:xfrm>
                      <a:off x="2682303" y="4271039"/>
                      <a:ext cx="1936366" cy="707923"/>
                    </a:xfrm>
                    <a:prstGeom prst="triangle">
                      <a:avLst>
                        <a:gd name="adj" fmla="val 51333"/>
                      </a:avLst>
                    </a:prstGeom>
                    <a:pattFill prst="horzBrick">
                      <a:fgClr>
                        <a:schemeClr val="bg1">
                          <a:lumMod val="65000"/>
                        </a:schemeClr>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3B62"/>
                        </a:solidFill>
                        <a:latin typeface="Arial"/>
                      </a:endParaRPr>
                    </a:p>
                  </p:txBody>
                </p:sp>
                <p:sp>
                  <p:nvSpPr>
                    <p:cNvPr id="346" name="Arrow: Left-Right 345">
                      <a:extLst>
                        <a:ext uri="{FF2B5EF4-FFF2-40B4-BE49-F238E27FC236}">
                          <a16:creationId xmlns:a16="http://schemas.microsoft.com/office/drawing/2014/main" id="{39130B1E-56EF-E5BB-9D83-E0110465876D}"/>
                        </a:ext>
                      </a:extLst>
                    </p:cNvPr>
                    <p:cNvSpPr/>
                    <p:nvPr/>
                  </p:nvSpPr>
                  <p:spPr>
                    <a:xfrm>
                      <a:off x="4452182" y="5630160"/>
                      <a:ext cx="353962" cy="212028"/>
                    </a:xfrm>
                    <a:prstGeom prst="lef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srgbClr val="003B62"/>
                        </a:solidFill>
                        <a:latin typeface="Arial"/>
                      </a:endParaRPr>
                    </a:p>
                  </p:txBody>
                </p:sp>
                <p:cxnSp>
                  <p:nvCxnSpPr>
                    <p:cNvPr id="347" name="Straight Arrow Connector 346">
                      <a:extLst>
                        <a:ext uri="{FF2B5EF4-FFF2-40B4-BE49-F238E27FC236}">
                          <a16:creationId xmlns:a16="http://schemas.microsoft.com/office/drawing/2014/main" id="{978B2EA7-7B36-AA44-EE0C-EBFEB91A729A}"/>
                        </a:ext>
                      </a:extLst>
                    </p:cNvPr>
                    <p:cNvCxnSpPr>
                      <a:cxnSpLocks/>
                    </p:cNvCxnSpPr>
                    <p:nvPr/>
                  </p:nvCxnSpPr>
                  <p:spPr>
                    <a:xfrm flipV="1">
                      <a:off x="4436014" y="5765425"/>
                      <a:ext cx="0" cy="352426"/>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34" name="Group 233">
                    <a:extLst>
                      <a:ext uri="{FF2B5EF4-FFF2-40B4-BE49-F238E27FC236}">
                        <a16:creationId xmlns:a16="http://schemas.microsoft.com/office/drawing/2014/main" id="{7026CE05-8C9C-B0D3-7183-F1F80C544B17}"/>
                      </a:ext>
                    </a:extLst>
                  </p:cNvPr>
                  <p:cNvGrpSpPr/>
                  <p:nvPr/>
                </p:nvGrpSpPr>
                <p:grpSpPr>
                  <a:xfrm>
                    <a:off x="3764963" y="9745953"/>
                    <a:ext cx="509361" cy="585643"/>
                    <a:chOff x="5515322" y="4004260"/>
                    <a:chExt cx="509361" cy="585643"/>
                  </a:xfrm>
                </p:grpSpPr>
                <p:sp>
                  <p:nvSpPr>
                    <p:cNvPr id="238" name="Rectangle: Rounded Corners 237">
                      <a:extLst>
                        <a:ext uri="{FF2B5EF4-FFF2-40B4-BE49-F238E27FC236}">
                          <a16:creationId xmlns:a16="http://schemas.microsoft.com/office/drawing/2014/main" id="{BE2DC288-B014-985D-DE38-1825174F44E9}"/>
                        </a:ext>
                      </a:extLst>
                    </p:cNvPr>
                    <p:cNvSpPr/>
                    <p:nvPr/>
                  </p:nvSpPr>
                  <p:spPr>
                    <a:xfrm>
                      <a:off x="5562566" y="4053787"/>
                      <a:ext cx="462117" cy="383459"/>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srgbClr val="003B62"/>
                        </a:solidFill>
                        <a:latin typeface="Arial"/>
                      </a:endParaRPr>
                    </a:p>
                  </p:txBody>
                </p:sp>
                <p:sp>
                  <p:nvSpPr>
                    <p:cNvPr id="250" name="TextBox 249">
                      <a:extLst>
                        <a:ext uri="{FF2B5EF4-FFF2-40B4-BE49-F238E27FC236}">
                          <a16:creationId xmlns:a16="http://schemas.microsoft.com/office/drawing/2014/main" id="{1FDCBD9D-B822-A66B-A0D2-6D7537E6E921}"/>
                        </a:ext>
                      </a:extLst>
                    </p:cNvPr>
                    <p:cNvSpPr txBox="1"/>
                    <p:nvPr/>
                  </p:nvSpPr>
                  <p:spPr>
                    <a:xfrm>
                      <a:off x="5515322" y="4004260"/>
                      <a:ext cx="453969" cy="585643"/>
                    </a:xfrm>
                    <a:prstGeom prst="rect">
                      <a:avLst/>
                    </a:prstGeom>
                    <a:noFill/>
                  </p:spPr>
                  <p:txBody>
                    <a:bodyPr wrap="square" rtlCol="0">
                      <a:spAutoFit/>
                    </a:bodyPr>
                    <a:lstStyle>
                      <a:defPPr>
                        <a:defRPr lang="en-US"/>
                      </a:defPPr>
                      <a:lvl1pPr marR="0" lvl="0" indent="0" fontAlgn="auto">
                        <a:lnSpc>
                          <a:spcPct val="100000"/>
                        </a:lnSpc>
                        <a:spcBef>
                          <a:spcPts val="0"/>
                        </a:spcBef>
                        <a:spcAft>
                          <a:spcPts val="0"/>
                        </a:spcAft>
                        <a:buClrTx/>
                        <a:buSzTx/>
                        <a:buFontTx/>
                        <a:buNone/>
                        <a:tabLst/>
                        <a:defRPr kumimoji="0" sz="2800" b="1" i="1" u="none" strike="noStrike" cap="none" spc="0" normalizeH="0" baseline="0">
                          <a:ln>
                            <a:noFill/>
                          </a:ln>
                          <a:solidFill>
                            <a:srgbClr val="003B62"/>
                          </a:solidFill>
                          <a:effectLst/>
                          <a:uLnTx/>
                          <a:uFillTx/>
                          <a:latin typeface="Arial"/>
                        </a:defRPr>
                      </a:lvl1pPr>
                    </a:lstStyle>
                    <a:p>
                      <a:r>
                        <a:rPr lang="en-US" dirty="0"/>
                        <a:t>✓</a:t>
                      </a:r>
                    </a:p>
                  </p:txBody>
                </p:sp>
              </p:grpSp>
              <p:grpSp>
                <p:nvGrpSpPr>
                  <p:cNvPr id="235" name="Group 234">
                    <a:extLst>
                      <a:ext uri="{FF2B5EF4-FFF2-40B4-BE49-F238E27FC236}">
                        <a16:creationId xmlns:a16="http://schemas.microsoft.com/office/drawing/2014/main" id="{63840D7A-FBC0-1F72-0DB2-312347DE5052}"/>
                      </a:ext>
                    </a:extLst>
                  </p:cNvPr>
                  <p:cNvGrpSpPr/>
                  <p:nvPr/>
                </p:nvGrpSpPr>
                <p:grpSpPr>
                  <a:xfrm>
                    <a:off x="2489167" y="9556589"/>
                    <a:ext cx="524842" cy="861239"/>
                    <a:chOff x="4191222" y="3795469"/>
                    <a:chExt cx="524842" cy="861239"/>
                  </a:xfrm>
                </p:grpSpPr>
                <p:sp>
                  <p:nvSpPr>
                    <p:cNvPr id="243" name="Rectangle: Rounded Corners 242">
                      <a:extLst>
                        <a:ext uri="{FF2B5EF4-FFF2-40B4-BE49-F238E27FC236}">
                          <a16:creationId xmlns:a16="http://schemas.microsoft.com/office/drawing/2014/main" id="{95D2AEB5-9D71-205C-4B3D-4F6C78826E54}"/>
                        </a:ext>
                      </a:extLst>
                    </p:cNvPr>
                    <p:cNvSpPr/>
                    <p:nvPr/>
                  </p:nvSpPr>
                  <p:spPr>
                    <a:xfrm>
                      <a:off x="4253947" y="4045921"/>
                      <a:ext cx="462117" cy="383459"/>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dirty="0">
                        <a:solidFill>
                          <a:srgbClr val="003B62"/>
                        </a:solidFill>
                        <a:latin typeface="Arial"/>
                      </a:endParaRPr>
                    </a:p>
                  </p:txBody>
                </p:sp>
                <p:sp>
                  <p:nvSpPr>
                    <p:cNvPr id="236" name="TextBox 235">
                      <a:extLst>
                        <a:ext uri="{FF2B5EF4-FFF2-40B4-BE49-F238E27FC236}">
                          <a16:creationId xmlns:a16="http://schemas.microsoft.com/office/drawing/2014/main" id="{D9255E16-9AAF-D23F-F057-B05475A6B34B}"/>
                        </a:ext>
                      </a:extLst>
                    </p:cNvPr>
                    <p:cNvSpPr txBox="1"/>
                    <p:nvPr/>
                  </p:nvSpPr>
                  <p:spPr>
                    <a:xfrm>
                      <a:off x="4191222" y="3795469"/>
                      <a:ext cx="453971" cy="861239"/>
                    </a:xfrm>
                    <a:prstGeom prst="rect">
                      <a:avLst/>
                    </a:prstGeom>
                    <a:noFill/>
                  </p:spPr>
                  <p:txBody>
                    <a:bodyPr wrap="square" rtlCol="0">
                      <a:spAutoFit/>
                    </a:bodyPr>
                    <a:lstStyle>
                      <a:defPPr>
                        <a:defRPr lang="en-US"/>
                      </a:defPPr>
                      <a:lvl1pPr marR="0" lvl="0" indent="0" fontAlgn="auto">
                        <a:lnSpc>
                          <a:spcPct val="100000"/>
                        </a:lnSpc>
                        <a:spcBef>
                          <a:spcPts val="0"/>
                        </a:spcBef>
                        <a:spcAft>
                          <a:spcPts val="0"/>
                        </a:spcAft>
                        <a:buClrTx/>
                        <a:buSzTx/>
                        <a:buFontTx/>
                        <a:buNone/>
                        <a:tabLst/>
                        <a:defRPr kumimoji="0" sz="2800" b="1" i="1" u="none" strike="noStrike" cap="none" spc="0" normalizeH="0" baseline="0">
                          <a:ln>
                            <a:noFill/>
                          </a:ln>
                          <a:solidFill>
                            <a:srgbClr val="003B62"/>
                          </a:solidFill>
                          <a:effectLst/>
                          <a:uLnTx/>
                          <a:uFillTx/>
                          <a:latin typeface="Arial"/>
                        </a:defRPr>
                      </a:lvl1pPr>
                    </a:lstStyle>
                    <a:p>
                      <a:r>
                        <a:rPr lang="en-US" sz="4400" b="0" dirty="0"/>
                        <a:t>×</a:t>
                      </a:r>
                      <a:endParaRPr lang="en-US" sz="3600" b="0" dirty="0"/>
                    </a:p>
                  </p:txBody>
                </p:sp>
              </p:grpSp>
            </p:grpSp>
            <p:sp>
              <p:nvSpPr>
                <p:cNvPr id="294" name="Rectangle: Rounded Corners 293">
                  <a:extLst>
                    <a:ext uri="{FF2B5EF4-FFF2-40B4-BE49-F238E27FC236}">
                      <a16:creationId xmlns:a16="http://schemas.microsoft.com/office/drawing/2014/main" id="{B25A3CD4-3EF8-C058-B05A-0524F742ED83}"/>
                    </a:ext>
                  </a:extLst>
                </p:cNvPr>
                <p:cNvSpPr/>
                <p:nvPr/>
              </p:nvSpPr>
              <p:spPr>
                <a:xfrm>
                  <a:off x="-85337" y="5096362"/>
                  <a:ext cx="1950420" cy="528779"/>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SMALL PARCEL LIMITATION</a:t>
                  </a:r>
                  <a:endParaRPr lang="en-US" dirty="0"/>
                </a:p>
              </p:txBody>
            </p:sp>
          </p:grpSp>
          <p:grpSp>
            <p:nvGrpSpPr>
              <p:cNvPr id="338" name="Group 337">
                <a:extLst>
                  <a:ext uri="{FF2B5EF4-FFF2-40B4-BE49-F238E27FC236}">
                    <a16:creationId xmlns:a16="http://schemas.microsoft.com/office/drawing/2014/main" id="{6D67691D-9612-1F2A-8EAF-FD47AC88754F}"/>
                  </a:ext>
                </a:extLst>
              </p:cNvPr>
              <p:cNvGrpSpPr/>
              <p:nvPr/>
            </p:nvGrpSpPr>
            <p:grpSpPr>
              <a:xfrm>
                <a:off x="6319040" y="5340154"/>
                <a:ext cx="5706790" cy="4113691"/>
                <a:chOff x="6485210" y="5321041"/>
                <a:chExt cx="5706790" cy="4113691"/>
              </a:xfrm>
            </p:grpSpPr>
            <p:sp>
              <p:nvSpPr>
                <p:cNvPr id="297" name="Rectangle: Rounded Corners 296">
                  <a:extLst>
                    <a:ext uri="{FF2B5EF4-FFF2-40B4-BE49-F238E27FC236}">
                      <a16:creationId xmlns:a16="http://schemas.microsoft.com/office/drawing/2014/main" id="{F45867F5-DA67-A59B-46CA-72117AA9DEEC}"/>
                    </a:ext>
                  </a:extLst>
                </p:cNvPr>
                <p:cNvSpPr/>
                <p:nvPr/>
              </p:nvSpPr>
              <p:spPr>
                <a:xfrm>
                  <a:off x="6485210" y="5321041"/>
                  <a:ext cx="5706790" cy="411369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r>
                    <a:rPr lang="en-US" sz="2000" b="1" dirty="0">
                      <a:highlight>
                        <a:srgbClr val="C0C0C0"/>
                      </a:highlight>
                    </a:rPr>
                    <a:t>SCENARIO 3:</a:t>
                  </a:r>
                  <a:br>
                    <a:rPr lang="en-US" sz="2000" b="1" dirty="0">
                      <a:highlight>
                        <a:srgbClr val="C0C0C0"/>
                      </a:highlight>
                    </a:rPr>
                  </a:br>
                  <a:r>
                    <a:rPr lang="en-US" sz="2000" b="1" dirty="0">
                      <a:highlight>
                        <a:srgbClr val="C0C0C0"/>
                      </a:highlight>
                    </a:rPr>
                    <a:t>To WUI Code </a:t>
                  </a:r>
                  <a:br>
                    <a:rPr lang="en-US" sz="2000" b="1" dirty="0">
                      <a:highlight>
                        <a:srgbClr val="C0C0C0"/>
                      </a:highlight>
                    </a:rPr>
                  </a:br>
                  <a:r>
                    <a:rPr lang="en-US" sz="2000" b="1" dirty="0">
                      <a:highlight>
                        <a:srgbClr val="C0C0C0"/>
                      </a:highlight>
                    </a:rPr>
                    <a:t>with Higher </a:t>
                  </a:r>
                  <a:br>
                    <a:rPr lang="en-US" sz="2000" b="1" dirty="0">
                      <a:highlight>
                        <a:srgbClr val="C0C0C0"/>
                      </a:highlight>
                    </a:rPr>
                  </a:br>
                  <a:r>
                    <a:rPr lang="en-US" sz="2000" b="1" dirty="0">
                      <a:highlight>
                        <a:srgbClr val="C0C0C0"/>
                      </a:highlight>
                    </a:rPr>
                    <a:t>Exposure</a:t>
                  </a:r>
                </a:p>
              </p:txBody>
            </p:sp>
            <p:grpSp>
              <p:nvGrpSpPr>
                <p:cNvPr id="300" name="Group 299">
                  <a:extLst>
                    <a:ext uri="{FF2B5EF4-FFF2-40B4-BE49-F238E27FC236}">
                      <a16:creationId xmlns:a16="http://schemas.microsoft.com/office/drawing/2014/main" id="{49A2BE77-40AB-D06B-55BC-B8B154717B40}"/>
                    </a:ext>
                  </a:extLst>
                </p:cNvPr>
                <p:cNvGrpSpPr/>
                <p:nvPr/>
              </p:nvGrpSpPr>
              <p:grpSpPr>
                <a:xfrm>
                  <a:off x="8422327" y="5703000"/>
                  <a:ext cx="3274870" cy="3434959"/>
                  <a:chOff x="6377199" y="8757771"/>
                  <a:chExt cx="3274870" cy="3434959"/>
                </a:xfrm>
              </p:grpSpPr>
              <p:grpSp>
                <p:nvGrpSpPr>
                  <p:cNvPr id="301" name="Group 300">
                    <a:extLst>
                      <a:ext uri="{FF2B5EF4-FFF2-40B4-BE49-F238E27FC236}">
                        <a16:creationId xmlns:a16="http://schemas.microsoft.com/office/drawing/2014/main" id="{BBC09577-C60F-4A4B-3AD4-B5872B304B5F}"/>
                      </a:ext>
                    </a:extLst>
                  </p:cNvPr>
                  <p:cNvGrpSpPr/>
                  <p:nvPr/>
                </p:nvGrpSpPr>
                <p:grpSpPr>
                  <a:xfrm>
                    <a:off x="6377199" y="9642538"/>
                    <a:ext cx="3274870" cy="2550192"/>
                    <a:chOff x="8127558" y="3900845"/>
                    <a:chExt cx="3274870" cy="2550192"/>
                  </a:xfrm>
                </p:grpSpPr>
                <p:sp>
                  <p:nvSpPr>
                    <p:cNvPr id="306" name="Rectangle 305">
                      <a:extLst>
                        <a:ext uri="{FF2B5EF4-FFF2-40B4-BE49-F238E27FC236}">
                          <a16:creationId xmlns:a16="http://schemas.microsoft.com/office/drawing/2014/main" id="{326F0795-CD22-194B-3D96-9786F74E3CE3}"/>
                        </a:ext>
                      </a:extLst>
                    </p:cNvPr>
                    <p:cNvSpPr/>
                    <p:nvPr/>
                  </p:nvSpPr>
                  <p:spPr>
                    <a:xfrm>
                      <a:off x="8128287" y="3900845"/>
                      <a:ext cx="3274141" cy="2015612"/>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srgbClr val="003B62"/>
                        </a:solidFill>
                        <a:latin typeface="Arial"/>
                      </a:endParaRPr>
                    </a:p>
                  </p:txBody>
                </p:sp>
                <p:sp>
                  <p:nvSpPr>
                    <p:cNvPr id="307" name="Rectangle 306">
                      <a:extLst>
                        <a:ext uri="{FF2B5EF4-FFF2-40B4-BE49-F238E27FC236}">
                          <a16:creationId xmlns:a16="http://schemas.microsoft.com/office/drawing/2014/main" id="{D8A4BF95-3854-BDE2-B0FE-41A30DD7854E}"/>
                        </a:ext>
                      </a:extLst>
                    </p:cNvPr>
                    <p:cNvSpPr/>
                    <p:nvPr/>
                  </p:nvSpPr>
                  <p:spPr>
                    <a:xfrm>
                      <a:off x="9622061" y="4964876"/>
                      <a:ext cx="1656736" cy="973393"/>
                    </a:xfrm>
                    <a:prstGeom prst="rect">
                      <a:avLst/>
                    </a:prstGeom>
                    <a:pattFill prst="ltHorz">
                      <a:fgClr>
                        <a:schemeClr val="bg1">
                          <a:lumMod val="50000"/>
                        </a:schemeClr>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srgbClr val="003B62"/>
                        </a:solidFill>
                        <a:latin typeface="Arial"/>
                      </a:endParaRPr>
                    </a:p>
                  </p:txBody>
                </p:sp>
                <p:sp>
                  <p:nvSpPr>
                    <p:cNvPr id="308" name="Isosceles Triangle 307">
                      <a:extLst>
                        <a:ext uri="{FF2B5EF4-FFF2-40B4-BE49-F238E27FC236}">
                          <a16:creationId xmlns:a16="http://schemas.microsoft.com/office/drawing/2014/main" id="{1BE3DFD5-C5AD-4E25-D98A-B6BA6BAAAD44}"/>
                        </a:ext>
                      </a:extLst>
                    </p:cNvPr>
                    <p:cNvSpPr/>
                    <p:nvPr/>
                  </p:nvSpPr>
                  <p:spPr>
                    <a:xfrm>
                      <a:off x="9425415" y="4256953"/>
                      <a:ext cx="1966449" cy="707923"/>
                    </a:xfrm>
                    <a:prstGeom prst="triangle">
                      <a:avLst>
                        <a:gd name="adj" fmla="val 51333"/>
                      </a:avLst>
                    </a:prstGeom>
                    <a:pattFill prst="horzBrick">
                      <a:fgClr>
                        <a:schemeClr val="bg1">
                          <a:lumMod val="65000"/>
                        </a:schemeClr>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3B62"/>
                        </a:solidFill>
                        <a:latin typeface="Arial"/>
                      </a:endParaRPr>
                    </a:p>
                  </p:txBody>
                </p:sp>
                <p:sp>
                  <p:nvSpPr>
                    <p:cNvPr id="309" name="Rectangle 308">
                      <a:extLst>
                        <a:ext uri="{FF2B5EF4-FFF2-40B4-BE49-F238E27FC236}">
                          <a16:creationId xmlns:a16="http://schemas.microsoft.com/office/drawing/2014/main" id="{54FD7426-FE30-D309-BFF2-DFDCF88DCD03}"/>
                        </a:ext>
                      </a:extLst>
                    </p:cNvPr>
                    <p:cNvSpPr/>
                    <p:nvPr/>
                  </p:nvSpPr>
                  <p:spPr>
                    <a:xfrm>
                      <a:off x="9808874" y="5191017"/>
                      <a:ext cx="186813" cy="439994"/>
                    </a:xfrm>
                    <a:prstGeom prst="rect">
                      <a:avLst/>
                    </a:prstGeom>
                    <a:solidFill>
                      <a:schemeClr val="tx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srgbClr val="003B62"/>
                        </a:solidFill>
                        <a:latin typeface="Arial"/>
                      </a:endParaRPr>
                    </a:p>
                  </p:txBody>
                </p:sp>
                <p:sp>
                  <p:nvSpPr>
                    <p:cNvPr id="310" name="Rectangle 309">
                      <a:extLst>
                        <a:ext uri="{FF2B5EF4-FFF2-40B4-BE49-F238E27FC236}">
                          <a16:creationId xmlns:a16="http://schemas.microsoft.com/office/drawing/2014/main" id="{441DCD80-AAE9-5E84-8317-56028F113437}"/>
                        </a:ext>
                      </a:extLst>
                    </p:cNvPr>
                    <p:cNvSpPr/>
                    <p:nvPr/>
                  </p:nvSpPr>
                  <p:spPr>
                    <a:xfrm>
                      <a:off x="10295571" y="5191017"/>
                      <a:ext cx="299884" cy="439994"/>
                    </a:xfrm>
                    <a:prstGeom prst="rect">
                      <a:avLst/>
                    </a:prstGeom>
                    <a:solidFill>
                      <a:schemeClr val="tx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srgbClr val="003B62"/>
                        </a:solidFill>
                        <a:latin typeface="Arial"/>
                      </a:endParaRPr>
                    </a:p>
                  </p:txBody>
                </p:sp>
                <p:sp>
                  <p:nvSpPr>
                    <p:cNvPr id="311" name="Rectangle 310">
                      <a:extLst>
                        <a:ext uri="{FF2B5EF4-FFF2-40B4-BE49-F238E27FC236}">
                          <a16:creationId xmlns:a16="http://schemas.microsoft.com/office/drawing/2014/main" id="{9054195C-FD69-C0E4-A14F-632627058FED}"/>
                        </a:ext>
                      </a:extLst>
                    </p:cNvPr>
                    <p:cNvSpPr/>
                    <p:nvPr/>
                  </p:nvSpPr>
                  <p:spPr>
                    <a:xfrm>
                      <a:off x="10595455" y="5191017"/>
                      <a:ext cx="299884" cy="439994"/>
                    </a:xfrm>
                    <a:prstGeom prst="rect">
                      <a:avLst/>
                    </a:prstGeom>
                    <a:solidFill>
                      <a:schemeClr val="tx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srgbClr val="003B62"/>
                        </a:solidFill>
                        <a:latin typeface="Arial"/>
                      </a:endParaRPr>
                    </a:p>
                  </p:txBody>
                </p:sp>
                <p:sp>
                  <p:nvSpPr>
                    <p:cNvPr id="312" name="Rectangle 311">
                      <a:extLst>
                        <a:ext uri="{FF2B5EF4-FFF2-40B4-BE49-F238E27FC236}">
                          <a16:creationId xmlns:a16="http://schemas.microsoft.com/office/drawing/2014/main" id="{F6AABE9F-CE59-3D4E-21A9-8E6C3ACCB241}"/>
                        </a:ext>
                      </a:extLst>
                    </p:cNvPr>
                    <p:cNvSpPr/>
                    <p:nvPr/>
                  </p:nvSpPr>
                  <p:spPr>
                    <a:xfrm>
                      <a:off x="8835477" y="5544978"/>
                      <a:ext cx="462117" cy="393291"/>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srgbClr val="003B62"/>
                        </a:solidFill>
                        <a:latin typeface="Arial"/>
                      </a:endParaRPr>
                    </a:p>
                  </p:txBody>
                </p:sp>
                <p:sp>
                  <p:nvSpPr>
                    <p:cNvPr id="313" name="Isosceles Triangle 312">
                      <a:extLst>
                        <a:ext uri="{FF2B5EF4-FFF2-40B4-BE49-F238E27FC236}">
                          <a16:creationId xmlns:a16="http://schemas.microsoft.com/office/drawing/2014/main" id="{31858FF7-875C-429F-4B2B-64E39C95DDC7}"/>
                        </a:ext>
                      </a:extLst>
                    </p:cNvPr>
                    <p:cNvSpPr/>
                    <p:nvPr/>
                  </p:nvSpPr>
                  <p:spPr>
                    <a:xfrm>
                      <a:off x="8835477" y="5417159"/>
                      <a:ext cx="462117" cy="127819"/>
                    </a:xfrm>
                    <a:prstGeom prst="triangl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dirty="0">
                        <a:solidFill>
                          <a:srgbClr val="003B62"/>
                        </a:solidFill>
                        <a:latin typeface="Arial"/>
                      </a:endParaRPr>
                    </a:p>
                  </p:txBody>
                </p:sp>
                <p:cxnSp>
                  <p:nvCxnSpPr>
                    <p:cNvPr id="314" name="Straight Connector 313">
                      <a:extLst>
                        <a:ext uri="{FF2B5EF4-FFF2-40B4-BE49-F238E27FC236}">
                          <a16:creationId xmlns:a16="http://schemas.microsoft.com/office/drawing/2014/main" id="{26BD41D8-DCFB-28B0-68F4-D4B16EE167D2}"/>
                        </a:ext>
                      </a:extLst>
                    </p:cNvPr>
                    <p:cNvCxnSpPr/>
                    <p:nvPr/>
                  </p:nvCxnSpPr>
                  <p:spPr>
                    <a:xfrm>
                      <a:off x="9642931" y="4964876"/>
                      <a:ext cx="0" cy="973393"/>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sp>
                  <p:nvSpPr>
                    <p:cNvPr id="315" name="Rectangle 314">
                      <a:extLst>
                        <a:ext uri="{FF2B5EF4-FFF2-40B4-BE49-F238E27FC236}">
                          <a16:creationId xmlns:a16="http://schemas.microsoft.com/office/drawing/2014/main" id="{29406443-500A-EDF5-7138-789632D9269A}"/>
                        </a:ext>
                      </a:extLst>
                    </p:cNvPr>
                    <p:cNvSpPr/>
                    <p:nvPr/>
                  </p:nvSpPr>
                  <p:spPr>
                    <a:xfrm>
                      <a:off x="8127558" y="5921017"/>
                      <a:ext cx="3274141" cy="530020"/>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srgbClr val="003B62"/>
                        </a:solidFill>
                        <a:latin typeface="Arial"/>
                      </a:endParaRPr>
                    </a:p>
                  </p:txBody>
                </p:sp>
                <p:sp>
                  <p:nvSpPr>
                    <p:cNvPr id="316" name="TextBox 315">
                      <a:extLst>
                        <a:ext uri="{FF2B5EF4-FFF2-40B4-BE49-F238E27FC236}">
                          <a16:creationId xmlns:a16="http://schemas.microsoft.com/office/drawing/2014/main" id="{D7501776-6D94-174D-CF38-91A1B5D6D89B}"/>
                        </a:ext>
                      </a:extLst>
                    </p:cNvPr>
                    <p:cNvSpPr txBox="1"/>
                    <p:nvPr/>
                  </p:nvSpPr>
                  <p:spPr>
                    <a:xfrm>
                      <a:off x="8570006" y="5105897"/>
                      <a:ext cx="1111050" cy="344497"/>
                    </a:xfrm>
                    <a:prstGeom prst="rect">
                      <a:avLst/>
                    </a:prstGeom>
                    <a:noFill/>
                  </p:spPr>
                  <p:txBody>
                    <a:bodyPr wrap="square" rtlCol="0">
                      <a:spAutoFit/>
                    </a:bodyPr>
                    <a:lstStyle/>
                    <a:p>
                      <a:pPr>
                        <a:defRPr/>
                      </a:pPr>
                      <a:r>
                        <a:rPr lang="en-US" sz="1400">
                          <a:solidFill>
                            <a:srgbClr val="003B62"/>
                          </a:solidFill>
                          <a:latin typeface="Arial"/>
                        </a:rPr>
                        <a:t>SSD 5 ft</a:t>
                      </a:r>
                      <a:endParaRPr lang="en-US" sz="1400" dirty="0">
                        <a:solidFill>
                          <a:srgbClr val="003B62"/>
                        </a:solidFill>
                        <a:latin typeface="Arial"/>
                      </a:endParaRPr>
                    </a:p>
                  </p:txBody>
                </p:sp>
                <p:sp>
                  <p:nvSpPr>
                    <p:cNvPr id="317" name="TextBox 316">
                      <a:extLst>
                        <a:ext uri="{FF2B5EF4-FFF2-40B4-BE49-F238E27FC236}">
                          <a16:creationId xmlns:a16="http://schemas.microsoft.com/office/drawing/2014/main" id="{8072DA1E-2A84-88DA-331E-0CABC17F8801}"/>
                        </a:ext>
                      </a:extLst>
                    </p:cNvPr>
                    <p:cNvSpPr txBox="1"/>
                    <p:nvPr/>
                  </p:nvSpPr>
                  <p:spPr>
                    <a:xfrm>
                      <a:off x="8225879" y="6094047"/>
                      <a:ext cx="1406015" cy="344497"/>
                    </a:xfrm>
                    <a:prstGeom prst="rect">
                      <a:avLst/>
                    </a:prstGeom>
                    <a:noFill/>
                  </p:spPr>
                  <p:txBody>
                    <a:bodyPr wrap="square" rtlCol="0">
                      <a:spAutoFit/>
                    </a:bodyPr>
                    <a:lstStyle/>
                    <a:p>
                      <a:pPr>
                        <a:defRPr/>
                      </a:pPr>
                      <a:r>
                        <a:rPr lang="en-US" sz="1400">
                          <a:solidFill>
                            <a:srgbClr val="003B62"/>
                          </a:solidFill>
                          <a:latin typeface="Arial"/>
                        </a:rPr>
                        <a:t>Small shed</a:t>
                      </a:r>
                      <a:endParaRPr lang="en-US" sz="1400" dirty="0">
                        <a:solidFill>
                          <a:srgbClr val="003B62"/>
                        </a:solidFill>
                        <a:latin typeface="Arial"/>
                      </a:endParaRPr>
                    </a:p>
                  </p:txBody>
                </p:sp>
                <p:cxnSp>
                  <p:nvCxnSpPr>
                    <p:cNvPr id="318" name="Straight Arrow Connector 317">
                      <a:extLst>
                        <a:ext uri="{FF2B5EF4-FFF2-40B4-BE49-F238E27FC236}">
                          <a16:creationId xmlns:a16="http://schemas.microsoft.com/office/drawing/2014/main" id="{99C64BA4-5F41-6B37-D8BB-8A93978DC087}"/>
                        </a:ext>
                      </a:extLst>
                    </p:cNvPr>
                    <p:cNvCxnSpPr>
                      <a:cxnSpLocks/>
                    </p:cNvCxnSpPr>
                    <p:nvPr/>
                  </p:nvCxnSpPr>
                  <p:spPr>
                    <a:xfrm flipV="1">
                      <a:off x="9052823" y="5762055"/>
                      <a:ext cx="0" cy="352426"/>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19" name="Arrow: Left-Right 318">
                      <a:extLst>
                        <a:ext uri="{FF2B5EF4-FFF2-40B4-BE49-F238E27FC236}">
                          <a16:creationId xmlns:a16="http://schemas.microsoft.com/office/drawing/2014/main" id="{59BD3AAB-ECE3-5EDA-3A7D-38D0D0CBCB6E}"/>
                        </a:ext>
                      </a:extLst>
                    </p:cNvPr>
                    <p:cNvSpPr/>
                    <p:nvPr/>
                  </p:nvSpPr>
                  <p:spPr>
                    <a:xfrm>
                      <a:off x="9297595" y="5631011"/>
                      <a:ext cx="353962" cy="212028"/>
                    </a:xfrm>
                    <a:prstGeom prst="lef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srgbClr val="003B62"/>
                        </a:solidFill>
                        <a:latin typeface="Arial"/>
                      </a:endParaRPr>
                    </a:p>
                  </p:txBody>
                </p:sp>
                <p:cxnSp>
                  <p:nvCxnSpPr>
                    <p:cNvPr id="320" name="Straight Connector 319">
                      <a:extLst>
                        <a:ext uri="{FF2B5EF4-FFF2-40B4-BE49-F238E27FC236}">
                          <a16:creationId xmlns:a16="http://schemas.microsoft.com/office/drawing/2014/main" id="{72F0DDE7-F337-2866-8088-972B1B9141D4}"/>
                        </a:ext>
                      </a:extLst>
                    </p:cNvPr>
                    <p:cNvCxnSpPr/>
                    <p:nvPr/>
                  </p:nvCxnSpPr>
                  <p:spPr>
                    <a:xfrm>
                      <a:off x="10300490" y="5403961"/>
                      <a:ext cx="59976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21" name="Straight Connector 320">
                      <a:extLst>
                        <a:ext uri="{FF2B5EF4-FFF2-40B4-BE49-F238E27FC236}">
                          <a16:creationId xmlns:a16="http://schemas.microsoft.com/office/drawing/2014/main" id="{7A3120EC-6D7B-20C5-399E-E0D929657E53}"/>
                        </a:ext>
                      </a:extLst>
                    </p:cNvPr>
                    <p:cNvCxnSpPr/>
                    <p:nvPr/>
                  </p:nvCxnSpPr>
                  <p:spPr>
                    <a:xfrm>
                      <a:off x="9788293" y="5417170"/>
                      <a:ext cx="18681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22" name="Straight Connector 321">
                      <a:extLst>
                        <a:ext uri="{FF2B5EF4-FFF2-40B4-BE49-F238E27FC236}">
                          <a16:creationId xmlns:a16="http://schemas.microsoft.com/office/drawing/2014/main" id="{C94E39E6-5296-50E3-5D1C-D40E0894DA78}"/>
                        </a:ext>
                      </a:extLst>
                    </p:cNvPr>
                    <p:cNvCxnSpPr/>
                    <p:nvPr/>
                  </p:nvCxnSpPr>
                  <p:spPr>
                    <a:xfrm>
                      <a:off x="10426327" y="5190143"/>
                      <a:ext cx="0" cy="439994"/>
                    </a:xfrm>
                    <a:prstGeom prst="line">
                      <a:avLst/>
                    </a:prstGeom>
                  </p:spPr>
                  <p:style>
                    <a:lnRef idx="1">
                      <a:schemeClr val="accent1"/>
                    </a:lnRef>
                    <a:fillRef idx="0">
                      <a:schemeClr val="accent1"/>
                    </a:fillRef>
                    <a:effectRef idx="0">
                      <a:schemeClr val="accent1"/>
                    </a:effectRef>
                    <a:fontRef idx="minor">
                      <a:schemeClr val="tx1"/>
                    </a:fontRef>
                  </p:style>
                </p:cxnSp>
                <p:cxnSp>
                  <p:nvCxnSpPr>
                    <p:cNvPr id="323" name="Straight Connector 322">
                      <a:extLst>
                        <a:ext uri="{FF2B5EF4-FFF2-40B4-BE49-F238E27FC236}">
                          <a16:creationId xmlns:a16="http://schemas.microsoft.com/office/drawing/2014/main" id="{9FC1A6B2-710B-4000-2FD0-55E0A964CC06}"/>
                        </a:ext>
                      </a:extLst>
                    </p:cNvPr>
                    <p:cNvCxnSpPr/>
                    <p:nvPr/>
                  </p:nvCxnSpPr>
                  <p:spPr>
                    <a:xfrm>
                      <a:off x="10730253" y="5196240"/>
                      <a:ext cx="0" cy="439994"/>
                    </a:xfrm>
                    <a:prstGeom prst="line">
                      <a:avLst/>
                    </a:prstGeom>
                  </p:spPr>
                  <p:style>
                    <a:lnRef idx="1">
                      <a:schemeClr val="accent1"/>
                    </a:lnRef>
                    <a:fillRef idx="0">
                      <a:schemeClr val="accent1"/>
                    </a:fillRef>
                    <a:effectRef idx="0">
                      <a:schemeClr val="accent1"/>
                    </a:effectRef>
                    <a:fontRef idx="minor">
                      <a:schemeClr val="tx1"/>
                    </a:fontRef>
                  </p:style>
                </p:cxnSp>
                <p:sp>
                  <p:nvSpPr>
                    <p:cNvPr id="324" name="Rectangle 323">
                      <a:extLst>
                        <a:ext uri="{FF2B5EF4-FFF2-40B4-BE49-F238E27FC236}">
                          <a16:creationId xmlns:a16="http://schemas.microsoft.com/office/drawing/2014/main" id="{B49B4C9A-4117-62DB-7F77-8FDB6B054406}"/>
                        </a:ext>
                      </a:extLst>
                    </p:cNvPr>
                    <p:cNvSpPr/>
                    <p:nvPr/>
                  </p:nvSpPr>
                  <p:spPr>
                    <a:xfrm>
                      <a:off x="9428993" y="4960407"/>
                      <a:ext cx="1959291" cy="45719"/>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5" name="Rectangle 324">
                      <a:extLst>
                        <a:ext uri="{FF2B5EF4-FFF2-40B4-BE49-F238E27FC236}">
                          <a16:creationId xmlns:a16="http://schemas.microsoft.com/office/drawing/2014/main" id="{B3FBF92F-1540-1309-76CA-9348964053AB}"/>
                        </a:ext>
                      </a:extLst>
                    </p:cNvPr>
                    <p:cNvSpPr/>
                    <p:nvPr/>
                  </p:nvSpPr>
                  <p:spPr>
                    <a:xfrm>
                      <a:off x="9688073" y="5835029"/>
                      <a:ext cx="1591656" cy="95744"/>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26" name="Straight Arrow Connector 325">
                      <a:extLst>
                        <a:ext uri="{FF2B5EF4-FFF2-40B4-BE49-F238E27FC236}">
                          <a16:creationId xmlns:a16="http://schemas.microsoft.com/office/drawing/2014/main" id="{34AFFA46-9D26-7202-FA76-1A5E9A06BF85}"/>
                        </a:ext>
                      </a:extLst>
                    </p:cNvPr>
                    <p:cNvCxnSpPr>
                      <a:cxnSpLocks/>
                    </p:cNvCxnSpPr>
                    <p:nvPr/>
                  </p:nvCxnSpPr>
                  <p:spPr>
                    <a:xfrm flipV="1">
                      <a:off x="9655656" y="5785868"/>
                      <a:ext cx="0" cy="352426"/>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27" name="Rectangle 326">
                      <a:extLst>
                        <a:ext uri="{FF2B5EF4-FFF2-40B4-BE49-F238E27FC236}">
                          <a16:creationId xmlns:a16="http://schemas.microsoft.com/office/drawing/2014/main" id="{AA6D1561-DA93-C72F-734C-DD2D8E0496D2}"/>
                        </a:ext>
                      </a:extLst>
                    </p:cNvPr>
                    <p:cNvSpPr/>
                    <p:nvPr/>
                  </p:nvSpPr>
                  <p:spPr>
                    <a:xfrm>
                      <a:off x="9699979" y="5186587"/>
                      <a:ext cx="106305" cy="450973"/>
                    </a:xfrm>
                    <a:prstGeom prst="rect">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8" name="Rectangle 327">
                      <a:extLst>
                        <a:ext uri="{FF2B5EF4-FFF2-40B4-BE49-F238E27FC236}">
                          <a16:creationId xmlns:a16="http://schemas.microsoft.com/office/drawing/2014/main" id="{11FB32E6-B6D5-71AB-7700-5DBF2FF22FE1}"/>
                        </a:ext>
                      </a:extLst>
                    </p:cNvPr>
                    <p:cNvSpPr/>
                    <p:nvPr/>
                  </p:nvSpPr>
                  <p:spPr>
                    <a:xfrm>
                      <a:off x="10007236" y="5185631"/>
                      <a:ext cx="106305" cy="450973"/>
                    </a:xfrm>
                    <a:prstGeom prst="rect">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9" name="Rectangle 328">
                      <a:extLst>
                        <a:ext uri="{FF2B5EF4-FFF2-40B4-BE49-F238E27FC236}">
                          <a16:creationId xmlns:a16="http://schemas.microsoft.com/office/drawing/2014/main" id="{37A3CC48-A186-775E-9C2D-45C8F42F5226}"/>
                        </a:ext>
                      </a:extLst>
                    </p:cNvPr>
                    <p:cNvSpPr/>
                    <p:nvPr/>
                  </p:nvSpPr>
                  <p:spPr>
                    <a:xfrm>
                      <a:off x="10182330" y="5185631"/>
                      <a:ext cx="106305" cy="450973"/>
                    </a:xfrm>
                    <a:prstGeom prst="rect">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0" name="Rectangle 329">
                      <a:extLst>
                        <a:ext uri="{FF2B5EF4-FFF2-40B4-BE49-F238E27FC236}">
                          <a16:creationId xmlns:a16="http://schemas.microsoft.com/office/drawing/2014/main" id="{5FEC0AED-EA55-B046-B708-DE18208BDE4C}"/>
                        </a:ext>
                      </a:extLst>
                    </p:cNvPr>
                    <p:cNvSpPr/>
                    <p:nvPr/>
                  </p:nvSpPr>
                  <p:spPr>
                    <a:xfrm>
                      <a:off x="10901897" y="5185631"/>
                      <a:ext cx="106305" cy="450973"/>
                    </a:xfrm>
                    <a:prstGeom prst="rect">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1" name="Rectangle: Rounded Corners 330">
                      <a:extLst>
                        <a:ext uri="{FF2B5EF4-FFF2-40B4-BE49-F238E27FC236}">
                          <a16:creationId xmlns:a16="http://schemas.microsoft.com/office/drawing/2014/main" id="{E3ED8F80-E0CD-04B1-8D3D-F903BEA0BF56}"/>
                        </a:ext>
                      </a:extLst>
                    </p:cNvPr>
                    <p:cNvSpPr/>
                    <p:nvPr/>
                  </p:nvSpPr>
                  <p:spPr>
                    <a:xfrm>
                      <a:off x="9613435" y="6102848"/>
                      <a:ext cx="1449238" cy="31609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WUI Code</a:t>
                      </a:r>
                      <a:endParaRPr lang="en-US" dirty="0"/>
                    </a:p>
                  </p:txBody>
                </p:sp>
              </p:grpSp>
              <p:sp>
                <p:nvSpPr>
                  <p:cNvPr id="302" name="Rectangle: Rounded Corners 301">
                    <a:extLst>
                      <a:ext uri="{FF2B5EF4-FFF2-40B4-BE49-F238E27FC236}">
                        <a16:creationId xmlns:a16="http://schemas.microsoft.com/office/drawing/2014/main" id="{0D72373D-0BE8-19AD-2343-0FE23327D671}"/>
                      </a:ext>
                    </a:extLst>
                  </p:cNvPr>
                  <p:cNvSpPr/>
                  <p:nvPr/>
                </p:nvSpPr>
                <p:spPr>
                  <a:xfrm>
                    <a:off x="6811248" y="8757771"/>
                    <a:ext cx="1662665" cy="528779"/>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CODE LIMITATION</a:t>
                    </a:r>
                  </a:p>
                </p:txBody>
              </p:sp>
              <p:grpSp>
                <p:nvGrpSpPr>
                  <p:cNvPr id="303" name="Group 302">
                    <a:extLst>
                      <a:ext uri="{FF2B5EF4-FFF2-40B4-BE49-F238E27FC236}">
                        <a16:creationId xmlns:a16="http://schemas.microsoft.com/office/drawing/2014/main" id="{A26DA4E3-4A2C-29B3-4827-14221F221BB9}"/>
                      </a:ext>
                    </a:extLst>
                  </p:cNvPr>
                  <p:cNvGrpSpPr/>
                  <p:nvPr/>
                </p:nvGrpSpPr>
                <p:grpSpPr>
                  <a:xfrm>
                    <a:off x="7210520" y="9571418"/>
                    <a:ext cx="494031" cy="861240"/>
                    <a:chOff x="8960879" y="3829725"/>
                    <a:chExt cx="494031" cy="861240"/>
                  </a:xfrm>
                </p:grpSpPr>
                <p:sp>
                  <p:nvSpPr>
                    <p:cNvPr id="304" name="Rectangle: Rounded Corners 303">
                      <a:extLst>
                        <a:ext uri="{FF2B5EF4-FFF2-40B4-BE49-F238E27FC236}">
                          <a16:creationId xmlns:a16="http://schemas.microsoft.com/office/drawing/2014/main" id="{140754A6-FD78-8FC9-68DB-8727F2C53328}"/>
                        </a:ext>
                      </a:extLst>
                    </p:cNvPr>
                    <p:cNvSpPr/>
                    <p:nvPr/>
                  </p:nvSpPr>
                  <p:spPr>
                    <a:xfrm>
                      <a:off x="8992793" y="4074141"/>
                      <a:ext cx="462117" cy="383459"/>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srgbClr val="003B62"/>
                        </a:solidFill>
                        <a:latin typeface="Arial"/>
                      </a:endParaRPr>
                    </a:p>
                  </p:txBody>
                </p:sp>
                <p:sp>
                  <p:nvSpPr>
                    <p:cNvPr id="305" name="TextBox 304">
                      <a:extLst>
                        <a:ext uri="{FF2B5EF4-FFF2-40B4-BE49-F238E27FC236}">
                          <a16:creationId xmlns:a16="http://schemas.microsoft.com/office/drawing/2014/main" id="{98044BA1-B3FE-8D06-8D4D-EC2BEA02AA98}"/>
                        </a:ext>
                      </a:extLst>
                    </p:cNvPr>
                    <p:cNvSpPr txBox="1"/>
                    <p:nvPr/>
                  </p:nvSpPr>
                  <p:spPr>
                    <a:xfrm>
                      <a:off x="8960879" y="3829725"/>
                      <a:ext cx="453971" cy="861240"/>
                    </a:xfrm>
                    <a:prstGeom prst="rect">
                      <a:avLst/>
                    </a:prstGeom>
                    <a:noFill/>
                  </p:spPr>
                  <p:txBody>
                    <a:bodyPr wrap="square" rtlCol="0">
                      <a:spAutoFit/>
                    </a:bodyPr>
                    <a:lstStyle>
                      <a:defPPr>
                        <a:defRPr lang="en-US"/>
                      </a:defPPr>
                      <a:lvl1pPr marR="0" lvl="0" indent="0" fontAlgn="auto">
                        <a:lnSpc>
                          <a:spcPct val="100000"/>
                        </a:lnSpc>
                        <a:spcBef>
                          <a:spcPts val="0"/>
                        </a:spcBef>
                        <a:spcAft>
                          <a:spcPts val="0"/>
                        </a:spcAft>
                        <a:buClrTx/>
                        <a:buSzTx/>
                        <a:buFontTx/>
                        <a:buNone/>
                        <a:tabLst/>
                        <a:defRPr kumimoji="0" sz="2800" b="1" i="1" u="none" strike="noStrike" cap="none" spc="0" normalizeH="0" baseline="0">
                          <a:ln>
                            <a:noFill/>
                          </a:ln>
                          <a:solidFill>
                            <a:srgbClr val="003B62"/>
                          </a:solidFill>
                          <a:effectLst/>
                          <a:uLnTx/>
                          <a:uFillTx/>
                          <a:latin typeface="Arial"/>
                        </a:defRPr>
                      </a:lvl1pPr>
                    </a:lstStyle>
                    <a:p>
                      <a:r>
                        <a:rPr lang="en-US" sz="4400" b="0" dirty="0"/>
                        <a:t>×</a:t>
                      </a:r>
                      <a:endParaRPr lang="en-US" sz="3600" b="0" dirty="0"/>
                    </a:p>
                  </p:txBody>
                </p:sp>
              </p:grpSp>
            </p:grpSp>
          </p:grpSp>
          <p:sp>
            <p:nvSpPr>
              <p:cNvPr id="332" name="Arrow: Left-Right 331">
                <a:extLst>
                  <a:ext uri="{FF2B5EF4-FFF2-40B4-BE49-F238E27FC236}">
                    <a16:creationId xmlns:a16="http://schemas.microsoft.com/office/drawing/2014/main" id="{77DF6848-465E-E6E9-84B5-25B049C39721}"/>
                  </a:ext>
                </a:extLst>
              </p:cNvPr>
              <p:cNvSpPr/>
              <p:nvPr/>
            </p:nvSpPr>
            <p:spPr>
              <a:xfrm>
                <a:off x="4963403" y="1423442"/>
                <a:ext cx="2417898" cy="967448"/>
              </a:xfrm>
              <a:prstGeom prst="leftRightArrow">
                <a:avLst>
                  <a:gd name="adj1" fmla="val 64964"/>
                  <a:gd name="adj2" fmla="val 44389"/>
                </a:avLst>
              </a:prstGeom>
              <a:solidFill>
                <a:srgbClr val="92D050"/>
              </a:solidFill>
              <a:ln w="571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CODE ADDS</a:t>
                </a:r>
                <a:br>
                  <a:rPr lang="en-US" dirty="0">
                    <a:solidFill>
                      <a:schemeClr val="tx1"/>
                    </a:solidFill>
                  </a:rPr>
                </a:br>
                <a:r>
                  <a:rPr lang="en-US" dirty="0">
                    <a:solidFill>
                      <a:schemeClr val="tx1"/>
                    </a:solidFill>
                  </a:rPr>
                  <a:t>VALUE</a:t>
                </a:r>
              </a:p>
            </p:txBody>
          </p:sp>
          <p:sp>
            <p:nvSpPr>
              <p:cNvPr id="333" name="Arrow: Left-Right 332">
                <a:extLst>
                  <a:ext uri="{FF2B5EF4-FFF2-40B4-BE49-F238E27FC236}">
                    <a16:creationId xmlns:a16="http://schemas.microsoft.com/office/drawing/2014/main" id="{D256326B-D64C-1C4C-9DD5-F39E638E6FAC}"/>
                  </a:ext>
                </a:extLst>
              </p:cNvPr>
              <p:cNvSpPr/>
              <p:nvPr/>
            </p:nvSpPr>
            <p:spPr>
              <a:xfrm rot="19800000">
                <a:off x="4838638" y="4260908"/>
                <a:ext cx="2529051" cy="967448"/>
              </a:xfrm>
              <a:prstGeom prst="leftRightArrow">
                <a:avLst>
                  <a:gd name="adj1" fmla="val 64964"/>
                  <a:gd name="adj2" fmla="val 44389"/>
                </a:avLst>
              </a:prstGeom>
              <a:solidFill>
                <a:srgbClr val="92D050"/>
              </a:solidFill>
              <a:ln w="571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CODE SAVES</a:t>
                </a:r>
                <a:br>
                  <a:rPr lang="en-US" dirty="0">
                    <a:solidFill>
                      <a:schemeClr val="tx1"/>
                    </a:solidFill>
                  </a:rPr>
                </a:br>
                <a:r>
                  <a:rPr lang="en-US" dirty="0">
                    <a:solidFill>
                      <a:schemeClr val="tx1"/>
                    </a:solidFill>
                  </a:rPr>
                  <a:t>SPACE</a:t>
                </a:r>
              </a:p>
            </p:txBody>
          </p:sp>
        </p:grpSp>
        <p:sp>
          <p:nvSpPr>
            <p:cNvPr id="525" name="Rectangle: Rounded Corners 524">
              <a:extLst>
                <a:ext uri="{FF2B5EF4-FFF2-40B4-BE49-F238E27FC236}">
                  <a16:creationId xmlns:a16="http://schemas.microsoft.com/office/drawing/2014/main" id="{64072387-DBB2-736D-9620-6467EEA32DF8}"/>
                </a:ext>
              </a:extLst>
            </p:cNvPr>
            <p:cNvSpPr/>
            <p:nvPr/>
          </p:nvSpPr>
          <p:spPr>
            <a:xfrm>
              <a:off x="16343742" y="16491457"/>
              <a:ext cx="1195572" cy="557422"/>
            </a:xfrm>
            <a:prstGeom prst="round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sz="1100" dirty="0">
                  <a:solidFill>
                    <a:schemeClr val="bg2">
                      <a:lumMod val="50000"/>
                    </a:schemeClr>
                  </a:solidFill>
                </a:rPr>
                <a:t>POP-UP </a:t>
              </a:r>
            </a:p>
            <a:p>
              <a:pPr algn="ctr"/>
              <a:r>
                <a:rPr lang="en-US" sz="1100" dirty="0">
                  <a:solidFill>
                    <a:schemeClr val="bg2">
                      <a:lumMod val="50000"/>
                    </a:schemeClr>
                  </a:solidFill>
                </a:rPr>
                <a:t>NEW WINDOW 4e</a:t>
              </a:r>
              <a:endParaRPr lang="en-US" sz="1600" dirty="0">
                <a:solidFill>
                  <a:schemeClr val="bg2">
                    <a:lumMod val="50000"/>
                  </a:schemeClr>
                </a:solidFill>
              </a:endParaRPr>
            </a:p>
          </p:txBody>
        </p:sp>
        <p:sp>
          <p:nvSpPr>
            <p:cNvPr id="526" name="Rectangle: Rounded Corners 525">
              <a:extLst>
                <a:ext uri="{FF2B5EF4-FFF2-40B4-BE49-F238E27FC236}">
                  <a16:creationId xmlns:a16="http://schemas.microsoft.com/office/drawing/2014/main" id="{19042C44-5D0C-CEE8-2214-838AAE1E5104}"/>
                </a:ext>
              </a:extLst>
            </p:cNvPr>
            <p:cNvSpPr/>
            <p:nvPr/>
          </p:nvSpPr>
          <p:spPr>
            <a:xfrm>
              <a:off x="16753704" y="20862456"/>
              <a:ext cx="1195572" cy="557422"/>
            </a:xfrm>
            <a:prstGeom prst="round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sz="1100" dirty="0">
                  <a:solidFill>
                    <a:schemeClr val="bg2">
                      <a:lumMod val="50000"/>
                    </a:schemeClr>
                  </a:solidFill>
                </a:rPr>
                <a:t>POP-UP </a:t>
              </a:r>
            </a:p>
            <a:p>
              <a:pPr algn="ctr"/>
              <a:r>
                <a:rPr lang="en-US" sz="1100" dirty="0">
                  <a:solidFill>
                    <a:schemeClr val="bg2">
                      <a:lumMod val="50000"/>
                    </a:schemeClr>
                  </a:solidFill>
                </a:rPr>
                <a:t>NEW WINDOW 4f</a:t>
              </a:r>
              <a:endParaRPr lang="en-US" sz="1600" dirty="0">
                <a:solidFill>
                  <a:schemeClr val="bg2">
                    <a:lumMod val="50000"/>
                  </a:schemeClr>
                </a:solidFill>
              </a:endParaRPr>
            </a:p>
          </p:txBody>
        </p:sp>
        <p:sp>
          <p:nvSpPr>
            <p:cNvPr id="527" name="Rectangle: Rounded Corners 526">
              <a:extLst>
                <a:ext uri="{FF2B5EF4-FFF2-40B4-BE49-F238E27FC236}">
                  <a16:creationId xmlns:a16="http://schemas.microsoft.com/office/drawing/2014/main" id="{77B15121-5832-E393-3CE1-6767E1F82DC5}"/>
                </a:ext>
              </a:extLst>
            </p:cNvPr>
            <p:cNvSpPr/>
            <p:nvPr/>
          </p:nvSpPr>
          <p:spPr>
            <a:xfrm>
              <a:off x="10281948" y="20972740"/>
              <a:ext cx="1195572" cy="557422"/>
            </a:xfrm>
            <a:prstGeom prst="round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sz="1100" dirty="0">
                  <a:solidFill>
                    <a:schemeClr val="bg2">
                      <a:lumMod val="50000"/>
                    </a:schemeClr>
                  </a:solidFill>
                </a:rPr>
                <a:t>POP-UP </a:t>
              </a:r>
            </a:p>
            <a:p>
              <a:pPr algn="ctr"/>
              <a:r>
                <a:rPr lang="en-US" sz="1100" dirty="0">
                  <a:solidFill>
                    <a:schemeClr val="bg2">
                      <a:lumMod val="50000"/>
                    </a:schemeClr>
                  </a:solidFill>
                </a:rPr>
                <a:t>NEW WINDOW 4g</a:t>
              </a:r>
              <a:endParaRPr lang="en-US" sz="1600" dirty="0">
                <a:solidFill>
                  <a:schemeClr val="bg2">
                    <a:lumMod val="50000"/>
                  </a:schemeClr>
                </a:solidFill>
              </a:endParaRPr>
            </a:p>
          </p:txBody>
        </p:sp>
      </p:grpSp>
      <p:sp>
        <p:nvSpPr>
          <p:cNvPr id="2" name="Rectangle: Rounded Corners 1">
            <a:extLst>
              <a:ext uri="{FF2B5EF4-FFF2-40B4-BE49-F238E27FC236}">
                <a16:creationId xmlns:a16="http://schemas.microsoft.com/office/drawing/2014/main" id="{528F3F94-1C96-5D26-E19B-6DFBAEA40623}"/>
              </a:ext>
            </a:extLst>
          </p:cNvPr>
          <p:cNvSpPr/>
          <p:nvPr/>
        </p:nvSpPr>
        <p:spPr>
          <a:xfrm>
            <a:off x="4244883" y="900014"/>
            <a:ext cx="2279721" cy="1190171"/>
          </a:xfrm>
          <a:prstGeom prst="roundRect">
            <a:avLst/>
          </a:prstGeom>
          <a:solidFill>
            <a:srgbClr val="FFFF00"/>
          </a:solidFill>
          <a:ln w="381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F0A9E88B-D132-5F49-6C93-94141189C8F2}"/>
              </a:ext>
            </a:extLst>
          </p:cNvPr>
          <p:cNvPicPr>
            <a:picLocks noChangeAspect="1"/>
          </p:cNvPicPr>
          <p:nvPr/>
        </p:nvPicPr>
        <p:blipFill>
          <a:blip r:embed="rId5"/>
          <a:stretch>
            <a:fillRect/>
          </a:stretch>
        </p:blipFill>
        <p:spPr>
          <a:xfrm>
            <a:off x="4305733" y="1128840"/>
            <a:ext cx="14249400" cy="790575"/>
          </a:xfrm>
          <a:prstGeom prst="rect">
            <a:avLst/>
          </a:prstGeom>
        </p:spPr>
      </p:pic>
      <p:sp>
        <p:nvSpPr>
          <p:cNvPr id="6" name="Rectangle: Rounded Corners 5">
            <a:extLst>
              <a:ext uri="{FF2B5EF4-FFF2-40B4-BE49-F238E27FC236}">
                <a16:creationId xmlns:a16="http://schemas.microsoft.com/office/drawing/2014/main" id="{171AE326-263A-BBDB-1FF3-D38883CFB199}"/>
              </a:ext>
            </a:extLst>
          </p:cNvPr>
          <p:cNvSpPr/>
          <p:nvPr/>
        </p:nvSpPr>
        <p:spPr>
          <a:xfrm>
            <a:off x="6049047" y="2834991"/>
            <a:ext cx="5057931" cy="386911"/>
          </a:xfrm>
          <a:prstGeom prst="roundRect">
            <a:avLst/>
          </a:prstGeom>
          <a:solidFill>
            <a:srgbClr val="FF0000"/>
          </a:solidFill>
          <a:ln w="57150"/>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800" b="1" dirty="0">
                <a:solidFill>
                  <a:schemeClr val="bg1"/>
                </a:solidFill>
              </a:rPr>
              <a:t>Why Homes Catch on Fire</a:t>
            </a:r>
          </a:p>
        </p:txBody>
      </p:sp>
      <p:sp>
        <p:nvSpPr>
          <p:cNvPr id="10" name="Rectangle: Rounded Corners 9">
            <a:extLst>
              <a:ext uri="{FF2B5EF4-FFF2-40B4-BE49-F238E27FC236}">
                <a16:creationId xmlns:a16="http://schemas.microsoft.com/office/drawing/2014/main" id="{B8CB3953-9521-A342-D20E-90B7450F874B}"/>
              </a:ext>
            </a:extLst>
          </p:cNvPr>
          <p:cNvSpPr/>
          <p:nvPr/>
        </p:nvSpPr>
        <p:spPr>
          <a:xfrm>
            <a:off x="6558914" y="3401374"/>
            <a:ext cx="9082572" cy="461508"/>
          </a:xfrm>
          <a:prstGeom prst="roundRect">
            <a:avLst/>
          </a:prstGeom>
          <a:solidFill>
            <a:srgbClr val="FF0000"/>
          </a:solidFill>
          <a:ln w="57150"/>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800" b="1" dirty="0">
                <a:solidFill>
                  <a:srgbClr val="0000FF"/>
                </a:solidFill>
                <a:highlight>
                  <a:srgbClr val="00FFFF"/>
                </a:highlight>
              </a:rPr>
              <a:t>Gaps in </a:t>
            </a:r>
            <a:r>
              <a:rPr lang="en-US" sz="2800" b="1" u="sng" dirty="0">
                <a:solidFill>
                  <a:schemeClr val="bg1"/>
                </a:solidFill>
              </a:rPr>
              <a:t>Regulatory</a:t>
            </a:r>
            <a:r>
              <a:rPr lang="en-US" sz="2800" b="1" dirty="0">
                <a:solidFill>
                  <a:schemeClr val="bg1"/>
                </a:solidFill>
              </a:rPr>
              <a:t> (or …) and Best Practices</a:t>
            </a:r>
          </a:p>
        </p:txBody>
      </p:sp>
      <p:sp>
        <p:nvSpPr>
          <p:cNvPr id="20" name="Rectangle: Rounded Corners 19">
            <a:extLst>
              <a:ext uri="{FF2B5EF4-FFF2-40B4-BE49-F238E27FC236}">
                <a16:creationId xmlns:a16="http://schemas.microsoft.com/office/drawing/2014/main" id="{CBBE7C42-E9B2-99DB-DC5B-3F918F86D744}"/>
              </a:ext>
            </a:extLst>
          </p:cNvPr>
          <p:cNvSpPr/>
          <p:nvPr/>
        </p:nvSpPr>
        <p:spPr>
          <a:xfrm>
            <a:off x="5563759" y="2247442"/>
            <a:ext cx="4336429" cy="401909"/>
          </a:xfrm>
          <a:prstGeom prst="roundRect">
            <a:avLst/>
          </a:prstGeom>
          <a:solidFill>
            <a:srgbClr val="FF0000"/>
          </a:solidFill>
          <a:ln w="57150"/>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800" b="1" dirty="0">
                <a:solidFill>
                  <a:schemeClr val="bg1"/>
                </a:solidFill>
              </a:rPr>
              <a:t>1.0	WUI FIRES </a:t>
            </a:r>
            <a:r>
              <a:rPr lang="en-US" sz="2000" b="1" dirty="0">
                <a:solidFill>
                  <a:schemeClr val="bg1"/>
                </a:solidFill>
              </a:rPr>
              <a:t>(continued)</a:t>
            </a:r>
            <a:endParaRPr lang="en-US" sz="2800" b="1" dirty="0">
              <a:solidFill>
                <a:schemeClr val="bg1"/>
              </a:solidFill>
            </a:endParaRPr>
          </a:p>
        </p:txBody>
      </p:sp>
      <p:sp>
        <p:nvSpPr>
          <p:cNvPr id="249" name="Rectangle: Rounded Corners 248">
            <a:extLst>
              <a:ext uri="{FF2B5EF4-FFF2-40B4-BE49-F238E27FC236}">
                <a16:creationId xmlns:a16="http://schemas.microsoft.com/office/drawing/2014/main" id="{5FF7F072-DD09-CA03-78C5-EB41C288B81A}"/>
              </a:ext>
            </a:extLst>
          </p:cNvPr>
          <p:cNvSpPr/>
          <p:nvPr/>
        </p:nvSpPr>
        <p:spPr>
          <a:xfrm>
            <a:off x="11922102" y="22661386"/>
            <a:ext cx="2724157" cy="2797517"/>
          </a:xfrm>
          <a:prstGeom prst="roundRect">
            <a:avLst/>
          </a:prstGeom>
          <a:solidFill>
            <a:srgbClr val="99FF99"/>
          </a:solidFill>
          <a:ln>
            <a:solidFill>
              <a:schemeClr val="bg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highlight>
                  <a:srgbClr val="FFFF00"/>
                </a:highlight>
              </a:rPr>
              <a:t>Animate Check marks x’s and Code…” arrows</a:t>
            </a:r>
          </a:p>
        </p:txBody>
      </p:sp>
    </p:spTree>
    <p:extLst>
      <p:ext uri="{BB962C8B-B14F-4D97-AF65-F5344CB8AC3E}">
        <p14:creationId xmlns:p14="http://schemas.microsoft.com/office/powerpoint/2010/main" val="31314959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 name="Rectangle 242">
            <a:extLst>
              <a:ext uri="{FF2B5EF4-FFF2-40B4-BE49-F238E27FC236}">
                <a16:creationId xmlns:a16="http://schemas.microsoft.com/office/drawing/2014/main" id="{8A117ED8-0FE5-D5BE-9913-67E2D3E2AD33}"/>
              </a:ext>
            </a:extLst>
          </p:cNvPr>
          <p:cNvSpPr/>
          <p:nvPr/>
        </p:nvSpPr>
        <p:spPr>
          <a:xfrm>
            <a:off x="-13106400" y="-5080000"/>
            <a:ext cx="49784000" cy="40335200"/>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 name="Rectangle: Rounded Corners 2">
            <a:hlinkClick r:id="rId2" action="ppaction://hlinksldjump"/>
            <a:extLst>
              <a:ext uri="{FF2B5EF4-FFF2-40B4-BE49-F238E27FC236}">
                <a16:creationId xmlns:a16="http://schemas.microsoft.com/office/drawing/2014/main" id="{BBA717EC-64F6-AB68-4B50-0D92A7AB6EB2}"/>
              </a:ext>
            </a:extLst>
          </p:cNvPr>
          <p:cNvSpPr/>
          <p:nvPr/>
        </p:nvSpPr>
        <p:spPr>
          <a:xfrm>
            <a:off x="4972050" y="304800"/>
            <a:ext cx="13716000" cy="316524"/>
          </a:xfrm>
          <a:prstGeom prst="roundRect">
            <a:avLst/>
          </a:prstGeom>
          <a:solidFill>
            <a:srgbClr val="FFCCFF"/>
          </a:solidFill>
          <a:ln>
            <a:solidFill>
              <a:schemeClr val="bg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02060"/>
                </a:solidFill>
              </a:rPr>
              <a:t>HMM-N </a:t>
            </a:r>
            <a:r>
              <a:rPr lang="en-US" sz="2800">
                <a:solidFill>
                  <a:srgbClr val="002060"/>
                </a:solidFill>
                <a:sym typeface="Wingdings" panose="05000000000000000000" pitchFamily="2" charset="2"/>
              </a:rPr>
              <a:t></a:t>
            </a:r>
            <a:endParaRPr lang="en-US" sz="2800" dirty="0">
              <a:solidFill>
                <a:srgbClr val="002060"/>
              </a:solidFill>
            </a:endParaRPr>
          </a:p>
        </p:txBody>
      </p:sp>
      <p:sp>
        <p:nvSpPr>
          <p:cNvPr id="7" name="Title 6">
            <a:extLst>
              <a:ext uri="{FF2B5EF4-FFF2-40B4-BE49-F238E27FC236}">
                <a16:creationId xmlns:a16="http://schemas.microsoft.com/office/drawing/2014/main" id="{181F9F74-429D-F1E3-584F-93A91417BD7A}"/>
              </a:ext>
            </a:extLst>
          </p:cNvPr>
          <p:cNvSpPr>
            <a:spLocks noGrp="1"/>
          </p:cNvSpPr>
          <p:nvPr>
            <p:ph type="title"/>
          </p:nvPr>
        </p:nvSpPr>
        <p:spPr/>
        <p:txBody>
          <a:bodyPr>
            <a:normAutofit fontScale="90000"/>
          </a:bodyPr>
          <a:lstStyle/>
          <a:p>
            <a:r>
              <a:rPr lang="en-US"/>
              <a:t>0.0 Escape</a:t>
            </a:r>
            <a:endParaRPr lang="en-US" dirty="0"/>
          </a:p>
        </p:txBody>
      </p:sp>
      <p:sp>
        <p:nvSpPr>
          <p:cNvPr id="258" name="Rectangle: Rounded Corners 257">
            <a:hlinkClick r:id="" action="ppaction://hlinkshowjump?jump=nextslide"/>
            <a:extLst>
              <a:ext uri="{FF2B5EF4-FFF2-40B4-BE49-F238E27FC236}">
                <a16:creationId xmlns:a16="http://schemas.microsoft.com/office/drawing/2014/main" id="{814D4510-18C1-76F8-B66A-8F443558A13B}"/>
              </a:ext>
            </a:extLst>
          </p:cNvPr>
          <p:cNvSpPr/>
          <p:nvPr/>
        </p:nvSpPr>
        <p:spPr>
          <a:xfrm>
            <a:off x="17595850" y="621324"/>
            <a:ext cx="1092200" cy="316524"/>
          </a:xfrm>
          <a:prstGeom prst="roundRect">
            <a:avLst/>
          </a:prstGeom>
          <a:solidFill>
            <a:schemeClr val="accent1">
              <a:lumMod val="75000"/>
            </a:schemeClr>
          </a:solidFill>
          <a:ln>
            <a:solidFill>
              <a:schemeClr val="bg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a:t>next &gt;</a:t>
            </a:r>
            <a:endParaRPr lang="en-US" sz="2000" dirty="0"/>
          </a:p>
        </p:txBody>
      </p:sp>
      <p:sp>
        <p:nvSpPr>
          <p:cNvPr id="259" name="Rectangle: Rounded Corners 258">
            <a:hlinkClick r:id="" action="ppaction://hlinkshowjump?jump=previousslide"/>
            <a:extLst>
              <a:ext uri="{FF2B5EF4-FFF2-40B4-BE49-F238E27FC236}">
                <a16:creationId xmlns:a16="http://schemas.microsoft.com/office/drawing/2014/main" id="{A2062EFB-7695-F7F5-CCF4-CD38CF53C5AA}"/>
              </a:ext>
            </a:extLst>
          </p:cNvPr>
          <p:cNvSpPr/>
          <p:nvPr/>
        </p:nvSpPr>
        <p:spPr>
          <a:xfrm>
            <a:off x="4991100" y="621324"/>
            <a:ext cx="1092200" cy="316524"/>
          </a:xfrm>
          <a:prstGeom prst="roundRect">
            <a:avLst/>
          </a:prstGeom>
          <a:solidFill>
            <a:schemeClr val="accent1">
              <a:lumMod val="75000"/>
            </a:schemeClr>
          </a:solidFill>
          <a:ln>
            <a:solidFill>
              <a:schemeClr val="bg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a:t>&lt; prev</a:t>
            </a:r>
            <a:endParaRPr lang="en-US" sz="2000" dirty="0"/>
          </a:p>
        </p:txBody>
      </p:sp>
      <p:sp>
        <p:nvSpPr>
          <p:cNvPr id="2" name="Rectangle: Rounded Corners 1">
            <a:extLst>
              <a:ext uri="{FF2B5EF4-FFF2-40B4-BE49-F238E27FC236}">
                <a16:creationId xmlns:a16="http://schemas.microsoft.com/office/drawing/2014/main" id="{251AB348-C24B-EEA4-3854-11BACE5B4C8D}"/>
              </a:ext>
            </a:extLst>
          </p:cNvPr>
          <p:cNvSpPr/>
          <p:nvPr/>
        </p:nvSpPr>
        <p:spPr>
          <a:xfrm>
            <a:off x="657734" y="3654094"/>
            <a:ext cx="3984940" cy="2172508"/>
          </a:xfrm>
          <a:prstGeom prst="roundRect">
            <a:avLst/>
          </a:prstGeom>
          <a:solidFill>
            <a:srgbClr val="FFFF00"/>
          </a:solidFill>
          <a:ln>
            <a:solidFill>
              <a:schemeClr val="bg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b="1" dirty="0">
                <a:solidFill>
                  <a:schemeClr val="tx1"/>
                </a:solidFill>
              </a:rPr>
              <a:t>WEBPAGE 5ofX</a:t>
            </a:r>
          </a:p>
          <a:p>
            <a:pPr algn="ctr"/>
            <a:r>
              <a:rPr lang="en-US" sz="4000" b="1" dirty="0">
                <a:solidFill>
                  <a:schemeClr val="tx1"/>
                </a:solidFill>
              </a:rPr>
              <a:t>4a New window</a:t>
            </a:r>
          </a:p>
        </p:txBody>
      </p:sp>
      <p:sp>
        <p:nvSpPr>
          <p:cNvPr id="4" name="Title 1">
            <a:extLst>
              <a:ext uri="{FF2B5EF4-FFF2-40B4-BE49-F238E27FC236}">
                <a16:creationId xmlns:a16="http://schemas.microsoft.com/office/drawing/2014/main" id="{541B678C-F1B4-1120-6435-9EAC587D1A71}"/>
              </a:ext>
            </a:extLst>
          </p:cNvPr>
          <p:cNvSpPr txBox="1">
            <a:spLocks/>
          </p:cNvSpPr>
          <p:nvPr/>
        </p:nvSpPr>
        <p:spPr>
          <a:xfrm>
            <a:off x="5644726" y="2003199"/>
            <a:ext cx="10515600" cy="725566"/>
          </a:xfrm>
          <a:prstGeom prst="rect">
            <a:avLst/>
          </a:prstGeom>
        </p:spPr>
        <p:txBody>
          <a:bodyPr vert="horz" lIns="91440" tIns="45720" rIns="91440" bIns="45720" rtlCol="0" anchor="ctr">
            <a:normAutofit fontScale="92500"/>
          </a:bodyPr>
          <a:lstStyle>
            <a:defPPr>
              <a:defRPr lang="en-US"/>
            </a:defPPr>
            <a:lvl1pPr defTabSz="2743200">
              <a:lnSpc>
                <a:spcPct val="90000"/>
              </a:lnSpc>
              <a:spcBef>
                <a:spcPct val="0"/>
              </a:spcBef>
              <a:buNone/>
              <a:defRPr sz="4400" b="1">
                <a:latin typeface="+mj-lt"/>
                <a:ea typeface="+mj-ea"/>
                <a:cs typeface="+mj-cs"/>
              </a:defRPr>
            </a:lvl1pPr>
          </a:lstStyle>
          <a:p>
            <a:r>
              <a:rPr lang="en-US" dirty="0"/>
              <a:t>Fire Spread and Structure Ignition, Example 1 </a:t>
            </a:r>
          </a:p>
        </p:txBody>
      </p:sp>
      <p:sp>
        <p:nvSpPr>
          <p:cNvPr id="5" name="TextBox 4">
            <a:extLst>
              <a:ext uri="{FF2B5EF4-FFF2-40B4-BE49-F238E27FC236}">
                <a16:creationId xmlns:a16="http://schemas.microsoft.com/office/drawing/2014/main" id="{F4F51AA6-DB36-8A63-B1EA-29D165D5EAE2}"/>
              </a:ext>
            </a:extLst>
          </p:cNvPr>
          <p:cNvSpPr txBox="1"/>
          <p:nvPr/>
        </p:nvSpPr>
        <p:spPr>
          <a:xfrm>
            <a:off x="6083301" y="2728765"/>
            <a:ext cx="4683086" cy="369332"/>
          </a:xfrm>
          <a:prstGeom prst="rect">
            <a:avLst/>
          </a:prstGeom>
          <a:noFill/>
        </p:spPr>
        <p:txBody>
          <a:bodyPr wrap="square" rtlCol="0">
            <a:spAutoFit/>
          </a:bodyPr>
          <a:lstStyle/>
          <a:p>
            <a:r>
              <a:rPr lang="en-US" b="1"/>
              <a:t>Figure ex1-1: Fire Spread Pathway</a:t>
            </a:r>
            <a:endParaRPr lang="en-US" b="1" dirty="0"/>
          </a:p>
        </p:txBody>
      </p:sp>
      <p:grpSp>
        <p:nvGrpSpPr>
          <p:cNvPr id="8" name="Group 7">
            <a:extLst>
              <a:ext uri="{FF2B5EF4-FFF2-40B4-BE49-F238E27FC236}">
                <a16:creationId xmlns:a16="http://schemas.microsoft.com/office/drawing/2014/main" id="{15E4F5E4-C54F-0A09-A855-1267250659BD}"/>
              </a:ext>
            </a:extLst>
          </p:cNvPr>
          <p:cNvGrpSpPr/>
          <p:nvPr/>
        </p:nvGrpSpPr>
        <p:grpSpPr>
          <a:xfrm>
            <a:off x="5749594" y="3994036"/>
            <a:ext cx="8292838" cy="4867601"/>
            <a:chOff x="476278" y="1586448"/>
            <a:chExt cx="7854264" cy="4363916"/>
          </a:xfrm>
        </p:grpSpPr>
        <p:cxnSp>
          <p:nvCxnSpPr>
            <p:cNvPr id="9" name="Straight Connector 8">
              <a:extLst>
                <a:ext uri="{FF2B5EF4-FFF2-40B4-BE49-F238E27FC236}">
                  <a16:creationId xmlns:a16="http://schemas.microsoft.com/office/drawing/2014/main" id="{B2371BFB-194F-B85E-8F1D-DBD132A7B37F}"/>
                </a:ext>
              </a:extLst>
            </p:cNvPr>
            <p:cNvCxnSpPr>
              <a:cxnSpLocks/>
            </p:cNvCxnSpPr>
            <p:nvPr/>
          </p:nvCxnSpPr>
          <p:spPr>
            <a:xfrm>
              <a:off x="2219352" y="1698620"/>
              <a:ext cx="0" cy="3946692"/>
            </a:xfrm>
            <a:prstGeom prst="line">
              <a:avLst/>
            </a:prstGeom>
            <a:solidFill>
              <a:schemeClr val="tx2">
                <a:lumMod val="40000"/>
                <a:lumOff val="60000"/>
              </a:schemeClr>
            </a:solidFill>
            <a:ln w="57150">
              <a:solidFill>
                <a:srgbClr val="000000"/>
              </a:solidFill>
              <a:prstDash val="sysDot"/>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1A49010A-0212-0CBA-0E1F-444C4E231CDB}"/>
                </a:ext>
              </a:extLst>
            </p:cNvPr>
            <p:cNvGrpSpPr/>
            <p:nvPr/>
          </p:nvGrpSpPr>
          <p:grpSpPr>
            <a:xfrm>
              <a:off x="476278" y="1586448"/>
              <a:ext cx="7854264" cy="4363916"/>
              <a:chOff x="2888465" y="1466855"/>
              <a:chExt cx="7854264" cy="4363916"/>
            </a:xfrm>
          </p:grpSpPr>
          <p:sp>
            <p:nvSpPr>
              <p:cNvPr id="24" name="Rectangle 23">
                <a:extLst>
                  <a:ext uri="{FF2B5EF4-FFF2-40B4-BE49-F238E27FC236}">
                    <a16:creationId xmlns:a16="http://schemas.microsoft.com/office/drawing/2014/main" id="{3AE9F508-72A0-F427-9BB9-B60F55EC49D4}"/>
                  </a:ext>
                </a:extLst>
              </p:cNvPr>
              <p:cNvSpPr/>
              <p:nvPr/>
            </p:nvSpPr>
            <p:spPr>
              <a:xfrm>
                <a:off x="2888465" y="1577051"/>
                <a:ext cx="7854264" cy="37729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25" name="Rectangle 24">
                <a:extLst>
                  <a:ext uri="{FF2B5EF4-FFF2-40B4-BE49-F238E27FC236}">
                    <a16:creationId xmlns:a16="http://schemas.microsoft.com/office/drawing/2014/main" id="{AE36F6C4-17CE-35E9-C94B-41C729AA99D4}"/>
                  </a:ext>
                </a:extLst>
              </p:cNvPr>
              <p:cNvSpPr/>
              <p:nvPr/>
            </p:nvSpPr>
            <p:spPr>
              <a:xfrm>
                <a:off x="2888465" y="1466855"/>
                <a:ext cx="7854254" cy="43639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sz="2800"/>
              </a:p>
            </p:txBody>
          </p:sp>
          <p:sp>
            <p:nvSpPr>
              <p:cNvPr id="26" name="Text Box 7169">
                <a:extLst>
                  <a:ext uri="{FF2B5EF4-FFF2-40B4-BE49-F238E27FC236}">
                    <a16:creationId xmlns:a16="http://schemas.microsoft.com/office/drawing/2014/main" id="{63F955D5-14BB-BCDC-78D2-623820117293}"/>
                  </a:ext>
                </a:extLst>
              </p:cNvPr>
              <p:cNvSpPr txBox="1"/>
              <p:nvPr/>
            </p:nvSpPr>
            <p:spPr>
              <a:xfrm>
                <a:off x="6643423" y="1524121"/>
                <a:ext cx="1080274" cy="461665"/>
              </a:xfrm>
              <a:prstGeom prst="rect">
                <a:avLst/>
              </a:prstGeom>
              <a:noFill/>
              <a:ln w="6350">
                <a:noFill/>
              </a:ln>
            </p:spPr>
            <p:txBody>
              <a:bodyPr rot="0" spcFirstLastPara="0" vert="horz" wrap="square" lIns="45720" tIns="45720" rIns="45720" bIns="45720" numCol="1" spcCol="0" rtlCol="0" fromWordArt="0" anchor="t" anchorCtr="0" forceAA="0" compatLnSpc="1">
                <a:prstTxWarp prst="textNoShape">
                  <a:avLst/>
                </a:prstTxWarp>
                <a:spAutoFit/>
              </a:bodyPr>
              <a:lstStyle/>
              <a:p>
                <a:pPr algn="ctr"/>
                <a:r>
                  <a:rPr lang="en-US" sz="2400" b="1" i="1" dirty="0">
                    <a:solidFill>
                      <a:schemeClr val="tx2"/>
                    </a:solidFill>
                    <a:latin typeface="Times New Roman" panose="02020603050405020304" pitchFamily="18" charset="0"/>
                    <a:ea typeface="Times New Roman" panose="02020603050405020304" pitchFamily="18" charset="0"/>
                  </a:rPr>
                  <a:t>WUI</a:t>
                </a:r>
                <a:endParaRPr lang="en-US" dirty="0">
                  <a:solidFill>
                    <a:schemeClr val="tx2"/>
                  </a:solidFill>
                  <a:latin typeface="Times New Roman" panose="02020603050405020304" pitchFamily="18" charset="0"/>
                  <a:ea typeface="Times New Roman" panose="02020603050405020304" pitchFamily="18" charset="0"/>
                </a:endParaRPr>
              </a:p>
            </p:txBody>
          </p:sp>
          <p:sp>
            <p:nvSpPr>
              <p:cNvPr id="27" name="Rectangle 26">
                <a:extLst>
                  <a:ext uri="{FF2B5EF4-FFF2-40B4-BE49-F238E27FC236}">
                    <a16:creationId xmlns:a16="http://schemas.microsoft.com/office/drawing/2014/main" id="{44F8EBF0-F33A-5B1F-CDB6-EF1656D0DCF2}"/>
                  </a:ext>
                </a:extLst>
              </p:cNvPr>
              <p:cNvSpPr/>
              <p:nvPr/>
            </p:nvSpPr>
            <p:spPr bwMode="auto">
              <a:xfrm>
                <a:off x="8277017" y="2828039"/>
                <a:ext cx="2129138" cy="1815882"/>
              </a:xfrm>
              <a:prstGeom prst="rect">
                <a:avLst/>
              </a:prstGeom>
              <a:solidFill>
                <a:srgbClr val="FFC000"/>
              </a:solidFill>
              <a:ln w="9525" cap="flat" cmpd="sng" algn="ctr">
                <a:noFill/>
                <a:prstDash val="solid"/>
                <a:round/>
                <a:headEnd type="none" w="med" len="med"/>
                <a:tailEnd type="none" w="med" len="med"/>
              </a:ln>
              <a:effectLst/>
            </p:spPr>
            <p:txBody>
              <a:bodyPr vert="horz" wrap="square" lIns="45720" tIns="45720" rIns="45720" bIns="45720" numCol="1" rtlCol="0" anchor="t" anchorCtr="0" compatLnSpc="1">
                <a:prstTxWarp prst="textNoShape">
                  <a:avLst/>
                </a:prstTxWarp>
                <a:spAutoFit/>
              </a:bodyPr>
              <a:lstStyle/>
              <a:p>
                <a:pPr eaLnBrk="0" fontAlgn="base" hangingPunct="0"/>
                <a:r>
                  <a:rPr lang="en-US" sz="1400" b="1" i="1">
                    <a:solidFill>
                      <a:schemeClr val="tx2"/>
                    </a:solidFill>
                    <a:latin typeface="+mj-lt"/>
                  </a:rPr>
                  <a:t>Detached Combustibles</a:t>
                </a:r>
                <a:endParaRPr lang="en-US" sz="1400" dirty="0">
                  <a:solidFill>
                    <a:schemeClr val="tx2"/>
                  </a:solidFill>
                  <a:latin typeface="+mj-lt"/>
                  <a:ea typeface="Times New Roman" panose="02020603050405020304" pitchFamily="18" charset="0"/>
                </a:endParaRPr>
              </a:p>
              <a:p>
                <a:pPr marL="171450" indent="-171450" eaLnBrk="0" fontAlgn="base" hangingPunct="0">
                  <a:buFont typeface="Arial" panose="020B0604020202020204" pitchFamily="34" charset="0"/>
                  <a:buChar char="•"/>
                  <a:tabLst>
                    <a:tab pos="228600" algn="l"/>
                  </a:tabLst>
                </a:pPr>
                <a:r>
                  <a:rPr lang="en-US" sz="1400" dirty="0">
                    <a:solidFill>
                      <a:schemeClr val="tx2"/>
                    </a:solidFill>
                    <a:latin typeface="+mj-lt"/>
                  </a:rPr>
                  <a:t>Fences</a:t>
                </a:r>
                <a:endParaRPr lang="en-US" sz="1400" dirty="0">
                  <a:solidFill>
                    <a:schemeClr val="tx2"/>
                  </a:solidFill>
                  <a:latin typeface="+mj-lt"/>
                  <a:ea typeface="Times New Roman" panose="02020603050405020304" pitchFamily="18" charset="0"/>
                </a:endParaRPr>
              </a:p>
              <a:p>
                <a:pPr marL="171450" indent="-171450" eaLnBrk="0" fontAlgn="base" hangingPunct="0">
                  <a:buFont typeface="Arial" panose="020B0604020202020204" pitchFamily="34" charset="0"/>
                  <a:buChar char="•"/>
                  <a:tabLst>
                    <a:tab pos="228600" algn="l"/>
                  </a:tabLst>
                </a:pPr>
                <a:r>
                  <a:rPr lang="en-US" sz="1400">
                    <a:solidFill>
                      <a:schemeClr val="tx2"/>
                    </a:solidFill>
                    <a:latin typeface="+mj-lt"/>
                  </a:rPr>
                  <a:t>Wood piles</a:t>
                </a:r>
                <a:endParaRPr lang="en-US" sz="1400" dirty="0">
                  <a:solidFill>
                    <a:schemeClr val="tx2"/>
                  </a:solidFill>
                  <a:latin typeface="+mj-lt"/>
                  <a:ea typeface="Times New Roman" panose="02020603050405020304" pitchFamily="18" charset="0"/>
                </a:endParaRPr>
              </a:p>
              <a:p>
                <a:pPr marL="171450" indent="-171450" eaLnBrk="0" fontAlgn="base" hangingPunct="0">
                  <a:buFont typeface="Arial" panose="020B0604020202020204" pitchFamily="34" charset="0"/>
                  <a:buChar char="•"/>
                  <a:tabLst>
                    <a:tab pos="228600" algn="l"/>
                  </a:tabLst>
                </a:pPr>
                <a:r>
                  <a:rPr lang="en-US" sz="1400">
                    <a:solidFill>
                      <a:schemeClr val="tx2"/>
                    </a:solidFill>
                    <a:latin typeface="+mj-lt"/>
                  </a:rPr>
                  <a:t>Railroad ties</a:t>
                </a:r>
                <a:endParaRPr lang="en-US" sz="1400" dirty="0">
                  <a:solidFill>
                    <a:schemeClr val="tx2"/>
                  </a:solidFill>
                  <a:latin typeface="+mj-lt"/>
                  <a:ea typeface="Times New Roman" panose="02020603050405020304" pitchFamily="18" charset="0"/>
                </a:endParaRPr>
              </a:p>
              <a:p>
                <a:pPr marL="171450" indent="-171450" eaLnBrk="0" fontAlgn="base" hangingPunct="0">
                  <a:buFont typeface="Arial" panose="020B0604020202020204" pitchFamily="34" charset="0"/>
                  <a:buChar char="•"/>
                  <a:tabLst>
                    <a:tab pos="228600" algn="l"/>
                  </a:tabLst>
                </a:pPr>
                <a:r>
                  <a:rPr lang="en-US" sz="1400" dirty="0">
                    <a:solidFill>
                      <a:schemeClr val="tx2"/>
                    </a:solidFill>
                    <a:latin typeface="+mj-lt"/>
                  </a:rPr>
                  <a:t>Mulch</a:t>
                </a:r>
                <a:r>
                  <a:rPr lang="en-US" sz="1400">
                    <a:solidFill>
                      <a:schemeClr val="tx2"/>
                    </a:solidFill>
                    <a:latin typeface="+mj-lt"/>
                  </a:rPr>
                  <a:t>/ground debris</a:t>
                </a:r>
                <a:endParaRPr lang="en-US" sz="1400" dirty="0">
                  <a:solidFill>
                    <a:schemeClr val="tx2"/>
                  </a:solidFill>
                  <a:latin typeface="+mj-lt"/>
                  <a:ea typeface="Times New Roman" panose="02020603050405020304" pitchFamily="18" charset="0"/>
                </a:endParaRPr>
              </a:p>
              <a:p>
                <a:pPr marL="171450" indent="-171450" eaLnBrk="0" fontAlgn="base" hangingPunct="0">
                  <a:buFont typeface="Arial" panose="020B0604020202020204" pitchFamily="34" charset="0"/>
                  <a:buChar char="•"/>
                  <a:tabLst>
                    <a:tab pos="228600" algn="l"/>
                  </a:tabLst>
                </a:pPr>
                <a:r>
                  <a:rPr lang="en-US" sz="1400" dirty="0">
                    <a:solidFill>
                      <a:schemeClr val="tx2"/>
                    </a:solidFill>
                    <a:latin typeface="+mj-lt"/>
                  </a:rPr>
                  <a:t>Playsets</a:t>
                </a:r>
                <a:endParaRPr lang="en-US" sz="1400" dirty="0">
                  <a:solidFill>
                    <a:schemeClr val="tx2"/>
                  </a:solidFill>
                  <a:latin typeface="+mj-lt"/>
                  <a:ea typeface="Times New Roman" panose="02020603050405020304" pitchFamily="18" charset="0"/>
                </a:endParaRPr>
              </a:p>
              <a:p>
                <a:pPr marL="171450" indent="-171450" eaLnBrk="0" fontAlgn="base" hangingPunct="0">
                  <a:buFont typeface="Arial" panose="020B0604020202020204" pitchFamily="34" charset="0"/>
                  <a:buChar char="•"/>
                  <a:tabLst>
                    <a:tab pos="228600" algn="l"/>
                  </a:tabLst>
                </a:pPr>
                <a:r>
                  <a:rPr lang="en-US" sz="1400">
                    <a:solidFill>
                      <a:schemeClr val="tx2"/>
                    </a:solidFill>
                    <a:latin typeface="+mj-lt"/>
                  </a:rPr>
                  <a:t>Retaining walls</a:t>
                </a:r>
                <a:endParaRPr lang="en-US" sz="1400" dirty="0">
                  <a:solidFill>
                    <a:schemeClr val="tx2"/>
                  </a:solidFill>
                  <a:latin typeface="+mj-lt"/>
                </a:endParaRPr>
              </a:p>
              <a:p>
                <a:pPr marL="171450" indent="-171450" eaLnBrk="0" fontAlgn="base" hangingPunct="0">
                  <a:buFont typeface="Arial" panose="020B0604020202020204" pitchFamily="34" charset="0"/>
                  <a:buChar char="•"/>
                  <a:tabLst>
                    <a:tab pos="228600" algn="l"/>
                  </a:tabLst>
                </a:pPr>
                <a:r>
                  <a:rPr lang="en-US" sz="1400" dirty="0">
                    <a:solidFill>
                      <a:schemeClr val="tx2"/>
                    </a:solidFill>
                    <a:latin typeface="+mj-lt"/>
                  </a:rPr>
                  <a:t>Vehicles</a:t>
                </a:r>
                <a:endParaRPr lang="en-US" sz="1400" dirty="0">
                  <a:solidFill>
                    <a:schemeClr val="tx2"/>
                  </a:solidFill>
                  <a:latin typeface="+mj-lt"/>
                  <a:ea typeface="Times New Roman" panose="02020603050405020304" pitchFamily="18" charset="0"/>
                </a:endParaRPr>
              </a:p>
            </p:txBody>
          </p:sp>
          <p:sp>
            <p:nvSpPr>
              <p:cNvPr id="28" name="Rectangle 27">
                <a:extLst>
                  <a:ext uri="{FF2B5EF4-FFF2-40B4-BE49-F238E27FC236}">
                    <a16:creationId xmlns:a16="http://schemas.microsoft.com/office/drawing/2014/main" id="{89AE9222-6F63-E816-9626-69FF61998890}"/>
                  </a:ext>
                </a:extLst>
              </p:cNvPr>
              <p:cNvSpPr/>
              <p:nvPr/>
            </p:nvSpPr>
            <p:spPr bwMode="auto">
              <a:xfrm>
                <a:off x="5119639" y="3088651"/>
                <a:ext cx="2450184" cy="1384995"/>
              </a:xfrm>
              <a:prstGeom prst="rect">
                <a:avLst/>
              </a:prstGeom>
              <a:solidFill>
                <a:srgbClr val="FFFFFF">
                  <a:lumMod val="75000"/>
                </a:srgbClr>
              </a:solidFill>
              <a:ln w="9525" cap="flat" cmpd="sng" algn="ctr">
                <a:solidFill>
                  <a:srgbClr val="000000"/>
                </a:solidFill>
                <a:prstDash val="solid"/>
                <a:round/>
                <a:headEnd type="none" w="med" len="med"/>
                <a:tailEnd type="none" w="med" len="med"/>
              </a:ln>
              <a:effectLst/>
            </p:spPr>
            <p:txBody>
              <a:bodyPr vert="horz" wrap="square" lIns="45720" tIns="45720" rIns="45720" bIns="45720" numCol="1" rtlCol="0" anchor="ctr" anchorCtr="0" compatLnSpc="1">
                <a:prstTxWarp prst="textNoShape">
                  <a:avLst/>
                </a:prstTxWarp>
                <a:spAutoFit/>
              </a:bodyPr>
              <a:lstStyle/>
              <a:p>
                <a:pPr eaLnBrk="0" fontAlgn="base" hangingPunct="0"/>
                <a:r>
                  <a:rPr lang="en-US" sz="1400" b="1" i="1" dirty="0">
                    <a:solidFill>
                      <a:schemeClr val="tx2"/>
                    </a:solidFill>
                    <a:latin typeface="+mj-lt"/>
                  </a:rPr>
                  <a:t>Residence</a:t>
                </a:r>
                <a:endParaRPr lang="en-US" sz="1400" dirty="0">
                  <a:solidFill>
                    <a:schemeClr val="tx2"/>
                  </a:solidFill>
                  <a:latin typeface="+mj-lt"/>
                  <a:ea typeface="Times New Roman" panose="02020603050405020304" pitchFamily="18" charset="0"/>
                </a:endParaRPr>
              </a:p>
              <a:p>
                <a:pPr marL="171450" indent="-114300" eaLnBrk="0" fontAlgn="base" hangingPunct="0"/>
                <a:r>
                  <a:rPr lang="en-US" sz="1400">
                    <a:solidFill>
                      <a:schemeClr val="tx2"/>
                    </a:solidFill>
                    <a:latin typeface="+mj-lt"/>
                  </a:rPr>
                  <a:t>Eaves/ roof</a:t>
                </a:r>
                <a:endParaRPr lang="en-US" sz="1400" dirty="0">
                  <a:solidFill>
                    <a:schemeClr val="tx2"/>
                  </a:solidFill>
                  <a:latin typeface="+mj-lt"/>
                  <a:ea typeface="Times New Roman" panose="02020603050405020304" pitchFamily="18" charset="0"/>
                </a:endParaRPr>
              </a:p>
              <a:p>
                <a:pPr marL="171450" indent="-114300" eaLnBrk="0" fontAlgn="base" hangingPunct="0"/>
                <a:r>
                  <a:rPr lang="en-US" sz="1400" dirty="0">
                    <a:solidFill>
                      <a:schemeClr val="tx2"/>
                    </a:solidFill>
                    <a:latin typeface="+mj-lt"/>
                  </a:rPr>
                  <a:t>Vents</a:t>
                </a:r>
                <a:endParaRPr lang="en-US" sz="1400" dirty="0">
                  <a:solidFill>
                    <a:schemeClr val="tx2"/>
                  </a:solidFill>
                  <a:latin typeface="+mj-lt"/>
                  <a:ea typeface="Times New Roman" panose="02020603050405020304" pitchFamily="18" charset="0"/>
                </a:endParaRPr>
              </a:p>
              <a:p>
                <a:pPr marL="171450" indent="-114300" eaLnBrk="0" fontAlgn="base" hangingPunct="0"/>
                <a:r>
                  <a:rPr lang="en-US" sz="1400">
                    <a:solidFill>
                      <a:schemeClr val="tx2"/>
                    </a:solidFill>
                    <a:latin typeface="+mj-lt"/>
                  </a:rPr>
                  <a:t>Siding </a:t>
                </a:r>
                <a:endParaRPr lang="en-US" sz="1400" dirty="0">
                  <a:solidFill>
                    <a:schemeClr val="tx2"/>
                  </a:solidFill>
                  <a:latin typeface="+mj-lt"/>
                  <a:ea typeface="Times New Roman" panose="02020603050405020304" pitchFamily="18" charset="0"/>
                </a:endParaRPr>
              </a:p>
              <a:p>
                <a:pPr marL="171450" indent="-114300" eaLnBrk="0" fontAlgn="base" hangingPunct="0"/>
                <a:r>
                  <a:rPr lang="en-US" sz="1400">
                    <a:solidFill>
                      <a:schemeClr val="tx2"/>
                    </a:solidFill>
                    <a:latin typeface="+mj-lt"/>
                  </a:rPr>
                  <a:t>Window and door frames</a:t>
                </a:r>
                <a:endParaRPr lang="en-US" sz="1400" dirty="0">
                  <a:solidFill>
                    <a:schemeClr val="tx2"/>
                  </a:solidFill>
                  <a:latin typeface="+mj-lt"/>
                  <a:ea typeface="Times New Roman" panose="02020603050405020304" pitchFamily="18" charset="0"/>
                </a:endParaRPr>
              </a:p>
              <a:p>
                <a:pPr marL="171450" indent="-114300" eaLnBrk="0" fontAlgn="base" hangingPunct="0"/>
                <a:r>
                  <a:rPr lang="en-US" sz="1400">
                    <a:solidFill>
                      <a:schemeClr val="tx2"/>
                    </a:solidFill>
                    <a:latin typeface="+mj-lt"/>
                  </a:rPr>
                  <a:t>Garage door</a:t>
                </a:r>
                <a:endParaRPr lang="en-US" sz="1400" dirty="0">
                  <a:solidFill>
                    <a:schemeClr val="tx2"/>
                  </a:solidFill>
                  <a:latin typeface="+mj-lt"/>
                  <a:ea typeface="Times New Roman" panose="02020603050405020304" pitchFamily="18" charset="0"/>
                </a:endParaRPr>
              </a:p>
            </p:txBody>
          </p:sp>
          <p:sp>
            <p:nvSpPr>
              <p:cNvPr id="29" name="Rectangle 28">
                <a:extLst>
                  <a:ext uri="{FF2B5EF4-FFF2-40B4-BE49-F238E27FC236}">
                    <a16:creationId xmlns:a16="http://schemas.microsoft.com/office/drawing/2014/main" id="{5A8A346A-E986-6046-AE35-1569295270A2}"/>
                  </a:ext>
                </a:extLst>
              </p:cNvPr>
              <p:cNvSpPr/>
              <p:nvPr/>
            </p:nvSpPr>
            <p:spPr bwMode="auto">
              <a:xfrm>
                <a:off x="7068317" y="2230594"/>
                <a:ext cx="1106066" cy="523220"/>
              </a:xfrm>
              <a:prstGeom prst="rect">
                <a:avLst/>
              </a:prstGeom>
              <a:solidFill>
                <a:srgbClr val="FFC000"/>
              </a:solidFill>
              <a:ln w="9525" cap="flat" cmpd="sng" algn="ctr">
                <a:noFill/>
                <a:prstDash val="solid"/>
                <a:round/>
                <a:headEnd type="none" w="med" len="med"/>
                <a:tailEnd type="none" w="med" len="med"/>
              </a:ln>
              <a:effectLst/>
            </p:spPr>
            <p:txBody>
              <a:bodyPr vert="horz" wrap="square" lIns="45720" tIns="45720" rIns="45720" bIns="45720" numCol="1" rtlCol="0" anchor="ctr" anchorCtr="0" compatLnSpc="1">
                <a:prstTxWarp prst="textNoShape">
                  <a:avLst/>
                </a:prstTxWarp>
                <a:spAutoFit/>
              </a:bodyPr>
              <a:lstStyle/>
              <a:p>
                <a:pPr algn="ctr" eaLnBrk="0" fontAlgn="base" hangingPunct="0"/>
                <a:r>
                  <a:rPr lang="en-US" sz="1400" b="1" i="1">
                    <a:solidFill>
                      <a:srgbClr val="000000"/>
                    </a:solidFill>
                    <a:latin typeface="Arial" panose="020B0604020202020204" pitchFamily="34" charset="0"/>
                  </a:rPr>
                  <a:t>Other Residences </a:t>
                </a:r>
                <a:endParaRPr lang="en-US" sz="2000" dirty="0">
                  <a:latin typeface="Times New Roman" panose="02020603050405020304" pitchFamily="18" charset="0"/>
                  <a:ea typeface="Times New Roman" panose="02020603050405020304" pitchFamily="18" charset="0"/>
                </a:endParaRPr>
              </a:p>
            </p:txBody>
          </p:sp>
          <p:sp>
            <p:nvSpPr>
              <p:cNvPr id="30" name="Rectangle 29">
                <a:extLst>
                  <a:ext uri="{FF2B5EF4-FFF2-40B4-BE49-F238E27FC236}">
                    <a16:creationId xmlns:a16="http://schemas.microsoft.com/office/drawing/2014/main" id="{87C66F5B-AD3E-54DD-D408-26945CFA18D1}"/>
                  </a:ext>
                </a:extLst>
              </p:cNvPr>
              <p:cNvSpPr/>
              <p:nvPr/>
            </p:nvSpPr>
            <p:spPr bwMode="auto">
              <a:xfrm>
                <a:off x="4928567" y="4773539"/>
                <a:ext cx="1999804" cy="954107"/>
              </a:xfrm>
              <a:prstGeom prst="rect">
                <a:avLst/>
              </a:prstGeom>
              <a:solidFill>
                <a:srgbClr val="FFC000"/>
              </a:solidFill>
              <a:ln w="9525" cap="flat" cmpd="sng" algn="ctr">
                <a:noFill/>
                <a:prstDash val="solid"/>
                <a:round/>
                <a:headEnd type="none" w="med" len="med"/>
                <a:tailEnd type="none" w="med" len="med"/>
              </a:ln>
              <a:effectLst/>
            </p:spPr>
            <p:txBody>
              <a:bodyPr vert="horz" wrap="square" lIns="45720" tIns="45720" rIns="45720" bIns="45720" numCol="1" rtlCol="0" anchor="t" anchorCtr="0" compatLnSpc="1">
                <a:prstTxWarp prst="textNoShape">
                  <a:avLst/>
                </a:prstTxWarp>
                <a:spAutoFit/>
              </a:bodyPr>
              <a:lstStyle/>
              <a:p>
                <a:pPr algn="ctr" eaLnBrk="0" fontAlgn="base" hangingPunct="0"/>
                <a:r>
                  <a:rPr lang="en-US" sz="1400" b="1" i="1">
                    <a:solidFill>
                      <a:srgbClr val="000000"/>
                    </a:solidFill>
                    <a:latin typeface="+mj-lt"/>
                  </a:rPr>
                  <a:t>Secondary Structures</a:t>
                </a:r>
                <a:r>
                  <a:rPr lang="en-US" sz="1400">
                    <a:solidFill>
                      <a:srgbClr val="000000"/>
                    </a:solidFill>
                    <a:latin typeface="+mj-lt"/>
                  </a:rPr>
                  <a:t>  </a:t>
                </a:r>
                <a:endParaRPr lang="en-US" sz="1400" dirty="0">
                  <a:latin typeface="+mj-lt"/>
                  <a:ea typeface="Times New Roman" panose="02020603050405020304" pitchFamily="18" charset="0"/>
                </a:endParaRPr>
              </a:p>
              <a:p>
                <a:pPr marL="228600" indent="-171450" eaLnBrk="0" fontAlgn="base" hangingPunct="0">
                  <a:buFont typeface="Arial" panose="020B0604020202020204" pitchFamily="34" charset="0"/>
                  <a:buChar char="•"/>
                </a:pPr>
                <a:r>
                  <a:rPr lang="en-US" sz="1400" dirty="0">
                    <a:solidFill>
                      <a:srgbClr val="000000"/>
                    </a:solidFill>
                    <a:latin typeface="+mj-lt"/>
                  </a:rPr>
                  <a:t>Sheds</a:t>
                </a:r>
                <a:endParaRPr lang="en-US" sz="1400" dirty="0">
                  <a:latin typeface="+mj-lt"/>
                  <a:ea typeface="Times New Roman" panose="02020603050405020304" pitchFamily="18" charset="0"/>
                </a:endParaRPr>
              </a:p>
              <a:p>
                <a:pPr marL="228600" indent="-171450" eaLnBrk="0" fontAlgn="base" hangingPunct="0">
                  <a:buFont typeface="Arial" panose="020B0604020202020204" pitchFamily="34" charset="0"/>
                  <a:buChar char="•"/>
                </a:pPr>
                <a:r>
                  <a:rPr lang="en-US" sz="1400">
                    <a:solidFill>
                      <a:srgbClr val="000000"/>
                    </a:solidFill>
                    <a:latin typeface="+mj-lt"/>
                  </a:rPr>
                  <a:t>Barns </a:t>
                </a:r>
                <a:endParaRPr lang="en-US" sz="1400" dirty="0">
                  <a:latin typeface="+mj-lt"/>
                  <a:ea typeface="Times New Roman" panose="02020603050405020304" pitchFamily="18" charset="0"/>
                </a:endParaRPr>
              </a:p>
              <a:p>
                <a:pPr marL="228600" indent="-171450" eaLnBrk="0" fontAlgn="base" hangingPunct="0">
                  <a:buFont typeface="Arial" panose="020B0604020202020204" pitchFamily="34" charset="0"/>
                  <a:buChar char="•"/>
                </a:pPr>
                <a:r>
                  <a:rPr lang="en-US" sz="1400">
                    <a:solidFill>
                      <a:srgbClr val="000000"/>
                    </a:solidFill>
                    <a:latin typeface="+mj-lt"/>
                  </a:rPr>
                  <a:t>Car Ports</a:t>
                </a:r>
                <a:endParaRPr lang="en-US" sz="1400" dirty="0">
                  <a:latin typeface="+mj-lt"/>
                  <a:ea typeface="Times New Roman" panose="02020603050405020304" pitchFamily="18" charset="0"/>
                </a:endParaRPr>
              </a:p>
            </p:txBody>
          </p:sp>
          <p:sp>
            <p:nvSpPr>
              <p:cNvPr id="31" name="Rectangle 30">
                <a:extLst>
                  <a:ext uri="{FF2B5EF4-FFF2-40B4-BE49-F238E27FC236}">
                    <a16:creationId xmlns:a16="http://schemas.microsoft.com/office/drawing/2014/main" id="{4D63DFA3-7F8E-7400-E577-5960A343372B}"/>
                  </a:ext>
                </a:extLst>
              </p:cNvPr>
              <p:cNvSpPr/>
              <p:nvPr/>
            </p:nvSpPr>
            <p:spPr bwMode="auto">
              <a:xfrm>
                <a:off x="7438559" y="4773539"/>
                <a:ext cx="2107980" cy="954107"/>
              </a:xfrm>
              <a:prstGeom prst="rect">
                <a:avLst/>
              </a:prstGeom>
              <a:solidFill>
                <a:srgbClr val="FFC000"/>
              </a:solidFill>
              <a:ln w="9525" cap="flat" cmpd="sng" algn="ctr">
                <a:noFill/>
                <a:prstDash val="solid"/>
                <a:round/>
                <a:headEnd type="none" w="med" len="med"/>
                <a:tailEnd type="none" w="med" len="med"/>
              </a:ln>
              <a:effectLst/>
            </p:spPr>
            <p:txBody>
              <a:bodyPr vert="horz" wrap="square" lIns="45720" tIns="45720" rIns="45720" bIns="45720" numCol="1" rtlCol="0" anchor="t" anchorCtr="0" compatLnSpc="1">
                <a:prstTxWarp prst="textNoShape">
                  <a:avLst/>
                </a:prstTxWarp>
                <a:spAutoFit/>
              </a:bodyPr>
              <a:lstStyle/>
              <a:p>
                <a:pPr marL="342900" indent="-342900" eaLnBrk="0" fontAlgn="base" hangingPunct="0"/>
                <a:r>
                  <a:rPr lang="en-US" sz="1400" b="1" i="1">
                    <a:solidFill>
                      <a:srgbClr val="000000"/>
                    </a:solidFill>
                    <a:latin typeface="Arial" panose="020B0604020202020204" pitchFamily="34" charset="0"/>
                    <a:ea typeface="Times New Roman" panose="02020603050405020304" pitchFamily="18" charset="0"/>
                    <a:cs typeface="Times New Roman" panose="02020603050405020304" pitchFamily="18" charset="0"/>
                  </a:rPr>
                  <a:t>Attached Combustibles</a:t>
                </a:r>
                <a:endParaRPr lang="en-US" sz="2000" dirty="0">
                  <a:latin typeface="Times New Roman" panose="02020603050405020304" pitchFamily="18" charset="0"/>
                  <a:ea typeface="Times New Roman" panose="02020603050405020304" pitchFamily="18" charset="0"/>
                </a:endParaRPr>
              </a:p>
              <a:p>
                <a:pPr marL="171450" indent="-171450" eaLnBrk="0" fontAlgn="base" hangingPunct="0">
                  <a:buFont typeface="Arial" panose="020B0604020202020204" pitchFamily="34" charset="0"/>
                  <a:buChar char="•"/>
                  <a:tabLst>
                    <a:tab pos="457200" algn="l"/>
                  </a:tabLst>
                </a:pPr>
                <a:r>
                  <a:rPr lang="en-US" sz="1400" dirty="0">
                    <a:solidFill>
                      <a:srgbClr val="000000"/>
                    </a:solidFill>
                    <a:latin typeface="Arial" panose="020B0604020202020204" pitchFamily="34" charset="0"/>
                    <a:ea typeface="Times New Roman" panose="02020603050405020304" pitchFamily="18" charset="0"/>
                    <a:cs typeface="Times New Roman" panose="02020603050405020304" pitchFamily="18" charset="0"/>
                  </a:rPr>
                  <a:t>Decks</a:t>
                </a:r>
                <a:endParaRPr lang="en-US" sz="2000" dirty="0">
                  <a:latin typeface="Times New Roman" panose="02020603050405020304" pitchFamily="18" charset="0"/>
                  <a:ea typeface="Times New Roman" panose="02020603050405020304" pitchFamily="18" charset="0"/>
                  <a:cs typeface="Times New Roman" panose="02020603050405020304" pitchFamily="18" charset="0"/>
                </a:endParaRPr>
              </a:p>
              <a:p>
                <a:pPr marL="171450" indent="-171450" eaLnBrk="0" fontAlgn="base" hangingPunct="0">
                  <a:buFont typeface="Arial" panose="020B0604020202020204" pitchFamily="34" charset="0"/>
                  <a:buChar char="•"/>
                  <a:tabLst>
                    <a:tab pos="457200" algn="l"/>
                  </a:tabLst>
                </a:pPr>
                <a:r>
                  <a:rPr lang="en-US" sz="1400" dirty="0">
                    <a:solidFill>
                      <a:srgbClr val="000000"/>
                    </a:solidFill>
                    <a:latin typeface="Arial" panose="020B0604020202020204" pitchFamily="34" charset="0"/>
                    <a:ea typeface="Times New Roman" panose="02020603050405020304" pitchFamily="18" charset="0"/>
                    <a:cs typeface="Times New Roman" panose="02020603050405020304" pitchFamily="18" charset="0"/>
                  </a:rPr>
                  <a:t>Pergolas</a:t>
                </a:r>
                <a:endParaRPr lang="en-US" sz="2000" dirty="0">
                  <a:latin typeface="Times New Roman" panose="02020603050405020304" pitchFamily="18" charset="0"/>
                  <a:ea typeface="Times New Roman" panose="02020603050405020304" pitchFamily="18" charset="0"/>
                  <a:cs typeface="Times New Roman" panose="02020603050405020304" pitchFamily="18" charset="0"/>
                </a:endParaRPr>
              </a:p>
              <a:p>
                <a:pPr marL="171450" indent="-171450" eaLnBrk="0" fontAlgn="base" hangingPunct="0">
                  <a:buFont typeface="Arial" panose="020B0604020202020204" pitchFamily="34" charset="0"/>
                  <a:buChar char="•"/>
                  <a:tabLst>
                    <a:tab pos="457200" algn="l"/>
                  </a:tabLst>
                </a:pPr>
                <a:r>
                  <a:rPr lang="en-US" sz="1400" dirty="0">
                    <a:solidFill>
                      <a:srgbClr val="000000"/>
                    </a:solidFill>
                    <a:latin typeface="Arial" panose="020B0604020202020204" pitchFamily="34" charset="0"/>
                    <a:ea typeface="Times New Roman" panose="02020603050405020304" pitchFamily="18" charset="0"/>
                    <a:cs typeface="Times New Roman" panose="02020603050405020304" pitchFamily="18" charset="0"/>
                  </a:rPr>
                  <a:t>Awnings</a:t>
                </a:r>
                <a:endParaRPr lang="en-US" sz="2000" dirty="0">
                  <a:latin typeface="Times New Roman" panose="02020603050405020304" pitchFamily="18" charset="0"/>
                  <a:ea typeface="Times New Roman" panose="02020603050405020304" pitchFamily="18" charset="0"/>
                  <a:cs typeface="Times New Roman" panose="02020603050405020304" pitchFamily="18" charset="0"/>
                </a:endParaRPr>
              </a:p>
            </p:txBody>
          </p:sp>
        </p:grpSp>
        <p:sp>
          <p:nvSpPr>
            <p:cNvPr id="11" name="Rectangle 10">
              <a:extLst>
                <a:ext uri="{FF2B5EF4-FFF2-40B4-BE49-F238E27FC236}">
                  <a16:creationId xmlns:a16="http://schemas.microsoft.com/office/drawing/2014/main" id="{379FE353-1D8C-3FC5-5E7C-815F17A03FBC}"/>
                </a:ext>
              </a:extLst>
            </p:cNvPr>
            <p:cNvSpPr/>
            <p:nvPr/>
          </p:nvSpPr>
          <p:spPr bwMode="auto">
            <a:xfrm>
              <a:off x="2698368" y="2127652"/>
              <a:ext cx="1213234" cy="523220"/>
            </a:xfrm>
            <a:prstGeom prst="rect">
              <a:avLst/>
            </a:prstGeom>
            <a:solidFill>
              <a:srgbClr val="FFC000"/>
            </a:solidFill>
            <a:ln w="9525" cap="flat" cmpd="sng" algn="ctr">
              <a:noFill/>
              <a:prstDash val="solid"/>
              <a:round/>
              <a:headEnd type="none" w="med" len="med"/>
              <a:tailEnd type="none" w="med" len="med"/>
            </a:ln>
            <a:effectLst/>
          </p:spPr>
          <p:txBody>
            <a:bodyPr vert="horz" wrap="square" lIns="45720" tIns="45720" rIns="45720" bIns="45720" numCol="1" rtlCol="0" anchor="t" anchorCtr="0" compatLnSpc="1">
              <a:prstTxWarp prst="textNoShape">
                <a:avLst/>
              </a:prstTxWarp>
              <a:spAutoFit/>
            </a:bodyPr>
            <a:lstStyle/>
            <a:p>
              <a:pPr algn="ctr" eaLnBrk="0" fontAlgn="base" hangingPunct="0"/>
              <a:r>
                <a:rPr lang="en-US" sz="1400" b="1" i="1">
                  <a:solidFill>
                    <a:srgbClr val="FF0000"/>
                  </a:solidFill>
                  <a:latin typeface="Arial" panose="020B0604020202020204" pitchFamily="34" charset="0"/>
                </a:rPr>
                <a:t>Ornamental Vegetation</a:t>
              </a:r>
              <a:endParaRPr lang="en-US" sz="2000" dirty="0">
                <a:solidFill>
                  <a:srgbClr val="FF0000"/>
                </a:solidFill>
                <a:latin typeface="Times New Roman" panose="02020603050405020304" pitchFamily="18" charset="0"/>
                <a:ea typeface="Times New Roman" panose="02020603050405020304" pitchFamily="18" charset="0"/>
              </a:endParaRPr>
            </a:p>
          </p:txBody>
        </p:sp>
        <p:sp>
          <p:nvSpPr>
            <p:cNvPr id="12" name="Rectangle 11">
              <a:extLst>
                <a:ext uri="{FF2B5EF4-FFF2-40B4-BE49-F238E27FC236}">
                  <a16:creationId xmlns:a16="http://schemas.microsoft.com/office/drawing/2014/main" id="{7F7391F6-61DC-BD3F-8EDB-488E79886FE3}"/>
                </a:ext>
              </a:extLst>
            </p:cNvPr>
            <p:cNvSpPr/>
            <p:nvPr/>
          </p:nvSpPr>
          <p:spPr bwMode="auto">
            <a:xfrm>
              <a:off x="2706880" y="2983876"/>
              <a:ext cx="2450184" cy="1384995"/>
            </a:xfrm>
            <a:prstGeom prst="rect">
              <a:avLst/>
            </a:prstGeom>
            <a:solidFill>
              <a:srgbClr val="FFFFFF">
                <a:lumMod val="75000"/>
              </a:srgbClr>
            </a:solidFill>
            <a:ln w="9525" cap="flat" cmpd="sng" algn="ctr">
              <a:solidFill>
                <a:srgbClr val="000000"/>
              </a:solidFill>
              <a:prstDash val="solid"/>
              <a:round/>
              <a:headEnd type="none" w="med" len="med"/>
              <a:tailEnd type="none" w="med" len="med"/>
            </a:ln>
            <a:effectLst/>
          </p:spPr>
          <p:txBody>
            <a:bodyPr vert="horz" wrap="square" lIns="45720" tIns="45720" rIns="45720" bIns="45720" numCol="1" rtlCol="0" anchor="ctr" anchorCtr="0" compatLnSpc="1">
              <a:prstTxWarp prst="textNoShape">
                <a:avLst/>
              </a:prstTxWarp>
              <a:spAutoFit/>
            </a:bodyPr>
            <a:lstStyle/>
            <a:p>
              <a:pPr eaLnBrk="0" fontAlgn="base" hangingPunct="0"/>
              <a:r>
                <a:rPr lang="en-US" sz="1400" b="1" i="1" dirty="0">
                  <a:solidFill>
                    <a:schemeClr val="tx2"/>
                  </a:solidFill>
                  <a:latin typeface="+mj-lt"/>
                </a:rPr>
                <a:t>Residence</a:t>
              </a:r>
              <a:endParaRPr lang="en-US" sz="1400" dirty="0">
                <a:solidFill>
                  <a:schemeClr val="tx2"/>
                </a:solidFill>
                <a:latin typeface="+mj-lt"/>
                <a:ea typeface="Times New Roman" panose="02020603050405020304" pitchFamily="18" charset="0"/>
              </a:endParaRPr>
            </a:p>
            <a:p>
              <a:pPr marL="171450" indent="-114300" eaLnBrk="0" fontAlgn="base" hangingPunct="0"/>
              <a:r>
                <a:rPr lang="en-US" sz="1400" i="1">
                  <a:solidFill>
                    <a:srgbClr val="FF0000"/>
                  </a:solidFill>
                  <a:latin typeface="+mj-lt"/>
                </a:rPr>
                <a:t>Eaves/ roof</a:t>
              </a:r>
              <a:endParaRPr lang="en-US" sz="1400" dirty="0">
                <a:solidFill>
                  <a:srgbClr val="FF0000"/>
                </a:solidFill>
                <a:latin typeface="+mj-lt"/>
                <a:ea typeface="Times New Roman" panose="02020603050405020304" pitchFamily="18" charset="0"/>
              </a:endParaRPr>
            </a:p>
            <a:p>
              <a:pPr marL="171450" indent="-114300" eaLnBrk="0" fontAlgn="base" hangingPunct="0"/>
              <a:r>
                <a:rPr lang="en-US" sz="1400" dirty="0">
                  <a:solidFill>
                    <a:schemeClr val="tx2"/>
                  </a:solidFill>
                  <a:latin typeface="+mj-lt"/>
                </a:rPr>
                <a:t>Vents</a:t>
              </a:r>
              <a:endParaRPr lang="en-US" sz="1400" dirty="0">
                <a:solidFill>
                  <a:schemeClr val="tx2"/>
                </a:solidFill>
                <a:latin typeface="+mj-lt"/>
                <a:ea typeface="Times New Roman" panose="02020603050405020304" pitchFamily="18" charset="0"/>
              </a:endParaRPr>
            </a:p>
            <a:p>
              <a:pPr marL="171450" indent="-114300" eaLnBrk="0" fontAlgn="base" hangingPunct="0"/>
              <a:r>
                <a:rPr lang="en-US" sz="1400">
                  <a:solidFill>
                    <a:schemeClr val="tx2"/>
                  </a:solidFill>
                  <a:latin typeface="+mj-lt"/>
                </a:rPr>
                <a:t>Siding </a:t>
              </a:r>
              <a:endParaRPr lang="en-US" sz="1400" dirty="0">
                <a:solidFill>
                  <a:schemeClr val="tx2"/>
                </a:solidFill>
                <a:latin typeface="+mj-lt"/>
                <a:ea typeface="Times New Roman" panose="02020603050405020304" pitchFamily="18" charset="0"/>
              </a:endParaRPr>
            </a:p>
            <a:p>
              <a:pPr marL="171450" indent="-114300" eaLnBrk="0" fontAlgn="base" hangingPunct="0"/>
              <a:r>
                <a:rPr lang="en-US" sz="1400">
                  <a:solidFill>
                    <a:schemeClr val="tx2"/>
                  </a:solidFill>
                  <a:latin typeface="+mj-lt"/>
                </a:rPr>
                <a:t>Window and door frames</a:t>
              </a:r>
              <a:endParaRPr lang="en-US" sz="1400" dirty="0">
                <a:solidFill>
                  <a:schemeClr val="tx2"/>
                </a:solidFill>
                <a:latin typeface="+mj-lt"/>
                <a:ea typeface="Times New Roman" panose="02020603050405020304" pitchFamily="18" charset="0"/>
              </a:endParaRPr>
            </a:p>
            <a:p>
              <a:pPr marL="171450" indent="-114300" eaLnBrk="0" fontAlgn="base" hangingPunct="0"/>
              <a:r>
                <a:rPr lang="en-US" sz="1400">
                  <a:solidFill>
                    <a:schemeClr val="tx2"/>
                  </a:solidFill>
                  <a:latin typeface="+mj-lt"/>
                </a:rPr>
                <a:t>Garage door</a:t>
              </a:r>
              <a:endParaRPr lang="en-US" sz="1400" dirty="0">
                <a:solidFill>
                  <a:schemeClr val="tx2"/>
                </a:solidFill>
                <a:latin typeface="+mj-lt"/>
                <a:ea typeface="Times New Roman" panose="02020603050405020304" pitchFamily="18" charset="0"/>
              </a:endParaRPr>
            </a:p>
          </p:txBody>
        </p:sp>
        <p:sp>
          <p:nvSpPr>
            <p:cNvPr id="13" name="Rectangle 12">
              <a:extLst>
                <a:ext uri="{FF2B5EF4-FFF2-40B4-BE49-F238E27FC236}">
                  <a16:creationId xmlns:a16="http://schemas.microsoft.com/office/drawing/2014/main" id="{0E75B55A-EAEA-E6DE-1AD1-DD8D2FEA5C77}"/>
                </a:ext>
              </a:extLst>
            </p:cNvPr>
            <p:cNvSpPr/>
            <p:nvPr/>
          </p:nvSpPr>
          <p:spPr bwMode="auto">
            <a:xfrm>
              <a:off x="5868926" y="2723264"/>
              <a:ext cx="2129138" cy="1815882"/>
            </a:xfrm>
            <a:prstGeom prst="rect">
              <a:avLst/>
            </a:prstGeom>
            <a:solidFill>
              <a:srgbClr val="FFC000"/>
            </a:solidFill>
            <a:ln w="9525" cap="flat" cmpd="sng" algn="ctr">
              <a:noFill/>
              <a:prstDash val="solid"/>
              <a:round/>
              <a:headEnd type="none" w="med" len="med"/>
              <a:tailEnd type="none" w="med" len="med"/>
            </a:ln>
            <a:effectLst/>
          </p:spPr>
          <p:txBody>
            <a:bodyPr vert="horz" wrap="square" lIns="45720" tIns="45720" rIns="45720" bIns="45720" numCol="1" rtlCol="0" anchor="t" anchorCtr="0" compatLnSpc="1">
              <a:prstTxWarp prst="textNoShape">
                <a:avLst/>
              </a:prstTxWarp>
              <a:spAutoFit/>
            </a:bodyPr>
            <a:lstStyle/>
            <a:p>
              <a:pPr eaLnBrk="0" fontAlgn="base" hangingPunct="0"/>
              <a:r>
                <a:rPr lang="en-US" sz="1400" b="1" i="1">
                  <a:solidFill>
                    <a:schemeClr val="tx2"/>
                  </a:solidFill>
                  <a:latin typeface="+mj-lt"/>
                </a:rPr>
                <a:t>Detached Combustibles</a:t>
              </a:r>
              <a:endParaRPr lang="en-US" sz="1400" dirty="0">
                <a:solidFill>
                  <a:schemeClr val="tx2"/>
                </a:solidFill>
                <a:latin typeface="+mj-lt"/>
                <a:ea typeface="Times New Roman" panose="02020603050405020304" pitchFamily="18" charset="0"/>
              </a:endParaRPr>
            </a:p>
            <a:p>
              <a:pPr marL="171450" indent="-171450" eaLnBrk="0" fontAlgn="base" hangingPunct="0">
                <a:buFont typeface="Arial" panose="020B0604020202020204" pitchFamily="34" charset="0"/>
                <a:buChar char="•"/>
                <a:tabLst>
                  <a:tab pos="228600" algn="l"/>
                </a:tabLst>
              </a:pPr>
              <a:r>
                <a:rPr lang="en-US" sz="1400" i="1" dirty="0">
                  <a:latin typeface="+mj-lt"/>
                </a:rPr>
                <a:t>Fences</a:t>
              </a:r>
              <a:endParaRPr lang="en-US" sz="1400" dirty="0">
                <a:latin typeface="+mj-lt"/>
                <a:ea typeface="Times New Roman" panose="02020603050405020304" pitchFamily="18" charset="0"/>
              </a:endParaRPr>
            </a:p>
            <a:p>
              <a:pPr marL="171450" indent="-171450" eaLnBrk="0" fontAlgn="base" hangingPunct="0">
                <a:buFont typeface="Arial" panose="020B0604020202020204" pitchFamily="34" charset="0"/>
                <a:buChar char="•"/>
                <a:tabLst>
                  <a:tab pos="228600" algn="l"/>
                </a:tabLst>
              </a:pPr>
              <a:r>
                <a:rPr lang="en-US" sz="1400">
                  <a:solidFill>
                    <a:schemeClr val="tx2"/>
                  </a:solidFill>
                  <a:latin typeface="+mj-lt"/>
                </a:rPr>
                <a:t>Wood piles</a:t>
              </a:r>
              <a:endParaRPr lang="en-US" sz="1400" dirty="0">
                <a:solidFill>
                  <a:schemeClr val="tx2"/>
                </a:solidFill>
                <a:latin typeface="+mj-lt"/>
                <a:ea typeface="Times New Roman" panose="02020603050405020304" pitchFamily="18" charset="0"/>
              </a:endParaRPr>
            </a:p>
            <a:p>
              <a:pPr marL="171450" indent="-171450" eaLnBrk="0" fontAlgn="base" hangingPunct="0">
                <a:buFont typeface="Arial" panose="020B0604020202020204" pitchFamily="34" charset="0"/>
                <a:buChar char="•"/>
                <a:tabLst>
                  <a:tab pos="228600" algn="l"/>
                </a:tabLst>
              </a:pPr>
              <a:r>
                <a:rPr lang="en-US" sz="1400">
                  <a:solidFill>
                    <a:schemeClr val="tx2"/>
                  </a:solidFill>
                  <a:latin typeface="+mj-lt"/>
                </a:rPr>
                <a:t>Railroad ties</a:t>
              </a:r>
              <a:endParaRPr lang="en-US" sz="1400" dirty="0">
                <a:solidFill>
                  <a:schemeClr val="tx2"/>
                </a:solidFill>
                <a:latin typeface="+mj-lt"/>
                <a:ea typeface="Times New Roman" panose="02020603050405020304" pitchFamily="18" charset="0"/>
              </a:endParaRPr>
            </a:p>
            <a:p>
              <a:pPr marL="171450" indent="-171450" eaLnBrk="0" fontAlgn="base" hangingPunct="0">
                <a:buFont typeface="Arial" panose="020B0604020202020204" pitchFamily="34" charset="0"/>
                <a:buChar char="•"/>
                <a:tabLst>
                  <a:tab pos="228600" algn="l"/>
                </a:tabLst>
              </a:pPr>
              <a:r>
                <a:rPr lang="en-US" sz="1400" dirty="0">
                  <a:solidFill>
                    <a:schemeClr val="tx2"/>
                  </a:solidFill>
                  <a:latin typeface="+mj-lt"/>
                </a:rPr>
                <a:t>Mulch</a:t>
              </a:r>
              <a:r>
                <a:rPr lang="en-US" sz="1400">
                  <a:solidFill>
                    <a:schemeClr val="tx2"/>
                  </a:solidFill>
                  <a:latin typeface="+mj-lt"/>
                </a:rPr>
                <a:t>/ground debris</a:t>
              </a:r>
              <a:endParaRPr lang="en-US" sz="1400" dirty="0">
                <a:solidFill>
                  <a:schemeClr val="tx2"/>
                </a:solidFill>
                <a:latin typeface="+mj-lt"/>
                <a:ea typeface="Times New Roman" panose="02020603050405020304" pitchFamily="18" charset="0"/>
              </a:endParaRPr>
            </a:p>
            <a:p>
              <a:pPr marL="171450" indent="-171450" eaLnBrk="0" fontAlgn="base" hangingPunct="0">
                <a:buFont typeface="Arial" panose="020B0604020202020204" pitchFamily="34" charset="0"/>
                <a:buChar char="•"/>
                <a:tabLst>
                  <a:tab pos="228600" algn="l"/>
                </a:tabLst>
              </a:pPr>
              <a:r>
                <a:rPr lang="en-US" sz="1400" dirty="0">
                  <a:solidFill>
                    <a:schemeClr val="tx2"/>
                  </a:solidFill>
                  <a:latin typeface="+mj-lt"/>
                </a:rPr>
                <a:t>Playsets</a:t>
              </a:r>
              <a:endParaRPr lang="en-US" sz="1400" dirty="0">
                <a:solidFill>
                  <a:schemeClr val="tx2"/>
                </a:solidFill>
                <a:latin typeface="+mj-lt"/>
                <a:ea typeface="Times New Roman" panose="02020603050405020304" pitchFamily="18" charset="0"/>
              </a:endParaRPr>
            </a:p>
            <a:p>
              <a:pPr marL="171450" indent="-171450" eaLnBrk="0" fontAlgn="base" hangingPunct="0">
                <a:buFont typeface="Arial" panose="020B0604020202020204" pitchFamily="34" charset="0"/>
                <a:buChar char="•"/>
                <a:tabLst>
                  <a:tab pos="228600" algn="l"/>
                </a:tabLst>
              </a:pPr>
              <a:r>
                <a:rPr lang="en-US" sz="1400">
                  <a:solidFill>
                    <a:schemeClr val="tx2"/>
                  </a:solidFill>
                  <a:latin typeface="+mj-lt"/>
                </a:rPr>
                <a:t>Retaining walls</a:t>
              </a:r>
              <a:endParaRPr lang="en-US" sz="1400" dirty="0">
                <a:solidFill>
                  <a:schemeClr val="tx2"/>
                </a:solidFill>
                <a:latin typeface="+mj-lt"/>
              </a:endParaRPr>
            </a:p>
            <a:p>
              <a:pPr marL="171450" indent="-171450" eaLnBrk="0" fontAlgn="base" hangingPunct="0">
                <a:buFont typeface="Arial" panose="020B0604020202020204" pitchFamily="34" charset="0"/>
                <a:buChar char="•"/>
                <a:tabLst>
                  <a:tab pos="228600" algn="l"/>
                </a:tabLst>
              </a:pPr>
              <a:r>
                <a:rPr lang="en-US" sz="1400" dirty="0">
                  <a:solidFill>
                    <a:schemeClr val="tx2"/>
                  </a:solidFill>
                  <a:latin typeface="+mj-lt"/>
                </a:rPr>
                <a:t>Vehicles</a:t>
              </a:r>
              <a:endParaRPr lang="en-US" sz="1400" dirty="0">
                <a:solidFill>
                  <a:schemeClr val="tx2"/>
                </a:solidFill>
                <a:latin typeface="+mj-lt"/>
                <a:ea typeface="Times New Roman" panose="02020603050405020304" pitchFamily="18" charset="0"/>
              </a:endParaRPr>
            </a:p>
          </p:txBody>
        </p:sp>
        <p:sp>
          <p:nvSpPr>
            <p:cNvPr id="14" name="Arrow: Bent 13">
              <a:extLst>
                <a:ext uri="{FF2B5EF4-FFF2-40B4-BE49-F238E27FC236}">
                  <a16:creationId xmlns:a16="http://schemas.microsoft.com/office/drawing/2014/main" id="{FF0D335C-35CE-F8F7-D5C9-BBA8FDB86494}"/>
                </a:ext>
              </a:extLst>
            </p:cNvPr>
            <p:cNvSpPr/>
            <p:nvPr/>
          </p:nvSpPr>
          <p:spPr>
            <a:xfrm>
              <a:off x="2157000" y="2290086"/>
              <a:ext cx="549880" cy="648956"/>
            </a:xfrm>
            <a:prstGeom prst="bentArrow">
              <a:avLst>
                <a:gd name="adj1" fmla="val 18540"/>
                <a:gd name="adj2" fmla="val 17968"/>
                <a:gd name="adj3" fmla="val 36899"/>
                <a:gd name="adj4" fmla="val 39850"/>
              </a:avLst>
            </a:prstGeom>
            <a:solidFill>
              <a:srgbClr val="FF0000"/>
            </a:solidFill>
            <a:ln w="25400" cap="flat" cmpd="sng" algn="ctr">
              <a:solidFill>
                <a:schemeClr val="bg2"/>
              </a:solid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sz="2800" dirty="0"/>
            </a:p>
          </p:txBody>
        </p:sp>
        <p:sp>
          <p:nvSpPr>
            <p:cNvPr id="15" name="Rectangle 14">
              <a:extLst>
                <a:ext uri="{FF2B5EF4-FFF2-40B4-BE49-F238E27FC236}">
                  <a16:creationId xmlns:a16="http://schemas.microsoft.com/office/drawing/2014/main" id="{5C3BDC2E-5C44-B623-9262-F3134D8AA198}"/>
                </a:ext>
              </a:extLst>
            </p:cNvPr>
            <p:cNvSpPr/>
            <p:nvPr/>
          </p:nvSpPr>
          <p:spPr>
            <a:xfrm>
              <a:off x="500546" y="1861959"/>
              <a:ext cx="1718806" cy="3783353"/>
            </a:xfrm>
            <a:prstGeom prst="rect">
              <a:avLst/>
            </a:prstGeom>
            <a:solidFill>
              <a:schemeClr val="bg2">
                <a:lumMod val="90000"/>
                <a:lumOff val="1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16" name="Rectangle 15">
              <a:extLst>
                <a:ext uri="{FF2B5EF4-FFF2-40B4-BE49-F238E27FC236}">
                  <a16:creationId xmlns:a16="http://schemas.microsoft.com/office/drawing/2014/main" id="{98B00AA6-30FE-AD4A-D261-C09ABE1D5420}"/>
                </a:ext>
              </a:extLst>
            </p:cNvPr>
            <p:cNvSpPr/>
            <p:nvPr/>
          </p:nvSpPr>
          <p:spPr bwMode="auto">
            <a:xfrm>
              <a:off x="914730" y="2237145"/>
              <a:ext cx="1106066" cy="523220"/>
            </a:xfrm>
            <a:prstGeom prst="rect">
              <a:avLst/>
            </a:prstGeom>
            <a:solidFill>
              <a:srgbClr val="FFC000"/>
            </a:solidFill>
            <a:ln w="9525" cap="flat" cmpd="sng" algn="ctr">
              <a:noFill/>
              <a:prstDash val="solid"/>
              <a:round/>
              <a:headEnd type="none" w="med" len="med"/>
              <a:tailEnd type="none" w="med" len="med"/>
            </a:ln>
            <a:effectLst/>
          </p:spPr>
          <p:txBody>
            <a:bodyPr vert="horz" wrap="square" lIns="45720" tIns="45720" rIns="45720" bIns="45720" numCol="1" rtlCol="0" anchor="ctr" anchorCtr="0" compatLnSpc="1">
              <a:prstTxWarp prst="textNoShape">
                <a:avLst/>
              </a:prstTxWarp>
              <a:spAutoFit/>
            </a:bodyPr>
            <a:lstStyle/>
            <a:p>
              <a:pPr algn="ctr" eaLnBrk="0" fontAlgn="base" hangingPunct="0"/>
              <a:r>
                <a:rPr lang="en-US" sz="1400" b="1" i="1">
                  <a:solidFill>
                    <a:srgbClr val="000000"/>
                  </a:solidFill>
                  <a:latin typeface="Arial" panose="020B0604020202020204" pitchFamily="34" charset="0"/>
                </a:rPr>
                <a:t>Other Residences </a:t>
              </a:r>
              <a:endParaRPr lang="en-US" sz="2000" dirty="0">
                <a:latin typeface="Times New Roman" panose="02020603050405020304" pitchFamily="18" charset="0"/>
                <a:ea typeface="Times New Roman" panose="02020603050405020304" pitchFamily="18" charset="0"/>
              </a:endParaRPr>
            </a:p>
          </p:txBody>
        </p:sp>
        <p:sp>
          <p:nvSpPr>
            <p:cNvPr id="17" name="Rectangle 16">
              <a:extLst>
                <a:ext uri="{FF2B5EF4-FFF2-40B4-BE49-F238E27FC236}">
                  <a16:creationId xmlns:a16="http://schemas.microsoft.com/office/drawing/2014/main" id="{E0CCC371-E589-D840-E566-215BF6671BAA}"/>
                </a:ext>
              </a:extLst>
            </p:cNvPr>
            <p:cNvSpPr/>
            <p:nvPr/>
          </p:nvSpPr>
          <p:spPr bwMode="auto">
            <a:xfrm>
              <a:off x="857650" y="3333663"/>
              <a:ext cx="1222038" cy="523220"/>
            </a:xfrm>
            <a:prstGeom prst="rect">
              <a:avLst/>
            </a:prstGeom>
            <a:solidFill>
              <a:srgbClr val="0082B1"/>
            </a:solidFill>
            <a:ln w="9525" cap="flat" cmpd="sng" algn="ctr">
              <a:noFill/>
              <a:prstDash val="solid"/>
              <a:round/>
              <a:headEnd type="none" w="med" len="med"/>
              <a:tailEnd type="none" w="med" len="med"/>
            </a:ln>
            <a:effectLst/>
          </p:spPr>
          <p:txBody>
            <a:bodyPr vert="horz" wrap="square" lIns="45720" tIns="45720" rIns="45720" bIns="45720" numCol="1" rtlCol="0" anchor="ctr" anchorCtr="0" compatLnSpc="1">
              <a:prstTxWarp prst="textNoShape">
                <a:avLst/>
              </a:prstTxWarp>
              <a:spAutoFit/>
            </a:bodyPr>
            <a:lstStyle/>
            <a:p>
              <a:pPr algn="ctr" eaLnBrk="0" fontAlgn="base" hangingPunct="0"/>
              <a:r>
                <a:rPr lang="en-US" sz="1400" b="1" i="1">
                  <a:solidFill>
                    <a:srgbClr val="000000"/>
                  </a:solidFill>
                  <a:latin typeface="Arial" panose="020B0604020202020204" pitchFamily="34" charset="0"/>
                </a:rPr>
                <a:t>Neighboring Parcel</a:t>
              </a:r>
              <a:endParaRPr lang="en-US" sz="2000" dirty="0">
                <a:latin typeface="Times New Roman" panose="02020603050405020304" pitchFamily="18" charset="0"/>
                <a:ea typeface="Times New Roman" panose="02020603050405020304" pitchFamily="18" charset="0"/>
              </a:endParaRPr>
            </a:p>
          </p:txBody>
        </p:sp>
        <p:sp>
          <p:nvSpPr>
            <p:cNvPr id="18" name="Rectangle 17">
              <a:extLst>
                <a:ext uri="{FF2B5EF4-FFF2-40B4-BE49-F238E27FC236}">
                  <a16:creationId xmlns:a16="http://schemas.microsoft.com/office/drawing/2014/main" id="{6FF4878C-168F-1416-F69E-2B0798800F35}"/>
                </a:ext>
              </a:extLst>
            </p:cNvPr>
            <p:cNvSpPr/>
            <p:nvPr/>
          </p:nvSpPr>
          <p:spPr bwMode="auto">
            <a:xfrm>
              <a:off x="871518" y="4444926"/>
              <a:ext cx="1200496" cy="954107"/>
            </a:xfrm>
            <a:prstGeom prst="rect">
              <a:avLst/>
            </a:prstGeom>
            <a:solidFill>
              <a:srgbClr val="FFC000"/>
            </a:solidFill>
            <a:ln w="9525" cap="flat" cmpd="sng" algn="ctr">
              <a:noFill/>
              <a:prstDash val="solid"/>
              <a:round/>
              <a:headEnd type="none" w="med" len="med"/>
              <a:tailEnd type="none" w="med" len="med"/>
            </a:ln>
            <a:effectLst/>
          </p:spPr>
          <p:txBody>
            <a:bodyPr vert="horz" wrap="square" lIns="45720" tIns="45720" rIns="45720" bIns="45720" numCol="1" rtlCol="0" anchor="t" anchorCtr="0" compatLnSpc="1">
              <a:prstTxWarp prst="textNoShape">
                <a:avLst/>
              </a:prstTxWarp>
              <a:spAutoFit/>
            </a:bodyPr>
            <a:lstStyle/>
            <a:p>
              <a:pPr eaLnBrk="0" fontAlgn="base" hangingPunct="0"/>
              <a:r>
                <a:rPr lang="en-US" sz="1400" b="1" i="1">
                  <a:solidFill>
                    <a:srgbClr val="000000"/>
                  </a:solidFill>
                  <a:latin typeface="+mj-lt"/>
                </a:rPr>
                <a:t>Neighboring Hazards</a:t>
              </a:r>
              <a:endParaRPr lang="en-US" sz="1400" dirty="0">
                <a:latin typeface="+mj-lt"/>
                <a:ea typeface="Times New Roman" panose="02020603050405020304" pitchFamily="18" charset="0"/>
              </a:endParaRPr>
            </a:p>
            <a:p>
              <a:pPr marL="228600" indent="-171450" eaLnBrk="0" fontAlgn="base" hangingPunct="0">
                <a:buFont typeface="Arial" panose="020B0604020202020204" pitchFamily="34" charset="0"/>
                <a:buChar char="•"/>
              </a:pPr>
              <a:r>
                <a:rPr lang="en-US" sz="1400" i="1" dirty="0">
                  <a:solidFill>
                    <a:srgbClr val="FF0000"/>
                  </a:solidFill>
                  <a:latin typeface="+mj-lt"/>
                </a:rPr>
                <a:t>Fence</a:t>
              </a:r>
            </a:p>
            <a:p>
              <a:pPr marL="228600" indent="-171450" eaLnBrk="0" fontAlgn="base" hangingPunct="0">
                <a:buFont typeface="Arial" panose="020B0604020202020204" pitchFamily="34" charset="0"/>
                <a:buChar char="•"/>
              </a:pPr>
              <a:r>
                <a:rPr lang="en-US" sz="1400" dirty="0">
                  <a:solidFill>
                    <a:srgbClr val="000000"/>
                  </a:solidFill>
                  <a:latin typeface="+mj-lt"/>
                  <a:ea typeface="Times New Roman" panose="02020603050405020304" pitchFamily="18" charset="0"/>
                </a:rPr>
                <a:t>etc.</a:t>
              </a:r>
            </a:p>
          </p:txBody>
        </p:sp>
        <p:sp>
          <p:nvSpPr>
            <p:cNvPr id="19" name="Arrow: Bent 18">
              <a:extLst>
                <a:ext uri="{FF2B5EF4-FFF2-40B4-BE49-F238E27FC236}">
                  <a16:creationId xmlns:a16="http://schemas.microsoft.com/office/drawing/2014/main" id="{EA8E798C-C829-716A-670B-5C408AFC7EF0}"/>
                </a:ext>
              </a:extLst>
            </p:cNvPr>
            <p:cNvSpPr/>
            <p:nvPr/>
          </p:nvSpPr>
          <p:spPr>
            <a:xfrm rot="5400000" flipH="1">
              <a:off x="1575454" y="4327644"/>
              <a:ext cx="954106" cy="505140"/>
            </a:xfrm>
            <a:prstGeom prst="bentArrow">
              <a:avLst>
                <a:gd name="adj1" fmla="val 20558"/>
                <a:gd name="adj2" fmla="val 18575"/>
                <a:gd name="adj3" fmla="val 37476"/>
                <a:gd name="adj4" fmla="val 43750"/>
              </a:avLst>
            </a:prstGeom>
            <a:solidFill>
              <a:srgbClr val="FF0000"/>
            </a:solidFill>
            <a:ln w="25400" cap="flat" cmpd="sng" algn="ctr">
              <a:solidFill>
                <a:schemeClr val="bg2"/>
              </a:solid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sz="2800"/>
            </a:p>
          </p:txBody>
        </p:sp>
        <p:sp>
          <p:nvSpPr>
            <p:cNvPr id="20" name="Arrow: Up 19">
              <a:extLst>
                <a:ext uri="{FF2B5EF4-FFF2-40B4-BE49-F238E27FC236}">
                  <a16:creationId xmlns:a16="http://schemas.microsoft.com/office/drawing/2014/main" id="{CCFED47D-744C-D1CD-7652-0C478A7B3A9C}"/>
                </a:ext>
              </a:extLst>
            </p:cNvPr>
            <p:cNvSpPr/>
            <p:nvPr/>
          </p:nvSpPr>
          <p:spPr>
            <a:xfrm>
              <a:off x="2101320" y="3146386"/>
              <a:ext cx="235297" cy="796533"/>
            </a:xfrm>
            <a:prstGeom prst="upArrow">
              <a:avLst/>
            </a:prstGeom>
            <a:solidFill>
              <a:srgbClr val="FF0000"/>
            </a:solidFill>
            <a:ln w="25400" cap="flat" cmpd="sng" algn="ctr">
              <a:solidFill>
                <a:schemeClr val="bg2"/>
              </a:solid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sz="2800"/>
            </a:p>
          </p:txBody>
        </p:sp>
        <p:sp>
          <p:nvSpPr>
            <p:cNvPr id="21" name="Arrow: Bent 20">
              <a:extLst>
                <a:ext uri="{FF2B5EF4-FFF2-40B4-BE49-F238E27FC236}">
                  <a16:creationId xmlns:a16="http://schemas.microsoft.com/office/drawing/2014/main" id="{92D7FA0D-E152-7EDA-BEB4-A134093D1C4A}"/>
                </a:ext>
              </a:extLst>
            </p:cNvPr>
            <p:cNvSpPr/>
            <p:nvPr/>
          </p:nvSpPr>
          <p:spPr>
            <a:xfrm rot="10800000">
              <a:off x="3728713" y="2880747"/>
              <a:ext cx="704737" cy="595119"/>
            </a:xfrm>
            <a:prstGeom prst="bentArrow">
              <a:avLst>
                <a:gd name="adj1" fmla="val 18540"/>
                <a:gd name="adj2" fmla="val 17968"/>
                <a:gd name="adj3" fmla="val 36899"/>
                <a:gd name="adj4" fmla="val 39850"/>
              </a:avLst>
            </a:prstGeom>
            <a:solidFill>
              <a:srgbClr val="FF0000"/>
            </a:solidFill>
            <a:ln w="25400" cap="flat" cmpd="sng" algn="ctr">
              <a:solidFill>
                <a:schemeClr val="bg2"/>
              </a:solid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sz="2800" dirty="0"/>
            </a:p>
          </p:txBody>
        </p:sp>
        <p:sp>
          <p:nvSpPr>
            <p:cNvPr id="22" name="Arrow: Bent 21">
              <a:extLst>
                <a:ext uri="{FF2B5EF4-FFF2-40B4-BE49-F238E27FC236}">
                  <a16:creationId xmlns:a16="http://schemas.microsoft.com/office/drawing/2014/main" id="{92D859AF-E774-7934-60DC-1A9549D06840}"/>
                </a:ext>
              </a:extLst>
            </p:cNvPr>
            <p:cNvSpPr/>
            <p:nvPr/>
          </p:nvSpPr>
          <p:spPr>
            <a:xfrm rot="5400000">
              <a:off x="3922282" y="2326570"/>
              <a:ext cx="549880" cy="549880"/>
            </a:xfrm>
            <a:prstGeom prst="bentArrow">
              <a:avLst>
                <a:gd name="adj1" fmla="val 18540"/>
                <a:gd name="adj2" fmla="val 17968"/>
                <a:gd name="adj3" fmla="val 36899"/>
                <a:gd name="adj4" fmla="val 39850"/>
              </a:avLst>
            </a:prstGeom>
            <a:solidFill>
              <a:srgbClr val="FF0000"/>
            </a:solidFill>
            <a:ln w="25400" cap="flat" cmpd="sng" algn="ctr">
              <a:solidFill>
                <a:schemeClr val="bg2"/>
              </a:solid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sz="2800" dirty="0"/>
            </a:p>
          </p:txBody>
        </p:sp>
      </p:grpSp>
      <p:grpSp>
        <p:nvGrpSpPr>
          <p:cNvPr id="224" name="Group 223">
            <a:extLst>
              <a:ext uri="{FF2B5EF4-FFF2-40B4-BE49-F238E27FC236}">
                <a16:creationId xmlns:a16="http://schemas.microsoft.com/office/drawing/2014/main" id="{25B42086-58C8-5867-40F1-D8BF23C7E46D}"/>
              </a:ext>
            </a:extLst>
          </p:cNvPr>
          <p:cNvGrpSpPr/>
          <p:nvPr/>
        </p:nvGrpSpPr>
        <p:grpSpPr>
          <a:xfrm>
            <a:off x="14382899" y="2913430"/>
            <a:ext cx="2854060" cy="6619877"/>
            <a:chOff x="8513042" y="-297256"/>
            <a:chExt cx="2954948" cy="6878034"/>
          </a:xfrm>
        </p:grpSpPr>
        <p:grpSp>
          <p:nvGrpSpPr>
            <p:cNvPr id="225" name="Group 224">
              <a:extLst>
                <a:ext uri="{FF2B5EF4-FFF2-40B4-BE49-F238E27FC236}">
                  <a16:creationId xmlns:a16="http://schemas.microsoft.com/office/drawing/2014/main" id="{4F7B72F5-27FC-435C-A241-AC1CBAFE159B}"/>
                </a:ext>
              </a:extLst>
            </p:cNvPr>
            <p:cNvGrpSpPr/>
            <p:nvPr/>
          </p:nvGrpSpPr>
          <p:grpSpPr>
            <a:xfrm>
              <a:off x="8513042" y="-297256"/>
              <a:ext cx="2954948" cy="6878034"/>
              <a:chOff x="1333212" y="1297039"/>
              <a:chExt cx="2391181" cy="5565792"/>
            </a:xfrm>
          </p:grpSpPr>
          <p:grpSp>
            <p:nvGrpSpPr>
              <p:cNvPr id="227" name="Group 226">
                <a:extLst>
                  <a:ext uri="{FF2B5EF4-FFF2-40B4-BE49-F238E27FC236}">
                    <a16:creationId xmlns:a16="http://schemas.microsoft.com/office/drawing/2014/main" id="{19205AB2-342A-4E61-903C-6564AE755DAA}"/>
                  </a:ext>
                </a:extLst>
              </p:cNvPr>
              <p:cNvGrpSpPr/>
              <p:nvPr/>
            </p:nvGrpSpPr>
            <p:grpSpPr>
              <a:xfrm>
                <a:off x="1569093" y="1297039"/>
                <a:ext cx="2155300" cy="5565792"/>
                <a:chOff x="1569093" y="1297039"/>
                <a:chExt cx="2155300" cy="5565792"/>
              </a:xfrm>
            </p:grpSpPr>
            <p:pic>
              <p:nvPicPr>
                <p:cNvPr id="230" name="Picture 229" descr="A picture containing sun, view, sunset, city&#10;&#10;Description automatically generated">
                  <a:extLst>
                    <a:ext uri="{FF2B5EF4-FFF2-40B4-BE49-F238E27FC236}">
                      <a16:creationId xmlns:a16="http://schemas.microsoft.com/office/drawing/2014/main" id="{D621113B-C706-4588-A1D5-1AB9A7EB9CDF}"/>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rot="5400000">
                  <a:off x="1284171" y="4422608"/>
                  <a:ext cx="2743200" cy="2137245"/>
                </a:xfrm>
                <a:prstGeom prst="rect">
                  <a:avLst/>
                </a:prstGeom>
                <a:ln w="25400">
                  <a:solidFill>
                    <a:schemeClr val="bg2"/>
                  </a:solidFill>
                </a:ln>
              </p:spPr>
            </p:pic>
            <p:pic>
              <p:nvPicPr>
                <p:cNvPr id="231" name="Picture 230" descr="A picture containing track, building, train, sunset&#10;&#10;Description automatically generated">
                  <a:extLst>
                    <a:ext uri="{FF2B5EF4-FFF2-40B4-BE49-F238E27FC236}">
                      <a16:creationId xmlns:a16="http://schemas.microsoft.com/office/drawing/2014/main" id="{208F8A6A-4F9E-4D72-B1D8-2DF570913F1D}"/>
                    </a:ext>
                  </a:extLst>
                </p:cNvPr>
                <p:cNvPicPr>
                  <a:picLocks noChangeAspect="1"/>
                </p:cNvPicPr>
                <p:nvPr/>
              </p:nvPicPr>
              <p:blipFill rotWithShape="1">
                <a:blip r:embed="rId4">
                  <a:alphaModFix/>
                  <a:extLst>
                    <a:ext uri="{28A0092B-C50C-407E-A947-70E740481C1C}">
                      <a14:useLocalDpi xmlns:a14="http://schemas.microsoft.com/office/drawing/2010/main"/>
                    </a:ext>
                  </a:extLst>
                </a:blip>
                <a:srcRect/>
                <a:stretch/>
              </p:blipFill>
              <p:spPr>
                <a:xfrm>
                  <a:off x="1569093" y="1297039"/>
                  <a:ext cx="2137246" cy="2743200"/>
                </a:xfrm>
                <a:prstGeom prst="rect">
                  <a:avLst/>
                </a:prstGeom>
                <a:ln w="25400">
                  <a:solidFill>
                    <a:schemeClr val="bg2"/>
                  </a:solidFill>
                </a:ln>
              </p:spPr>
            </p:pic>
            <p:sp>
              <p:nvSpPr>
                <p:cNvPr id="232" name="TextBox 231">
                  <a:extLst>
                    <a:ext uri="{FF2B5EF4-FFF2-40B4-BE49-F238E27FC236}">
                      <a16:creationId xmlns:a16="http://schemas.microsoft.com/office/drawing/2014/main" id="{8E3DFA4F-B077-4BA1-8BBB-500C335F8120}"/>
                    </a:ext>
                  </a:extLst>
                </p:cNvPr>
                <p:cNvSpPr txBox="1"/>
                <p:nvPr/>
              </p:nvSpPr>
              <p:spPr>
                <a:xfrm>
                  <a:off x="1890140" y="3791586"/>
                  <a:ext cx="587600" cy="222542"/>
                </a:xfrm>
                <a:prstGeom prst="rect">
                  <a:avLst/>
                </a:prstGeom>
                <a:noFill/>
              </p:spPr>
              <p:txBody>
                <a:bodyPr wrap="none" lIns="9144" tIns="9144" rIns="9144" bIns="9144" rtlCol="0">
                  <a:spAutoFit/>
                </a:bodyPr>
                <a:lstStyle/>
                <a:p>
                  <a:pPr algn="ctr"/>
                  <a:r>
                    <a:rPr lang="en-US" sz="1600" b="1">
                      <a:solidFill>
                        <a:schemeClr val="bg1"/>
                      </a:solidFill>
                      <a:latin typeface="+mj-lt"/>
                      <a:cs typeface="Times New Roman" panose="02020603050405020304" pitchFamily="18" charset="0"/>
                    </a:rPr>
                    <a:t>a) </a:t>
                  </a:r>
                  <a:r>
                    <a:rPr lang="en-US" sz="1600" b="1" i="1">
                      <a:solidFill>
                        <a:schemeClr val="bg1"/>
                      </a:solidFill>
                      <a:latin typeface="+mj-lt"/>
                      <a:cs typeface="Times New Roman" panose="02020603050405020304" pitchFamily="18" charset="0"/>
                    </a:rPr>
                    <a:t>t </a:t>
                  </a:r>
                  <a:r>
                    <a:rPr lang="en-US" sz="1600" b="1">
                      <a:solidFill>
                        <a:schemeClr val="bg1"/>
                      </a:solidFill>
                      <a:latin typeface="+mj-lt"/>
                      <a:cs typeface="Times New Roman" panose="02020603050405020304" pitchFamily="18" charset="0"/>
                    </a:rPr>
                    <a:t>= 0 s</a:t>
                  </a:r>
                  <a:endParaRPr lang="en-US" sz="1600" b="1" dirty="0">
                    <a:solidFill>
                      <a:schemeClr val="bg1"/>
                    </a:solidFill>
                    <a:latin typeface="+mj-lt"/>
                    <a:cs typeface="Times New Roman" panose="02020603050405020304" pitchFamily="18" charset="0"/>
                  </a:endParaRPr>
                </a:p>
              </p:txBody>
            </p:sp>
            <p:sp>
              <p:nvSpPr>
                <p:cNvPr id="233" name="TextBox 232">
                  <a:extLst>
                    <a:ext uri="{FF2B5EF4-FFF2-40B4-BE49-F238E27FC236}">
                      <a16:creationId xmlns:a16="http://schemas.microsoft.com/office/drawing/2014/main" id="{BC246156-ADB2-4893-B6E3-2BDDDCCE0679}"/>
                    </a:ext>
                  </a:extLst>
                </p:cNvPr>
                <p:cNvSpPr txBox="1"/>
                <p:nvPr/>
              </p:nvSpPr>
              <p:spPr>
                <a:xfrm>
                  <a:off x="1934187" y="6598474"/>
                  <a:ext cx="767565" cy="222542"/>
                </a:xfrm>
                <a:prstGeom prst="rect">
                  <a:avLst/>
                </a:prstGeom>
                <a:noFill/>
              </p:spPr>
              <p:txBody>
                <a:bodyPr wrap="none" lIns="9144" tIns="9144" rIns="9144" bIns="9144" rtlCol="0">
                  <a:spAutoFit/>
                </a:bodyPr>
                <a:lstStyle/>
                <a:p>
                  <a:pPr algn="ctr"/>
                  <a:r>
                    <a:rPr lang="en-US" sz="1600" b="1">
                      <a:solidFill>
                        <a:schemeClr val="bg1"/>
                      </a:solidFill>
                      <a:latin typeface="+mj-lt"/>
                      <a:cs typeface="Times New Roman" panose="02020603050405020304" pitchFamily="18" charset="0"/>
                    </a:rPr>
                    <a:t>b) </a:t>
                  </a:r>
                  <a:r>
                    <a:rPr lang="en-US" sz="1600" b="1" i="1">
                      <a:solidFill>
                        <a:schemeClr val="bg1"/>
                      </a:solidFill>
                      <a:latin typeface="+mj-lt"/>
                      <a:cs typeface="Times New Roman" panose="02020603050405020304" pitchFamily="18" charset="0"/>
                    </a:rPr>
                    <a:t>t </a:t>
                  </a:r>
                  <a:r>
                    <a:rPr lang="en-US" sz="1600" b="1">
                      <a:solidFill>
                        <a:schemeClr val="bg1"/>
                      </a:solidFill>
                      <a:latin typeface="+mj-lt"/>
                      <a:cs typeface="Times New Roman" panose="02020603050405020304" pitchFamily="18" charset="0"/>
                    </a:rPr>
                    <a:t>= 139 s</a:t>
                  </a:r>
                  <a:endParaRPr lang="en-US" sz="1600" b="1" dirty="0">
                    <a:solidFill>
                      <a:schemeClr val="bg1"/>
                    </a:solidFill>
                    <a:latin typeface="+mj-lt"/>
                    <a:cs typeface="Times New Roman" panose="02020603050405020304" pitchFamily="18" charset="0"/>
                  </a:endParaRPr>
                </a:p>
              </p:txBody>
            </p:sp>
          </p:grpSp>
          <p:sp>
            <p:nvSpPr>
              <p:cNvPr id="228" name="TextBox 227">
                <a:extLst>
                  <a:ext uri="{FF2B5EF4-FFF2-40B4-BE49-F238E27FC236}">
                    <a16:creationId xmlns:a16="http://schemas.microsoft.com/office/drawing/2014/main" id="{F5D95EF4-E220-4E5D-8132-7B402261A64D}"/>
                  </a:ext>
                </a:extLst>
              </p:cNvPr>
              <p:cNvSpPr txBox="1"/>
              <p:nvPr/>
            </p:nvSpPr>
            <p:spPr>
              <a:xfrm>
                <a:off x="1333212" y="3508595"/>
                <a:ext cx="2087878" cy="289822"/>
              </a:xfrm>
              <a:prstGeom prst="rect">
                <a:avLst/>
              </a:prstGeom>
              <a:solidFill>
                <a:schemeClr val="bg1">
                  <a:alpha val="0"/>
                </a:schemeClr>
              </a:solidFill>
              <a:ln>
                <a:noFill/>
              </a:ln>
            </p:spPr>
            <p:txBody>
              <a:bodyPr wrap="square" lIns="36576" tIns="18288" rIns="36576" bIns="18288" rtlCol="0">
                <a:spAutoFit/>
              </a:bodyPr>
              <a:lstStyle/>
              <a:p>
                <a:pPr algn="r"/>
                <a:r>
                  <a:rPr lang="en-US" sz="1000" b="1" dirty="0">
                    <a:solidFill>
                      <a:schemeClr val="bg1"/>
                    </a:solidFill>
                  </a:rPr>
                  <a:t>Photo courtesy of TD-041, 03:20 (Nov 9). </a:t>
                </a:r>
              </a:p>
              <a:p>
                <a:pPr algn="r"/>
                <a:r>
                  <a:rPr lang="en-US" sz="1000" b="1" dirty="0">
                    <a:solidFill>
                      <a:schemeClr val="bg1"/>
                    </a:solidFill>
                  </a:rPr>
                  <a:t>Used with permission.</a:t>
                </a:r>
              </a:p>
            </p:txBody>
          </p:sp>
          <p:sp>
            <p:nvSpPr>
              <p:cNvPr id="229" name="TextBox 228">
                <a:extLst>
                  <a:ext uri="{FF2B5EF4-FFF2-40B4-BE49-F238E27FC236}">
                    <a16:creationId xmlns:a16="http://schemas.microsoft.com/office/drawing/2014/main" id="{9D4120D7-4DF8-49BA-9F08-6A536A41570A}"/>
                  </a:ext>
                </a:extLst>
              </p:cNvPr>
              <p:cNvSpPr txBox="1"/>
              <p:nvPr/>
            </p:nvSpPr>
            <p:spPr>
              <a:xfrm>
                <a:off x="1364215" y="6357429"/>
                <a:ext cx="2087878" cy="289822"/>
              </a:xfrm>
              <a:prstGeom prst="rect">
                <a:avLst/>
              </a:prstGeom>
              <a:solidFill>
                <a:schemeClr val="bg1">
                  <a:alpha val="0"/>
                </a:schemeClr>
              </a:solidFill>
              <a:ln>
                <a:noFill/>
              </a:ln>
            </p:spPr>
            <p:txBody>
              <a:bodyPr wrap="square" lIns="36576" tIns="18288" rIns="36576" bIns="18288" rtlCol="0">
                <a:spAutoFit/>
              </a:bodyPr>
              <a:lstStyle/>
              <a:p>
                <a:pPr algn="r"/>
                <a:r>
                  <a:rPr lang="en-US" sz="1000" b="1" dirty="0">
                    <a:solidFill>
                      <a:schemeClr val="bg1"/>
                    </a:solidFill>
                  </a:rPr>
                  <a:t>Photo courtesy of TD-041, 03:22 (Nov 9). </a:t>
                </a:r>
              </a:p>
              <a:p>
                <a:pPr algn="r"/>
                <a:r>
                  <a:rPr lang="en-US" sz="1000" b="1" dirty="0">
                    <a:solidFill>
                      <a:schemeClr val="bg1"/>
                    </a:solidFill>
                  </a:rPr>
                  <a:t>Used with permission.</a:t>
                </a:r>
              </a:p>
            </p:txBody>
          </p:sp>
        </p:grpSp>
        <p:sp>
          <p:nvSpPr>
            <p:cNvPr id="226" name="Arrow: Right 225">
              <a:extLst>
                <a:ext uri="{FF2B5EF4-FFF2-40B4-BE49-F238E27FC236}">
                  <a16:creationId xmlns:a16="http://schemas.microsoft.com/office/drawing/2014/main" id="{3A6E1305-22E2-8C73-F5E2-7A8F353D61AE}"/>
                </a:ext>
              </a:extLst>
            </p:cNvPr>
            <p:cNvSpPr/>
            <p:nvPr/>
          </p:nvSpPr>
          <p:spPr>
            <a:xfrm>
              <a:off x="8953500" y="-95250"/>
              <a:ext cx="485775" cy="231775"/>
            </a:xfrm>
            <a:prstGeom prst="right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4" name="Title 1">
            <a:extLst>
              <a:ext uri="{FF2B5EF4-FFF2-40B4-BE49-F238E27FC236}">
                <a16:creationId xmlns:a16="http://schemas.microsoft.com/office/drawing/2014/main" id="{8747D95E-84A4-DCC2-B8A6-579BD38E113A}"/>
              </a:ext>
            </a:extLst>
          </p:cNvPr>
          <p:cNvSpPr txBox="1">
            <a:spLocks/>
          </p:cNvSpPr>
          <p:nvPr/>
        </p:nvSpPr>
        <p:spPr>
          <a:xfrm>
            <a:off x="5830912" y="11065987"/>
            <a:ext cx="8584588" cy="737342"/>
          </a:xfrm>
          <a:prstGeom prst="rect">
            <a:avLst/>
          </a:prstGeom>
        </p:spPr>
        <p:txBody>
          <a:bodyPr vert="horz" lIns="91440" tIns="45720" rIns="91440" bIns="45720" rtlCol="0" anchor="ctr">
            <a:normAutofit/>
          </a:bodyPr>
          <a:lstStyle>
            <a:lvl1pPr algn="l" defTabSz="2743200" rtl="0" eaLnBrk="1" latinLnBrk="0" hangingPunct="1">
              <a:lnSpc>
                <a:spcPct val="90000"/>
              </a:lnSpc>
              <a:spcBef>
                <a:spcPct val="0"/>
              </a:spcBef>
              <a:buNone/>
              <a:defRPr sz="900" kern="1200">
                <a:solidFill>
                  <a:schemeClr val="tx1"/>
                </a:solidFill>
                <a:latin typeface="+mj-lt"/>
                <a:ea typeface="+mj-ea"/>
                <a:cs typeface="+mj-cs"/>
              </a:defRPr>
            </a:lvl1pPr>
          </a:lstStyle>
          <a:p>
            <a:r>
              <a:rPr lang="en-US" sz="4400" b="1"/>
              <a:t>Summary and Analysis of Example 1</a:t>
            </a:r>
            <a:endParaRPr lang="en-US" sz="4400" b="1" dirty="0"/>
          </a:p>
        </p:txBody>
      </p:sp>
      <p:sp>
        <p:nvSpPr>
          <p:cNvPr id="235" name="TextBox 234">
            <a:extLst>
              <a:ext uri="{FF2B5EF4-FFF2-40B4-BE49-F238E27FC236}">
                <a16:creationId xmlns:a16="http://schemas.microsoft.com/office/drawing/2014/main" id="{204B5669-8E22-1C82-F752-387227856C38}"/>
              </a:ext>
            </a:extLst>
          </p:cNvPr>
          <p:cNvSpPr txBox="1"/>
          <p:nvPr/>
        </p:nvSpPr>
        <p:spPr>
          <a:xfrm>
            <a:off x="5806286" y="11959955"/>
            <a:ext cx="8584588" cy="5355312"/>
          </a:xfrm>
          <a:prstGeom prst="rect">
            <a:avLst/>
          </a:prstGeom>
          <a:noFill/>
        </p:spPr>
        <p:txBody>
          <a:bodyPr wrap="square" rtlCol="0">
            <a:spAutoFit/>
          </a:bodyPr>
          <a:lstStyle/>
          <a:p>
            <a:r>
              <a:rPr lang="en-US" dirty="0"/>
              <a:t>The fire in this case (Figure ABOVE?) originated on an adjacent parcel. The pathway the fire took was: </a:t>
            </a:r>
          </a:p>
          <a:p>
            <a:r>
              <a:rPr lang="en-US" dirty="0"/>
              <a:t>	</a:t>
            </a:r>
            <a:r>
              <a:rPr lang="en-US" dirty="0">
                <a:highlight>
                  <a:srgbClr val="C0C0C0"/>
                </a:highlight>
              </a:rPr>
              <a:t>Fence/Ground Cover </a:t>
            </a:r>
            <a:r>
              <a:rPr lang="en-US" dirty="0">
                <a:solidFill>
                  <a:srgbClr val="FF0000"/>
                </a:solidFill>
                <a:highlight>
                  <a:srgbClr val="C0C0C0"/>
                </a:highlight>
                <a:sym typeface="Wingdings" panose="05000000000000000000" pitchFamily="2" charset="2"/>
              </a:rPr>
              <a:t>   </a:t>
            </a:r>
            <a:r>
              <a:rPr lang="en-US" dirty="0">
                <a:highlight>
                  <a:srgbClr val="C0C0C0"/>
                </a:highlight>
              </a:rPr>
              <a:t>Tree </a:t>
            </a:r>
            <a:r>
              <a:rPr lang="en-US" dirty="0">
                <a:solidFill>
                  <a:srgbClr val="FF0000"/>
                </a:solidFill>
                <a:highlight>
                  <a:srgbClr val="C0C0C0"/>
                </a:highlight>
                <a:sym typeface="Wingdings" panose="05000000000000000000" pitchFamily="2" charset="2"/>
              </a:rPr>
              <a:t>   </a:t>
            </a:r>
            <a:r>
              <a:rPr lang="en-US" dirty="0">
                <a:highlight>
                  <a:srgbClr val="C0C0C0"/>
                </a:highlight>
              </a:rPr>
              <a:t>House</a:t>
            </a:r>
          </a:p>
          <a:p>
            <a:endParaRPr lang="en-US" dirty="0"/>
          </a:p>
          <a:p>
            <a:r>
              <a:rPr lang="en-US" dirty="0"/>
              <a:t>The parcel of the ignited structure has a chain link fence and non-combustible fence was directly connected to the house.  It is the neighboring parcel that had a combustible fence (figure ex1-2) and it is that combustible fence together with the ground cover/litter that helped “bring the fire” to the property line.  The height of the fence contributed as a “</a:t>
            </a:r>
            <a:r>
              <a:rPr lang="en-US" u="sng" dirty="0"/>
              <a:t>ladder fuel</a:t>
            </a:r>
            <a:r>
              <a:rPr lang="en-US" dirty="0"/>
              <a:t>” lifting the flames from the ground and catching the tree on fire.  The proximity of the large tree to the roof/gable of the house allowed fire to “reach the house”.  This example highlights the weakness of selective hardening and how fire will take advantage of available pathways to spread and, in this case, “get to the house.”  Also note how many embers were generated by the burning tree [arrow in image a)] further contributing to fire spread within the community. </a:t>
            </a:r>
          </a:p>
          <a:p>
            <a:endParaRPr lang="en-US" dirty="0"/>
          </a:p>
          <a:p>
            <a:r>
              <a:rPr lang="en-US" dirty="0"/>
              <a:t>The time between the two images is just over 2 minutes, highlighting how quickly fire can spread and ignite structures.  This rapid fire spread further enhances the notion that structures must </a:t>
            </a:r>
            <a:r>
              <a:rPr lang="en-US" u="sng" dirty="0"/>
              <a:t>stand-alone;</a:t>
            </a:r>
            <a:r>
              <a:rPr lang="en-US" dirty="0"/>
              <a:t> discussed in more detail in </a:t>
            </a:r>
            <a:r>
              <a:rPr lang="en-US" dirty="0">
                <a:solidFill>
                  <a:schemeClr val="accent1"/>
                </a:solidFill>
              </a:rPr>
              <a:t>Section 2.1</a:t>
            </a:r>
            <a:r>
              <a:rPr lang="en-US" dirty="0"/>
              <a:t>. There were no </a:t>
            </a:r>
            <a:r>
              <a:rPr lang="en-US" u="sng" dirty="0"/>
              <a:t>defensive actions because</a:t>
            </a:r>
            <a:r>
              <a:rPr lang="en-US" dirty="0"/>
              <a:t> the water system had failed.  The house was destroyed.</a:t>
            </a:r>
            <a:endParaRPr lang="en-US" dirty="0">
              <a:solidFill>
                <a:schemeClr val="accent1"/>
              </a:solidFill>
            </a:endParaRPr>
          </a:p>
        </p:txBody>
      </p:sp>
      <p:sp>
        <p:nvSpPr>
          <p:cNvPr id="236" name="Rectangle: Rounded Corners 235">
            <a:extLst>
              <a:ext uri="{FF2B5EF4-FFF2-40B4-BE49-F238E27FC236}">
                <a16:creationId xmlns:a16="http://schemas.microsoft.com/office/drawing/2014/main" id="{D163185B-E446-6C43-BC35-7B66C201F24D}"/>
              </a:ext>
            </a:extLst>
          </p:cNvPr>
          <p:cNvSpPr/>
          <p:nvPr/>
        </p:nvSpPr>
        <p:spPr>
          <a:xfrm>
            <a:off x="15277510" y="11728297"/>
            <a:ext cx="2743200" cy="5611918"/>
          </a:xfrm>
          <a:prstGeom prst="roundRect">
            <a:avLst>
              <a:gd name="adj" fmla="val 11806"/>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b="1" i="1" dirty="0"/>
              <a:t>The Science Corner</a:t>
            </a:r>
          </a:p>
          <a:p>
            <a:r>
              <a:rPr lang="en-US" sz="1600" dirty="0"/>
              <a:t>All the structure ignition pathways help identify vulnerabilities. We cannot determine what works from the post-fire scene as we cannot quantify, after the fact, what were the fire and ember exposures with enough certainty. </a:t>
            </a:r>
          </a:p>
          <a:p>
            <a:endParaRPr lang="en-US" sz="1600" dirty="0"/>
          </a:p>
          <a:p>
            <a:r>
              <a:rPr lang="en-US" sz="1600" dirty="0"/>
              <a:t>What we can do is only identify possible scenarios that highlight weaknesses in exposure/hardening relationships. Laboratory work then helps further understand these relationships and guide building codes and best practices. </a:t>
            </a:r>
          </a:p>
        </p:txBody>
      </p:sp>
      <p:sp>
        <p:nvSpPr>
          <p:cNvPr id="237" name="TextBox 236">
            <a:extLst>
              <a:ext uri="{FF2B5EF4-FFF2-40B4-BE49-F238E27FC236}">
                <a16:creationId xmlns:a16="http://schemas.microsoft.com/office/drawing/2014/main" id="{7DE8992A-DEB9-0D9A-1846-11B6AEA84B5B}"/>
              </a:ext>
            </a:extLst>
          </p:cNvPr>
          <p:cNvSpPr txBox="1"/>
          <p:nvPr/>
        </p:nvSpPr>
        <p:spPr>
          <a:xfrm>
            <a:off x="14382899" y="9713736"/>
            <a:ext cx="3562926" cy="923330"/>
          </a:xfrm>
          <a:prstGeom prst="rect">
            <a:avLst/>
          </a:prstGeom>
          <a:noFill/>
        </p:spPr>
        <p:txBody>
          <a:bodyPr wrap="square" rtlCol="0">
            <a:spAutoFit/>
          </a:bodyPr>
          <a:lstStyle/>
          <a:p>
            <a:r>
              <a:rPr lang="en-US" dirty="0"/>
              <a:t>Rapid fire spread across parcels, </a:t>
            </a:r>
            <a:br>
              <a:rPr lang="en-US" dirty="0"/>
            </a:br>
            <a:r>
              <a:rPr lang="en-US" dirty="0"/>
              <a:t>and structure ignition</a:t>
            </a:r>
          </a:p>
          <a:p>
            <a:r>
              <a:rPr lang="en-US" b="1" dirty="0"/>
              <a:t>SOURCE: ???</a:t>
            </a:r>
          </a:p>
        </p:txBody>
      </p:sp>
      <p:sp>
        <p:nvSpPr>
          <p:cNvPr id="6" name="Rectangle: Rounded Corners 5">
            <a:extLst>
              <a:ext uri="{FF2B5EF4-FFF2-40B4-BE49-F238E27FC236}">
                <a16:creationId xmlns:a16="http://schemas.microsoft.com/office/drawing/2014/main" id="{1357A2C8-D04A-1561-D66F-6CF6EC5639F4}"/>
              </a:ext>
            </a:extLst>
          </p:cNvPr>
          <p:cNvSpPr/>
          <p:nvPr/>
        </p:nvSpPr>
        <p:spPr>
          <a:xfrm>
            <a:off x="4244883" y="900014"/>
            <a:ext cx="2279721" cy="1190171"/>
          </a:xfrm>
          <a:prstGeom prst="roundRect">
            <a:avLst/>
          </a:prstGeom>
          <a:solidFill>
            <a:srgbClr val="FFFF00"/>
          </a:solidFill>
          <a:ln w="381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a:extLst>
              <a:ext uri="{FF2B5EF4-FFF2-40B4-BE49-F238E27FC236}">
                <a16:creationId xmlns:a16="http://schemas.microsoft.com/office/drawing/2014/main" id="{E2AB0938-3BBB-3CE5-2D82-20E1CF9996F3}"/>
              </a:ext>
            </a:extLst>
          </p:cNvPr>
          <p:cNvPicPr>
            <a:picLocks noChangeAspect="1"/>
          </p:cNvPicPr>
          <p:nvPr/>
        </p:nvPicPr>
        <p:blipFill>
          <a:blip r:embed="rId5"/>
          <a:stretch>
            <a:fillRect/>
          </a:stretch>
        </p:blipFill>
        <p:spPr>
          <a:xfrm>
            <a:off x="4305733" y="1128840"/>
            <a:ext cx="14249400" cy="790575"/>
          </a:xfrm>
          <a:prstGeom prst="rect">
            <a:avLst/>
          </a:prstGeom>
        </p:spPr>
      </p:pic>
    </p:spTree>
    <p:extLst>
      <p:ext uri="{BB962C8B-B14F-4D97-AF65-F5344CB8AC3E}">
        <p14:creationId xmlns:p14="http://schemas.microsoft.com/office/powerpoint/2010/main" val="21424707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 name="Rectangle 242">
            <a:extLst>
              <a:ext uri="{FF2B5EF4-FFF2-40B4-BE49-F238E27FC236}">
                <a16:creationId xmlns:a16="http://schemas.microsoft.com/office/drawing/2014/main" id="{8A117ED8-0FE5-D5BE-9913-67E2D3E2AD33}"/>
              </a:ext>
            </a:extLst>
          </p:cNvPr>
          <p:cNvSpPr/>
          <p:nvPr/>
        </p:nvSpPr>
        <p:spPr>
          <a:xfrm>
            <a:off x="-13106400" y="-5080000"/>
            <a:ext cx="49784000" cy="40335200"/>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 name="Rectangle: Rounded Corners 2">
            <a:hlinkClick r:id="rId2" action="ppaction://hlinksldjump"/>
            <a:extLst>
              <a:ext uri="{FF2B5EF4-FFF2-40B4-BE49-F238E27FC236}">
                <a16:creationId xmlns:a16="http://schemas.microsoft.com/office/drawing/2014/main" id="{BBA717EC-64F6-AB68-4B50-0D92A7AB6EB2}"/>
              </a:ext>
            </a:extLst>
          </p:cNvPr>
          <p:cNvSpPr/>
          <p:nvPr/>
        </p:nvSpPr>
        <p:spPr>
          <a:xfrm>
            <a:off x="4972050" y="304800"/>
            <a:ext cx="13716000" cy="316524"/>
          </a:xfrm>
          <a:prstGeom prst="roundRect">
            <a:avLst/>
          </a:prstGeom>
          <a:solidFill>
            <a:srgbClr val="FFCCFF"/>
          </a:solidFill>
          <a:ln>
            <a:solidFill>
              <a:schemeClr val="bg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02060"/>
                </a:solidFill>
              </a:rPr>
              <a:t>HMM-N </a:t>
            </a:r>
            <a:r>
              <a:rPr lang="en-US" sz="2800">
                <a:solidFill>
                  <a:srgbClr val="002060"/>
                </a:solidFill>
                <a:sym typeface="Wingdings" panose="05000000000000000000" pitchFamily="2" charset="2"/>
              </a:rPr>
              <a:t></a:t>
            </a:r>
            <a:endParaRPr lang="en-US" sz="2800" dirty="0">
              <a:solidFill>
                <a:srgbClr val="002060"/>
              </a:solidFill>
            </a:endParaRPr>
          </a:p>
        </p:txBody>
      </p:sp>
      <p:sp>
        <p:nvSpPr>
          <p:cNvPr id="7" name="Title 6">
            <a:extLst>
              <a:ext uri="{FF2B5EF4-FFF2-40B4-BE49-F238E27FC236}">
                <a16:creationId xmlns:a16="http://schemas.microsoft.com/office/drawing/2014/main" id="{181F9F74-429D-F1E3-584F-93A91417BD7A}"/>
              </a:ext>
            </a:extLst>
          </p:cNvPr>
          <p:cNvSpPr>
            <a:spLocks noGrp="1"/>
          </p:cNvSpPr>
          <p:nvPr>
            <p:ph type="title"/>
          </p:nvPr>
        </p:nvSpPr>
        <p:spPr/>
        <p:txBody>
          <a:bodyPr>
            <a:normAutofit fontScale="90000"/>
          </a:bodyPr>
          <a:lstStyle/>
          <a:p>
            <a:r>
              <a:rPr lang="en-US"/>
              <a:t>0.0 Escape</a:t>
            </a:r>
            <a:endParaRPr lang="en-US" dirty="0"/>
          </a:p>
        </p:txBody>
      </p:sp>
      <p:sp>
        <p:nvSpPr>
          <p:cNvPr id="258" name="Rectangle: Rounded Corners 257">
            <a:hlinkClick r:id="" action="ppaction://hlinkshowjump?jump=nextslide"/>
            <a:extLst>
              <a:ext uri="{FF2B5EF4-FFF2-40B4-BE49-F238E27FC236}">
                <a16:creationId xmlns:a16="http://schemas.microsoft.com/office/drawing/2014/main" id="{814D4510-18C1-76F8-B66A-8F443558A13B}"/>
              </a:ext>
            </a:extLst>
          </p:cNvPr>
          <p:cNvSpPr/>
          <p:nvPr/>
        </p:nvSpPr>
        <p:spPr>
          <a:xfrm>
            <a:off x="17595850" y="621324"/>
            <a:ext cx="1092200" cy="316524"/>
          </a:xfrm>
          <a:prstGeom prst="roundRect">
            <a:avLst/>
          </a:prstGeom>
          <a:solidFill>
            <a:schemeClr val="accent1">
              <a:lumMod val="75000"/>
            </a:schemeClr>
          </a:solidFill>
          <a:ln>
            <a:solidFill>
              <a:schemeClr val="bg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a:t>next &gt;</a:t>
            </a:r>
            <a:endParaRPr lang="en-US" sz="2000" dirty="0"/>
          </a:p>
        </p:txBody>
      </p:sp>
      <p:sp>
        <p:nvSpPr>
          <p:cNvPr id="259" name="Rectangle: Rounded Corners 258">
            <a:hlinkClick r:id="" action="ppaction://hlinkshowjump?jump=previousslide"/>
            <a:extLst>
              <a:ext uri="{FF2B5EF4-FFF2-40B4-BE49-F238E27FC236}">
                <a16:creationId xmlns:a16="http://schemas.microsoft.com/office/drawing/2014/main" id="{A2062EFB-7695-F7F5-CCF4-CD38CF53C5AA}"/>
              </a:ext>
            </a:extLst>
          </p:cNvPr>
          <p:cNvSpPr/>
          <p:nvPr/>
        </p:nvSpPr>
        <p:spPr>
          <a:xfrm>
            <a:off x="4991100" y="621324"/>
            <a:ext cx="1092200" cy="316524"/>
          </a:xfrm>
          <a:prstGeom prst="roundRect">
            <a:avLst/>
          </a:prstGeom>
          <a:solidFill>
            <a:schemeClr val="accent1">
              <a:lumMod val="75000"/>
            </a:schemeClr>
          </a:solidFill>
          <a:ln>
            <a:solidFill>
              <a:schemeClr val="bg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a:t>&lt; prev</a:t>
            </a:r>
            <a:endParaRPr lang="en-US" sz="2000" dirty="0"/>
          </a:p>
        </p:txBody>
      </p:sp>
      <p:sp>
        <p:nvSpPr>
          <p:cNvPr id="2" name="Rectangle: Rounded Corners 1">
            <a:extLst>
              <a:ext uri="{FF2B5EF4-FFF2-40B4-BE49-F238E27FC236}">
                <a16:creationId xmlns:a16="http://schemas.microsoft.com/office/drawing/2014/main" id="{251AB348-C24B-EEA4-3854-11BACE5B4C8D}"/>
              </a:ext>
            </a:extLst>
          </p:cNvPr>
          <p:cNvSpPr/>
          <p:nvPr/>
        </p:nvSpPr>
        <p:spPr>
          <a:xfrm>
            <a:off x="657734" y="3654094"/>
            <a:ext cx="3984940" cy="2172508"/>
          </a:xfrm>
          <a:prstGeom prst="roundRect">
            <a:avLst/>
          </a:prstGeom>
          <a:solidFill>
            <a:srgbClr val="FFFF00"/>
          </a:solidFill>
          <a:ln>
            <a:solidFill>
              <a:schemeClr val="bg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b="1" dirty="0">
                <a:solidFill>
                  <a:schemeClr val="tx1"/>
                </a:solidFill>
              </a:rPr>
              <a:t>WEBPAGE 6ofX</a:t>
            </a:r>
          </a:p>
          <a:p>
            <a:pPr algn="ctr"/>
            <a:r>
              <a:rPr lang="en-US" sz="4000" b="1" dirty="0">
                <a:solidFill>
                  <a:schemeClr val="tx1"/>
                </a:solidFill>
              </a:rPr>
              <a:t>4b New window</a:t>
            </a:r>
          </a:p>
        </p:txBody>
      </p:sp>
      <p:sp>
        <p:nvSpPr>
          <p:cNvPr id="4" name="Title 1">
            <a:extLst>
              <a:ext uri="{FF2B5EF4-FFF2-40B4-BE49-F238E27FC236}">
                <a16:creationId xmlns:a16="http://schemas.microsoft.com/office/drawing/2014/main" id="{541B678C-F1B4-1120-6435-9EAC587D1A71}"/>
              </a:ext>
            </a:extLst>
          </p:cNvPr>
          <p:cNvSpPr txBox="1">
            <a:spLocks/>
          </p:cNvSpPr>
          <p:nvPr/>
        </p:nvSpPr>
        <p:spPr>
          <a:xfrm>
            <a:off x="5644726" y="2530156"/>
            <a:ext cx="10515600" cy="725566"/>
          </a:xfrm>
          <a:prstGeom prst="rect">
            <a:avLst/>
          </a:prstGeom>
        </p:spPr>
        <p:txBody>
          <a:bodyPr vert="horz" lIns="91440" tIns="45720" rIns="91440" bIns="45720" rtlCol="0" anchor="ctr">
            <a:normAutofit fontScale="92500"/>
          </a:bodyPr>
          <a:lstStyle>
            <a:defPPr>
              <a:defRPr lang="en-US"/>
            </a:defPPr>
            <a:lvl1pPr defTabSz="2743200">
              <a:lnSpc>
                <a:spcPct val="90000"/>
              </a:lnSpc>
              <a:spcBef>
                <a:spcPct val="0"/>
              </a:spcBef>
              <a:buNone/>
              <a:defRPr sz="4400" b="1">
                <a:latin typeface="+mj-lt"/>
                <a:ea typeface="+mj-ea"/>
                <a:cs typeface="+mj-cs"/>
              </a:defRPr>
            </a:lvl1pPr>
          </a:lstStyle>
          <a:p>
            <a:r>
              <a:rPr lang="en-US"/>
              <a:t>Fire Spread and Structure Ignition, Example 2 </a:t>
            </a:r>
            <a:endParaRPr lang="en-US" dirty="0"/>
          </a:p>
        </p:txBody>
      </p:sp>
      <p:sp>
        <p:nvSpPr>
          <p:cNvPr id="234" name="Title 1">
            <a:extLst>
              <a:ext uri="{FF2B5EF4-FFF2-40B4-BE49-F238E27FC236}">
                <a16:creationId xmlns:a16="http://schemas.microsoft.com/office/drawing/2014/main" id="{8747D95E-84A4-DCC2-B8A6-579BD38E113A}"/>
              </a:ext>
            </a:extLst>
          </p:cNvPr>
          <p:cNvSpPr txBox="1">
            <a:spLocks/>
          </p:cNvSpPr>
          <p:nvPr/>
        </p:nvSpPr>
        <p:spPr>
          <a:xfrm>
            <a:off x="5537200" y="13860993"/>
            <a:ext cx="8584588" cy="737342"/>
          </a:xfrm>
          <a:prstGeom prst="rect">
            <a:avLst/>
          </a:prstGeom>
        </p:spPr>
        <p:txBody>
          <a:bodyPr vert="horz" lIns="91440" tIns="45720" rIns="91440" bIns="45720" rtlCol="0" anchor="ctr">
            <a:normAutofit/>
          </a:bodyPr>
          <a:lstStyle>
            <a:lvl1pPr algn="l" defTabSz="2743200" rtl="0" eaLnBrk="1" latinLnBrk="0" hangingPunct="1">
              <a:lnSpc>
                <a:spcPct val="90000"/>
              </a:lnSpc>
              <a:spcBef>
                <a:spcPct val="0"/>
              </a:spcBef>
              <a:buNone/>
              <a:defRPr sz="900" kern="1200">
                <a:solidFill>
                  <a:schemeClr val="tx1"/>
                </a:solidFill>
                <a:latin typeface="+mj-lt"/>
                <a:ea typeface="+mj-ea"/>
                <a:cs typeface="+mj-cs"/>
              </a:defRPr>
            </a:lvl1pPr>
          </a:lstStyle>
          <a:p>
            <a:r>
              <a:rPr lang="en-US" sz="4400" b="1"/>
              <a:t>Summary and Analysis of Example 2</a:t>
            </a:r>
            <a:endParaRPr lang="en-US" sz="4400" b="1" dirty="0"/>
          </a:p>
        </p:txBody>
      </p:sp>
      <p:sp>
        <p:nvSpPr>
          <p:cNvPr id="6" name="TextBox 5">
            <a:extLst>
              <a:ext uri="{FF2B5EF4-FFF2-40B4-BE49-F238E27FC236}">
                <a16:creationId xmlns:a16="http://schemas.microsoft.com/office/drawing/2014/main" id="{ED18FEFD-5ED0-DE5A-C633-E0501C9EFAE0}"/>
              </a:ext>
            </a:extLst>
          </p:cNvPr>
          <p:cNvSpPr txBox="1"/>
          <p:nvPr/>
        </p:nvSpPr>
        <p:spPr>
          <a:xfrm>
            <a:off x="6083301" y="3377018"/>
            <a:ext cx="4683086" cy="369332"/>
          </a:xfrm>
          <a:prstGeom prst="rect">
            <a:avLst/>
          </a:prstGeom>
          <a:noFill/>
        </p:spPr>
        <p:txBody>
          <a:bodyPr wrap="square" rtlCol="0">
            <a:spAutoFit/>
          </a:bodyPr>
          <a:lstStyle/>
          <a:p>
            <a:r>
              <a:rPr lang="en-US" b="1" dirty="0"/>
              <a:t>Figure ex2-1: </a:t>
            </a:r>
            <a:r>
              <a:rPr lang="en-US" b="1" dirty="0">
                <a:highlight>
                  <a:srgbClr val="00FFFF"/>
                </a:highlight>
              </a:rPr>
              <a:t>Actual</a:t>
            </a:r>
            <a:r>
              <a:rPr lang="en-US" b="1" dirty="0"/>
              <a:t> Fire Spread Pathway</a:t>
            </a:r>
          </a:p>
        </p:txBody>
      </p:sp>
      <p:sp>
        <p:nvSpPr>
          <p:cNvPr id="237" name="Slide Number Placeholder 1">
            <a:extLst>
              <a:ext uri="{FF2B5EF4-FFF2-40B4-BE49-F238E27FC236}">
                <a16:creationId xmlns:a16="http://schemas.microsoft.com/office/drawing/2014/main" id="{6C38B692-C5F4-D6A1-4A0B-6A81579E8C54}"/>
              </a:ext>
            </a:extLst>
          </p:cNvPr>
          <p:cNvSpPr txBox="1">
            <a:spLocks/>
          </p:cNvSpPr>
          <p:nvPr/>
        </p:nvSpPr>
        <p:spPr>
          <a:xfrm>
            <a:off x="12228292" y="9040538"/>
            <a:ext cx="2743200" cy="365126"/>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3AFB946-8894-41B0-A75E-1D7D6726FC10}" type="slidenum">
              <a:rPr lang="en-US"/>
              <a:pPr/>
              <a:t>8</a:t>
            </a:fld>
            <a:endParaRPr lang="en-US"/>
          </a:p>
        </p:txBody>
      </p:sp>
      <p:grpSp>
        <p:nvGrpSpPr>
          <p:cNvPr id="238" name="Group 237">
            <a:extLst>
              <a:ext uri="{FF2B5EF4-FFF2-40B4-BE49-F238E27FC236}">
                <a16:creationId xmlns:a16="http://schemas.microsoft.com/office/drawing/2014/main" id="{BEE9280D-9EB6-04E9-4A24-2A625EBA4C4E}"/>
              </a:ext>
            </a:extLst>
          </p:cNvPr>
          <p:cNvGrpSpPr/>
          <p:nvPr/>
        </p:nvGrpSpPr>
        <p:grpSpPr>
          <a:xfrm>
            <a:off x="6022917" y="9040536"/>
            <a:ext cx="5353276" cy="3730154"/>
            <a:chOff x="3035686" y="1662119"/>
            <a:chExt cx="4027465" cy="2806333"/>
          </a:xfrm>
        </p:grpSpPr>
        <p:pic>
          <p:nvPicPr>
            <p:cNvPr id="239" name="Picture 238">
              <a:extLst>
                <a:ext uri="{FF2B5EF4-FFF2-40B4-BE49-F238E27FC236}">
                  <a16:creationId xmlns:a16="http://schemas.microsoft.com/office/drawing/2014/main" id="{E59DB195-852A-CF12-9753-866310CF33C4}"/>
                </a:ext>
              </a:extLst>
            </p:cNvPr>
            <p:cNvPicPr>
              <a:picLocks noChangeAspect="1"/>
            </p:cNvPicPr>
            <p:nvPr/>
          </p:nvPicPr>
          <p:blipFill>
            <a:blip r:embed="rId3"/>
            <a:stretch>
              <a:fillRect/>
            </a:stretch>
          </p:blipFill>
          <p:spPr>
            <a:xfrm>
              <a:off x="3035686" y="1662119"/>
              <a:ext cx="3731672" cy="2806333"/>
            </a:xfrm>
            <a:prstGeom prst="rect">
              <a:avLst/>
            </a:prstGeom>
            <a:ln w="25400">
              <a:solidFill>
                <a:schemeClr val="bg2"/>
              </a:solidFill>
            </a:ln>
          </p:spPr>
        </p:pic>
        <p:grpSp>
          <p:nvGrpSpPr>
            <p:cNvPr id="240" name="Group 239">
              <a:extLst>
                <a:ext uri="{FF2B5EF4-FFF2-40B4-BE49-F238E27FC236}">
                  <a16:creationId xmlns:a16="http://schemas.microsoft.com/office/drawing/2014/main" id="{B7ED1B42-6B95-4897-4945-AF2F5E76DAB2}"/>
                </a:ext>
              </a:extLst>
            </p:cNvPr>
            <p:cNvGrpSpPr/>
            <p:nvPr/>
          </p:nvGrpSpPr>
          <p:grpSpPr>
            <a:xfrm>
              <a:off x="3898428" y="1852926"/>
              <a:ext cx="3164723" cy="2615525"/>
              <a:chOff x="2175115" y="1705057"/>
              <a:chExt cx="2388464" cy="1973978"/>
            </a:xfrm>
          </p:grpSpPr>
          <p:sp>
            <p:nvSpPr>
              <p:cNvPr id="241" name="TextBox 240">
                <a:extLst>
                  <a:ext uri="{FF2B5EF4-FFF2-40B4-BE49-F238E27FC236}">
                    <a16:creationId xmlns:a16="http://schemas.microsoft.com/office/drawing/2014/main" id="{A864781F-3829-25CC-98F8-C0A9A28349A6}"/>
                  </a:ext>
                </a:extLst>
              </p:cNvPr>
              <p:cNvSpPr txBox="1"/>
              <p:nvPr/>
            </p:nvSpPr>
            <p:spPr>
              <a:xfrm>
                <a:off x="3632934" y="1705057"/>
                <a:ext cx="930645" cy="366987"/>
              </a:xfrm>
              <a:prstGeom prst="rect">
                <a:avLst/>
              </a:prstGeom>
              <a:noFill/>
              <a:effectLst/>
            </p:spPr>
            <p:txBody>
              <a:bodyPr wrap="none" rtlCol="0">
                <a:spAutoFit/>
              </a:bodyPr>
              <a:lstStyle/>
              <a:p>
                <a:r>
                  <a:rPr lang="en-US">
                    <a:solidFill>
                      <a:srgbClr val="FF0000"/>
                    </a:solidFill>
                  </a:rPr>
                  <a:t>Displaced </a:t>
                </a:r>
                <a:endParaRPr lang="en-US" dirty="0">
                  <a:solidFill>
                    <a:srgbClr val="FF0000"/>
                  </a:solidFill>
                </a:endParaRPr>
              </a:p>
              <a:p>
                <a:pPr algn="ctr"/>
                <a:r>
                  <a:rPr lang="en-US" dirty="0">
                    <a:solidFill>
                      <a:srgbClr val="FF0000"/>
                    </a:solidFill>
                  </a:rPr>
                  <a:t>vehicle</a:t>
                </a:r>
              </a:p>
            </p:txBody>
          </p:sp>
          <p:sp>
            <p:nvSpPr>
              <p:cNvPr id="242" name="TextBox 241">
                <a:extLst>
                  <a:ext uri="{FF2B5EF4-FFF2-40B4-BE49-F238E27FC236}">
                    <a16:creationId xmlns:a16="http://schemas.microsoft.com/office/drawing/2014/main" id="{A9723E4F-7911-BEA9-3BBC-666E308EA787}"/>
                  </a:ext>
                </a:extLst>
              </p:cNvPr>
              <p:cNvSpPr txBox="1"/>
              <p:nvPr/>
            </p:nvSpPr>
            <p:spPr>
              <a:xfrm>
                <a:off x="2805980" y="2105070"/>
                <a:ext cx="917648" cy="366987"/>
              </a:xfrm>
              <a:prstGeom prst="rect">
                <a:avLst/>
              </a:prstGeom>
              <a:noFill/>
            </p:spPr>
            <p:txBody>
              <a:bodyPr wrap="none" rtlCol="0">
                <a:spAutoFit/>
              </a:bodyPr>
              <a:lstStyle/>
              <a:p>
                <a:r>
                  <a:rPr lang="en-US" dirty="0">
                    <a:solidFill>
                      <a:schemeClr val="bg1"/>
                    </a:solidFill>
                  </a:rPr>
                  <a:t>Structure</a:t>
                </a:r>
              </a:p>
              <a:p>
                <a:pPr algn="ctr"/>
                <a:r>
                  <a:rPr lang="en-US" dirty="0">
                    <a:solidFill>
                      <a:schemeClr val="bg1"/>
                    </a:solidFill>
                  </a:rPr>
                  <a:t>ignition</a:t>
                </a:r>
              </a:p>
            </p:txBody>
          </p:sp>
          <p:sp>
            <p:nvSpPr>
              <p:cNvPr id="244" name="Freeform: Shape 243">
                <a:extLst>
                  <a:ext uri="{FF2B5EF4-FFF2-40B4-BE49-F238E27FC236}">
                    <a16:creationId xmlns:a16="http://schemas.microsoft.com/office/drawing/2014/main" id="{C6970DD4-28DD-14E2-0636-293798435D1F}"/>
                  </a:ext>
                </a:extLst>
              </p:cNvPr>
              <p:cNvSpPr/>
              <p:nvPr/>
            </p:nvSpPr>
            <p:spPr>
              <a:xfrm flipV="1">
                <a:off x="2690941" y="2472057"/>
                <a:ext cx="404301" cy="98839"/>
              </a:xfrm>
              <a:custGeom>
                <a:avLst/>
                <a:gdLst>
                  <a:gd name="connsiteX0" fmla="*/ 165100 w 165100"/>
                  <a:gd name="connsiteY0" fmla="*/ 187325 h 187325"/>
                  <a:gd name="connsiteX1" fmla="*/ 165100 w 165100"/>
                  <a:gd name="connsiteY1" fmla="*/ 0 h 187325"/>
                  <a:gd name="connsiteX2" fmla="*/ 0 w 165100"/>
                  <a:gd name="connsiteY2" fmla="*/ 0 h 187325"/>
                  <a:gd name="connsiteX3" fmla="*/ 0 w 165100"/>
                  <a:gd name="connsiteY3" fmla="*/ 0 h 187325"/>
                  <a:gd name="connsiteX4" fmla="*/ 0 w 165100"/>
                  <a:gd name="connsiteY4" fmla="*/ 0 h 1873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100" h="187325">
                    <a:moveTo>
                      <a:pt x="165100" y="187325"/>
                    </a:moveTo>
                    <a:lnTo>
                      <a:pt x="165100" y="0"/>
                    </a:lnTo>
                    <a:lnTo>
                      <a:pt x="0" y="0"/>
                    </a:lnTo>
                    <a:lnTo>
                      <a:pt x="0" y="0"/>
                    </a:lnTo>
                    <a:lnTo>
                      <a:pt x="0" y="0"/>
                    </a:lnTo>
                  </a:path>
                </a:pathLst>
              </a:custGeom>
              <a:noFill/>
              <a:ln w="50800">
                <a:solidFill>
                  <a:schemeClr val="bg1"/>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5" name="Straight Arrow Connector 244">
                <a:extLst>
                  <a:ext uri="{FF2B5EF4-FFF2-40B4-BE49-F238E27FC236}">
                    <a16:creationId xmlns:a16="http://schemas.microsoft.com/office/drawing/2014/main" id="{2E57E4B1-46AB-5D5D-A75D-818CAF6D7A56}"/>
                  </a:ext>
                </a:extLst>
              </p:cNvPr>
              <p:cNvCxnSpPr>
                <a:cxnSpLocks/>
              </p:cNvCxnSpPr>
              <p:nvPr/>
            </p:nvCxnSpPr>
            <p:spPr>
              <a:xfrm>
                <a:off x="3989459" y="2060391"/>
                <a:ext cx="0" cy="293811"/>
              </a:xfrm>
              <a:prstGeom prst="straightConnector1">
                <a:avLst/>
              </a:prstGeom>
              <a:ln w="508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46" name="TextBox 245">
                <a:extLst>
                  <a:ext uri="{FF2B5EF4-FFF2-40B4-BE49-F238E27FC236}">
                    <a16:creationId xmlns:a16="http://schemas.microsoft.com/office/drawing/2014/main" id="{A009044A-160F-CC01-57B5-554F424CE301}"/>
                  </a:ext>
                </a:extLst>
              </p:cNvPr>
              <p:cNvSpPr txBox="1"/>
              <p:nvPr/>
            </p:nvSpPr>
            <p:spPr>
              <a:xfrm>
                <a:off x="2175115" y="3395931"/>
                <a:ext cx="2153144" cy="283104"/>
              </a:xfrm>
              <a:prstGeom prst="rect">
                <a:avLst/>
              </a:prstGeom>
              <a:solidFill>
                <a:schemeClr val="bg1">
                  <a:alpha val="0"/>
                </a:schemeClr>
              </a:solidFill>
              <a:ln>
                <a:noFill/>
              </a:ln>
            </p:spPr>
            <p:txBody>
              <a:bodyPr wrap="square" lIns="36576" tIns="18288" rIns="36576" bIns="18288" rtlCol="0" anchor="b" anchorCtr="0">
                <a:spAutoFit/>
              </a:bodyPr>
              <a:lstStyle/>
              <a:p>
                <a:pPr algn="r"/>
                <a:r>
                  <a:rPr lang="en-US" sz="1000" b="1">
                    <a:solidFill>
                      <a:schemeClr val="tx2"/>
                    </a:solidFill>
                  </a:rPr>
                  <a:t>Photo courtesy of TD-091, 14:07. </a:t>
                </a:r>
                <a:endParaRPr lang="en-US" sz="1000" b="1" dirty="0">
                  <a:solidFill>
                    <a:schemeClr val="tx2"/>
                  </a:solidFill>
                </a:endParaRPr>
              </a:p>
              <a:p>
                <a:pPr algn="r"/>
                <a:r>
                  <a:rPr lang="en-US" sz="1000" b="1">
                    <a:solidFill>
                      <a:schemeClr val="tx2"/>
                    </a:solidFill>
                  </a:rPr>
                  <a:t>Used with permission</a:t>
                </a:r>
                <a:r>
                  <a:rPr lang="en-US" sz="1000" b="1" dirty="0">
                    <a:solidFill>
                      <a:schemeClr val="tx2"/>
                    </a:solidFill>
                  </a:rPr>
                  <a:t>.</a:t>
                </a:r>
              </a:p>
              <a:p>
                <a:pPr algn="r"/>
                <a:r>
                  <a:rPr lang="en-US" sz="1000" b="1">
                    <a:solidFill>
                      <a:schemeClr val="tx2"/>
                    </a:solidFill>
                  </a:rPr>
                  <a:t>Overlays by NIST</a:t>
                </a:r>
                <a:r>
                  <a:rPr lang="en-US" sz="1000" b="1" dirty="0">
                    <a:solidFill>
                      <a:schemeClr val="tx2"/>
                    </a:solidFill>
                  </a:rPr>
                  <a:t>.</a:t>
                </a:r>
              </a:p>
            </p:txBody>
          </p:sp>
        </p:grpSp>
      </p:grpSp>
      <p:grpSp>
        <p:nvGrpSpPr>
          <p:cNvPr id="247" name="Group 246">
            <a:extLst>
              <a:ext uri="{FF2B5EF4-FFF2-40B4-BE49-F238E27FC236}">
                <a16:creationId xmlns:a16="http://schemas.microsoft.com/office/drawing/2014/main" id="{240E0A00-219D-208F-C343-2BDDF2F6D193}"/>
              </a:ext>
            </a:extLst>
          </p:cNvPr>
          <p:cNvGrpSpPr/>
          <p:nvPr/>
        </p:nvGrpSpPr>
        <p:grpSpPr>
          <a:xfrm>
            <a:off x="12101358" y="9040537"/>
            <a:ext cx="4988596" cy="3741236"/>
            <a:chOff x="6901821" y="1662106"/>
            <a:chExt cx="3753105" cy="2814670"/>
          </a:xfrm>
        </p:grpSpPr>
        <p:pic>
          <p:nvPicPr>
            <p:cNvPr id="248" name="Picture 247">
              <a:extLst>
                <a:ext uri="{FF2B5EF4-FFF2-40B4-BE49-F238E27FC236}">
                  <a16:creationId xmlns:a16="http://schemas.microsoft.com/office/drawing/2014/main" id="{69284E91-84A1-3D2C-2833-F9AB60632FCB}"/>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901821" y="1662106"/>
              <a:ext cx="3753105" cy="2814670"/>
            </a:xfrm>
            <a:prstGeom prst="rect">
              <a:avLst/>
            </a:prstGeom>
            <a:ln w="25400">
              <a:solidFill>
                <a:schemeClr val="bg2"/>
              </a:solidFill>
            </a:ln>
          </p:spPr>
        </p:pic>
        <p:sp>
          <p:nvSpPr>
            <p:cNvPr id="249" name="TextBox 248">
              <a:extLst>
                <a:ext uri="{FF2B5EF4-FFF2-40B4-BE49-F238E27FC236}">
                  <a16:creationId xmlns:a16="http://schemas.microsoft.com/office/drawing/2014/main" id="{B4FFF447-2338-72D2-DE61-8F657152AEE0}"/>
                </a:ext>
              </a:extLst>
            </p:cNvPr>
            <p:cNvSpPr txBox="1"/>
            <p:nvPr/>
          </p:nvSpPr>
          <p:spPr>
            <a:xfrm>
              <a:off x="6917829" y="4324890"/>
              <a:ext cx="2768210" cy="143562"/>
            </a:xfrm>
            <a:prstGeom prst="rect">
              <a:avLst/>
            </a:prstGeom>
            <a:solidFill>
              <a:schemeClr val="bg1">
                <a:alpha val="0"/>
              </a:schemeClr>
            </a:solidFill>
            <a:ln>
              <a:noFill/>
            </a:ln>
          </p:spPr>
          <p:txBody>
            <a:bodyPr wrap="square" lIns="36576" tIns="18288" rIns="36576" bIns="18288" rtlCol="0" anchor="b" anchorCtr="0">
              <a:spAutoFit/>
            </a:bodyPr>
            <a:lstStyle/>
            <a:p>
              <a:r>
                <a:rPr lang="en-US" sz="1000" b="1">
                  <a:solidFill>
                    <a:schemeClr val="bg1"/>
                  </a:solidFill>
                </a:rPr>
                <a:t>Photo by NIST (Dec 1, 2018</a:t>
              </a:r>
              <a:r>
                <a:rPr lang="en-US" sz="1000" b="1" dirty="0">
                  <a:solidFill>
                    <a:schemeClr val="bg1"/>
                  </a:solidFill>
                </a:rPr>
                <a:t>).</a:t>
              </a:r>
            </a:p>
          </p:txBody>
        </p:sp>
      </p:grpSp>
      <p:sp>
        <p:nvSpPr>
          <p:cNvPr id="250" name="TextBox 249">
            <a:extLst>
              <a:ext uri="{FF2B5EF4-FFF2-40B4-BE49-F238E27FC236}">
                <a16:creationId xmlns:a16="http://schemas.microsoft.com/office/drawing/2014/main" id="{3FF9894F-B738-D885-2374-53C95A507B15}"/>
              </a:ext>
            </a:extLst>
          </p:cNvPr>
          <p:cNvSpPr txBox="1"/>
          <p:nvPr/>
        </p:nvSpPr>
        <p:spPr>
          <a:xfrm>
            <a:off x="9033846" y="12940479"/>
            <a:ext cx="5474040" cy="369332"/>
          </a:xfrm>
          <a:prstGeom prst="rect">
            <a:avLst/>
          </a:prstGeom>
          <a:noFill/>
        </p:spPr>
        <p:txBody>
          <a:bodyPr wrap="square" rtlCol="0">
            <a:spAutoFit/>
          </a:bodyPr>
          <a:lstStyle/>
          <a:p>
            <a:r>
              <a:rPr lang="en-US" dirty="0"/>
              <a:t>Home ignited from nearby burning vehicle</a:t>
            </a:r>
          </a:p>
        </p:txBody>
      </p:sp>
      <p:sp>
        <p:nvSpPr>
          <p:cNvPr id="251" name="TextBox 250">
            <a:extLst>
              <a:ext uri="{FF2B5EF4-FFF2-40B4-BE49-F238E27FC236}">
                <a16:creationId xmlns:a16="http://schemas.microsoft.com/office/drawing/2014/main" id="{56057462-A356-F94C-D6CF-21D58013CAE4}"/>
              </a:ext>
            </a:extLst>
          </p:cNvPr>
          <p:cNvSpPr txBox="1"/>
          <p:nvPr/>
        </p:nvSpPr>
        <p:spPr>
          <a:xfrm>
            <a:off x="6022917" y="9040536"/>
            <a:ext cx="378502" cy="369332"/>
          </a:xfrm>
          <a:prstGeom prst="rect">
            <a:avLst/>
          </a:prstGeom>
          <a:noFill/>
        </p:spPr>
        <p:txBody>
          <a:bodyPr wrap="square" rtlCol="0">
            <a:spAutoFit/>
          </a:bodyPr>
          <a:lstStyle/>
          <a:p>
            <a:r>
              <a:rPr lang="en-US" dirty="0">
                <a:solidFill>
                  <a:schemeClr val="bg1"/>
                </a:solidFill>
              </a:rPr>
              <a:t>a)</a:t>
            </a:r>
          </a:p>
        </p:txBody>
      </p:sp>
      <p:sp>
        <p:nvSpPr>
          <p:cNvPr id="252" name="TextBox 251">
            <a:extLst>
              <a:ext uri="{FF2B5EF4-FFF2-40B4-BE49-F238E27FC236}">
                <a16:creationId xmlns:a16="http://schemas.microsoft.com/office/drawing/2014/main" id="{AA5107FD-8361-379D-F82B-44B25BBE4597}"/>
              </a:ext>
            </a:extLst>
          </p:cNvPr>
          <p:cNvSpPr txBox="1"/>
          <p:nvPr/>
        </p:nvSpPr>
        <p:spPr>
          <a:xfrm>
            <a:off x="12117373" y="9040536"/>
            <a:ext cx="378502" cy="369332"/>
          </a:xfrm>
          <a:prstGeom prst="rect">
            <a:avLst/>
          </a:prstGeom>
          <a:noFill/>
        </p:spPr>
        <p:txBody>
          <a:bodyPr wrap="square" rtlCol="0">
            <a:spAutoFit/>
          </a:bodyPr>
          <a:lstStyle/>
          <a:p>
            <a:r>
              <a:rPr lang="en-US" dirty="0"/>
              <a:t>b)</a:t>
            </a:r>
          </a:p>
        </p:txBody>
      </p:sp>
      <p:grpSp>
        <p:nvGrpSpPr>
          <p:cNvPr id="274" name="Group 273">
            <a:extLst>
              <a:ext uri="{FF2B5EF4-FFF2-40B4-BE49-F238E27FC236}">
                <a16:creationId xmlns:a16="http://schemas.microsoft.com/office/drawing/2014/main" id="{5DAFEB71-039F-A791-E5E8-C82D8F88BF30}"/>
              </a:ext>
            </a:extLst>
          </p:cNvPr>
          <p:cNvGrpSpPr/>
          <p:nvPr/>
        </p:nvGrpSpPr>
        <p:grpSpPr>
          <a:xfrm>
            <a:off x="6231875" y="4029634"/>
            <a:ext cx="8023174" cy="4456784"/>
            <a:chOff x="6231874" y="3502676"/>
            <a:chExt cx="7855992" cy="4363916"/>
          </a:xfrm>
        </p:grpSpPr>
        <p:grpSp>
          <p:nvGrpSpPr>
            <p:cNvPr id="253" name="Group 252">
              <a:extLst>
                <a:ext uri="{FF2B5EF4-FFF2-40B4-BE49-F238E27FC236}">
                  <a16:creationId xmlns:a16="http://schemas.microsoft.com/office/drawing/2014/main" id="{3FB0C591-EBDE-49EE-9A70-EA4EE24B052E}"/>
                </a:ext>
              </a:extLst>
            </p:cNvPr>
            <p:cNvGrpSpPr/>
            <p:nvPr/>
          </p:nvGrpSpPr>
          <p:grpSpPr>
            <a:xfrm>
              <a:off x="6231874" y="3502676"/>
              <a:ext cx="7855992" cy="4363916"/>
              <a:chOff x="2886737" y="1466855"/>
              <a:chExt cx="7855992" cy="4363916"/>
            </a:xfrm>
          </p:grpSpPr>
          <p:sp>
            <p:nvSpPr>
              <p:cNvPr id="254" name="Rectangle 253">
                <a:extLst>
                  <a:ext uri="{FF2B5EF4-FFF2-40B4-BE49-F238E27FC236}">
                    <a16:creationId xmlns:a16="http://schemas.microsoft.com/office/drawing/2014/main" id="{9A268CC3-7CF4-4B13-B856-5410B289ADCD}"/>
                  </a:ext>
                </a:extLst>
              </p:cNvPr>
              <p:cNvSpPr/>
              <p:nvPr/>
            </p:nvSpPr>
            <p:spPr>
              <a:xfrm>
                <a:off x="2888454" y="1958714"/>
                <a:ext cx="1772203" cy="37689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5" name="Rectangle 254">
                <a:extLst>
                  <a:ext uri="{FF2B5EF4-FFF2-40B4-BE49-F238E27FC236}">
                    <a16:creationId xmlns:a16="http://schemas.microsoft.com/office/drawing/2014/main" id="{B6F5A381-5F12-4DEB-A206-73B7BCEEF292}"/>
                  </a:ext>
                </a:extLst>
              </p:cNvPr>
              <p:cNvSpPr/>
              <p:nvPr/>
            </p:nvSpPr>
            <p:spPr>
              <a:xfrm>
                <a:off x="2886737" y="1950230"/>
                <a:ext cx="1772222" cy="3783353"/>
              </a:xfrm>
              <a:prstGeom prst="rect">
                <a:avLst/>
              </a:prstGeom>
              <a:solidFill>
                <a:srgbClr val="92D05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256" name="Rectangle 255">
                <a:extLst>
                  <a:ext uri="{FF2B5EF4-FFF2-40B4-BE49-F238E27FC236}">
                    <a16:creationId xmlns:a16="http://schemas.microsoft.com/office/drawing/2014/main" id="{051444D7-B977-4A08-9A59-D3CE61163936}"/>
                  </a:ext>
                </a:extLst>
              </p:cNvPr>
              <p:cNvSpPr/>
              <p:nvPr/>
            </p:nvSpPr>
            <p:spPr>
              <a:xfrm>
                <a:off x="2888465" y="1585760"/>
                <a:ext cx="7854264" cy="37729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257" name="Rectangle 256">
                <a:extLst>
                  <a:ext uri="{FF2B5EF4-FFF2-40B4-BE49-F238E27FC236}">
                    <a16:creationId xmlns:a16="http://schemas.microsoft.com/office/drawing/2014/main" id="{46E81AFA-8AE5-4E35-B215-CDAF480AFCCC}"/>
                  </a:ext>
                </a:extLst>
              </p:cNvPr>
              <p:cNvSpPr/>
              <p:nvPr/>
            </p:nvSpPr>
            <p:spPr>
              <a:xfrm>
                <a:off x="2888465" y="1466855"/>
                <a:ext cx="7854254" cy="43639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sz="2800"/>
              </a:p>
            </p:txBody>
          </p:sp>
          <p:sp>
            <p:nvSpPr>
              <p:cNvPr id="260" name="Text Box 7168">
                <a:extLst>
                  <a:ext uri="{FF2B5EF4-FFF2-40B4-BE49-F238E27FC236}">
                    <a16:creationId xmlns:a16="http://schemas.microsoft.com/office/drawing/2014/main" id="{801E8781-2A1B-4EED-8B9A-0529CCE73141}"/>
                  </a:ext>
                </a:extLst>
              </p:cNvPr>
              <p:cNvSpPr txBox="1"/>
              <p:nvPr/>
            </p:nvSpPr>
            <p:spPr>
              <a:xfrm>
                <a:off x="3017173" y="1529813"/>
                <a:ext cx="1451661" cy="452045"/>
              </a:xfrm>
              <a:prstGeom prst="rect">
                <a:avLst/>
              </a:prstGeom>
              <a:noFill/>
              <a:ln w="6350">
                <a:noFill/>
              </a:ln>
            </p:spPr>
            <p:txBody>
              <a:bodyPr rot="0" spcFirstLastPara="0" vert="horz" wrap="square" lIns="45720" tIns="45720" rIns="45720" bIns="45720" numCol="1" spcCol="0" rtlCol="0" fromWordArt="0" anchor="t" anchorCtr="0" forceAA="0" compatLnSpc="1">
                <a:prstTxWarp prst="textNoShape">
                  <a:avLst/>
                </a:prstTxWarp>
                <a:spAutoFit/>
              </a:bodyPr>
              <a:lstStyle/>
              <a:p>
                <a:pPr algn="ctr"/>
                <a:r>
                  <a:rPr lang="en-US" sz="2400" b="1" i="1" dirty="0">
                    <a:solidFill>
                      <a:schemeClr val="tx2"/>
                    </a:solidFill>
                    <a:latin typeface="Times New Roman" panose="02020603050405020304" pitchFamily="18" charset="0"/>
                    <a:ea typeface="Times New Roman" panose="02020603050405020304" pitchFamily="18" charset="0"/>
                  </a:rPr>
                  <a:t>Wildlands</a:t>
                </a:r>
                <a:endParaRPr lang="en-US" dirty="0">
                  <a:solidFill>
                    <a:schemeClr val="tx2"/>
                  </a:solidFill>
                  <a:latin typeface="Times New Roman" panose="02020603050405020304" pitchFamily="18" charset="0"/>
                  <a:ea typeface="Times New Roman" panose="02020603050405020304" pitchFamily="18" charset="0"/>
                </a:endParaRPr>
              </a:p>
            </p:txBody>
          </p:sp>
          <p:cxnSp>
            <p:nvCxnSpPr>
              <p:cNvPr id="261" name="Straight Connector 260">
                <a:extLst>
                  <a:ext uri="{FF2B5EF4-FFF2-40B4-BE49-F238E27FC236}">
                    <a16:creationId xmlns:a16="http://schemas.microsoft.com/office/drawing/2014/main" id="{0255F411-3353-465F-8B8A-ADA913667FE2}"/>
                  </a:ext>
                </a:extLst>
              </p:cNvPr>
              <p:cNvCxnSpPr/>
              <p:nvPr/>
            </p:nvCxnSpPr>
            <p:spPr>
              <a:xfrm>
                <a:off x="4633229" y="1578905"/>
                <a:ext cx="0" cy="4167499"/>
              </a:xfrm>
              <a:prstGeom prst="line">
                <a:avLst/>
              </a:prstGeom>
              <a:solidFill>
                <a:schemeClr val="tx2">
                  <a:lumMod val="40000"/>
                  <a:lumOff val="60000"/>
                </a:schemeClr>
              </a:solidFill>
              <a:ln w="57150">
                <a:solidFill>
                  <a:srgbClr val="92D050"/>
                </a:solidFill>
                <a:prstDash val="sysDot"/>
              </a:ln>
            </p:spPr>
            <p:style>
              <a:lnRef idx="1">
                <a:schemeClr val="accent1"/>
              </a:lnRef>
              <a:fillRef idx="0">
                <a:schemeClr val="accent1"/>
              </a:fillRef>
              <a:effectRef idx="0">
                <a:schemeClr val="accent1"/>
              </a:effectRef>
              <a:fontRef idx="minor">
                <a:schemeClr val="tx1"/>
              </a:fontRef>
            </p:style>
          </p:cxnSp>
          <p:sp>
            <p:nvSpPr>
              <p:cNvPr id="262" name="Text Box 7169">
                <a:extLst>
                  <a:ext uri="{FF2B5EF4-FFF2-40B4-BE49-F238E27FC236}">
                    <a16:creationId xmlns:a16="http://schemas.microsoft.com/office/drawing/2014/main" id="{64ACCBE4-78B0-4C75-A8E1-F6095771A63D}"/>
                  </a:ext>
                </a:extLst>
              </p:cNvPr>
              <p:cNvSpPr txBox="1"/>
              <p:nvPr/>
            </p:nvSpPr>
            <p:spPr>
              <a:xfrm>
                <a:off x="6643422" y="1524120"/>
                <a:ext cx="1080273" cy="452045"/>
              </a:xfrm>
              <a:prstGeom prst="rect">
                <a:avLst/>
              </a:prstGeom>
              <a:noFill/>
              <a:ln w="6350">
                <a:noFill/>
              </a:ln>
            </p:spPr>
            <p:txBody>
              <a:bodyPr rot="0" spcFirstLastPara="0" vert="horz" wrap="square" lIns="45720" tIns="45720" rIns="45720" bIns="45720" numCol="1" spcCol="0" rtlCol="0" fromWordArt="0" anchor="t" anchorCtr="0" forceAA="0" compatLnSpc="1">
                <a:prstTxWarp prst="textNoShape">
                  <a:avLst/>
                </a:prstTxWarp>
                <a:spAutoFit/>
              </a:bodyPr>
              <a:lstStyle/>
              <a:p>
                <a:pPr algn="ctr"/>
                <a:r>
                  <a:rPr lang="en-US" sz="2400" b="1" i="1" dirty="0">
                    <a:solidFill>
                      <a:schemeClr val="tx2"/>
                    </a:solidFill>
                    <a:latin typeface="Times New Roman" panose="02020603050405020304" pitchFamily="18" charset="0"/>
                    <a:ea typeface="Times New Roman" panose="02020603050405020304" pitchFamily="18" charset="0"/>
                  </a:rPr>
                  <a:t>WUI</a:t>
                </a:r>
                <a:endParaRPr lang="en-US" dirty="0">
                  <a:solidFill>
                    <a:schemeClr val="tx2"/>
                  </a:solidFill>
                  <a:latin typeface="Times New Roman" panose="02020603050405020304" pitchFamily="18" charset="0"/>
                  <a:ea typeface="Times New Roman" panose="02020603050405020304" pitchFamily="18" charset="0"/>
                </a:endParaRPr>
              </a:p>
            </p:txBody>
          </p:sp>
          <p:sp>
            <p:nvSpPr>
              <p:cNvPr id="263" name="Rectangle 262">
                <a:extLst>
                  <a:ext uri="{FF2B5EF4-FFF2-40B4-BE49-F238E27FC236}">
                    <a16:creationId xmlns:a16="http://schemas.microsoft.com/office/drawing/2014/main" id="{F6CFEB12-EF49-49FB-8D78-DCB69F413F91}"/>
                  </a:ext>
                </a:extLst>
              </p:cNvPr>
              <p:cNvSpPr/>
              <p:nvPr/>
            </p:nvSpPr>
            <p:spPr bwMode="auto">
              <a:xfrm>
                <a:off x="8277015" y="2828038"/>
                <a:ext cx="2129138" cy="1778044"/>
              </a:xfrm>
              <a:prstGeom prst="rect">
                <a:avLst/>
              </a:prstGeom>
              <a:solidFill>
                <a:srgbClr val="FFC000"/>
              </a:solidFill>
              <a:ln w="9525" cap="flat" cmpd="sng" algn="ctr">
                <a:noFill/>
                <a:prstDash val="solid"/>
                <a:round/>
                <a:headEnd type="none" w="med" len="med"/>
                <a:tailEnd type="none" w="med" len="med"/>
              </a:ln>
              <a:effectLst/>
            </p:spPr>
            <p:txBody>
              <a:bodyPr vert="horz" wrap="square" lIns="45720" tIns="45720" rIns="45720" bIns="45720" numCol="1" rtlCol="0" anchor="t" anchorCtr="0" compatLnSpc="1">
                <a:prstTxWarp prst="textNoShape">
                  <a:avLst/>
                </a:prstTxWarp>
                <a:spAutoFit/>
              </a:bodyPr>
              <a:lstStyle/>
              <a:p>
                <a:pPr eaLnBrk="0" fontAlgn="base" hangingPunct="0"/>
                <a:r>
                  <a:rPr lang="en-US" sz="1400" b="1" i="1">
                    <a:solidFill>
                      <a:schemeClr val="tx2"/>
                    </a:solidFill>
                    <a:latin typeface="+mj-lt"/>
                  </a:rPr>
                  <a:t>Detached Combustibles</a:t>
                </a:r>
                <a:endParaRPr lang="en-US" sz="1400" dirty="0">
                  <a:solidFill>
                    <a:schemeClr val="tx2"/>
                  </a:solidFill>
                  <a:latin typeface="+mj-lt"/>
                  <a:ea typeface="Times New Roman" panose="02020603050405020304" pitchFamily="18" charset="0"/>
                </a:endParaRPr>
              </a:p>
              <a:p>
                <a:pPr marL="171450" indent="-171450" eaLnBrk="0" fontAlgn="base" hangingPunct="0">
                  <a:buFont typeface="Arial" panose="020B0604020202020204" pitchFamily="34" charset="0"/>
                  <a:buChar char="•"/>
                  <a:tabLst>
                    <a:tab pos="228600" algn="l"/>
                  </a:tabLst>
                </a:pPr>
                <a:r>
                  <a:rPr lang="en-US" sz="1400" dirty="0">
                    <a:solidFill>
                      <a:schemeClr val="tx2"/>
                    </a:solidFill>
                    <a:latin typeface="+mj-lt"/>
                  </a:rPr>
                  <a:t>Fences</a:t>
                </a:r>
                <a:endParaRPr lang="en-US" sz="1400" dirty="0">
                  <a:solidFill>
                    <a:schemeClr val="tx2"/>
                  </a:solidFill>
                  <a:latin typeface="+mj-lt"/>
                  <a:ea typeface="Times New Roman" panose="02020603050405020304" pitchFamily="18" charset="0"/>
                </a:endParaRPr>
              </a:p>
              <a:p>
                <a:pPr marL="171450" indent="-171450" eaLnBrk="0" fontAlgn="base" hangingPunct="0">
                  <a:buFont typeface="Arial" panose="020B0604020202020204" pitchFamily="34" charset="0"/>
                  <a:buChar char="•"/>
                  <a:tabLst>
                    <a:tab pos="228600" algn="l"/>
                  </a:tabLst>
                </a:pPr>
                <a:r>
                  <a:rPr lang="en-US" sz="1400">
                    <a:solidFill>
                      <a:schemeClr val="tx2"/>
                    </a:solidFill>
                    <a:latin typeface="+mj-lt"/>
                  </a:rPr>
                  <a:t>Wood piles</a:t>
                </a:r>
                <a:endParaRPr lang="en-US" sz="1400" dirty="0">
                  <a:solidFill>
                    <a:schemeClr val="tx2"/>
                  </a:solidFill>
                  <a:latin typeface="+mj-lt"/>
                  <a:ea typeface="Times New Roman" panose="02020603050405020304" pitchFamily="18" charset="0"/>
                </a:endParaRPr>
              </a:p>
              <a:p>
                <a:pPr marL="171450" indent="-171450" eaLnBrk="0" fontAlgn="base" hangingPunct="0">
                  <a:buFont typeface="Arial" panose="020B0604020202020204" pitchFamily="34" charset="0"/>
                  <a:buChar char="•"/>
                  <a:tabLst>
                    <a:tab pos="228600" algn="l"/>
                  </a:tabLst>
                </a:pPr>
                <a:r>
                  <a:rPr lang="en-US" sz="1400">
                    <a:solidFill>
                      <a:schemeClr val="tx2"/>
                    </a:solidFill>
                    <a:latin typeface="+mj-lt"/>
                  </a:rPr>
                  <a:t>Railroad ties</a:t>
                </a:r>
                <a:endParaRPr lang="en-US" sz="1400" dirty="0">
                  <a:solidFill>
                    <a:schemeClr val="tx2"/>
                  </a:solidFill>
                  <a:latin typeface="+mj-lt"/>
                  <a:ea typeface="Times New Roman" panose="02020603050405020304" pitchFamily="18" charset="0"/>
                </a:endParaRPr>
              </a:p>
              <a:p>
                <a:pPr marL="171450" indent="-171450" eaLnBrk="0" fontAlgn="base" hangingPunct="0">
                  <a:buFont typeface="Arial" panose="020B0604020202020204" pitchFamily="34" charset="0"/>
                  <a:buChar char="•"/>
                  <a:tabLst>
                    <a:tab pos="228600" algn="l"/>
                  </a:tabLst>
                </a:pPr>
                <a:r>
                  <a:rPr lang="en-US" sz="1400" dirty="0">
                    <a:solidFill>
                      <a:schemeClr val="tx2"/>
                    </a:solidFill>
                    <a:latin typeface="+mj-lt"/>
                  </a:rPr>
                  <a:t>Mulch</a:t>
                </a:r>
                <a:r>
                  <a:rPr lang="en-US" sz="1400">
                    <a:solidFill>
                      <a:schemeClr val="tx2"/>
                    </a:solidFill>
                    <a:latin typeface="+mj-lt"/>
                  </a:rPr>
                  <a:t>/ground debris</a:t>
                </a:r>
                <a:endParaRPr lang="en-US" sz="1400" dirty="0">
                  <a:solidFill>
                    <a:schemeClr val="tx2"/>
                  </a:solidFill>
                  <a:latin typeface="+mj-lt"/>
                  <a:ea typeface="Times New Roman" panose="02020603050405020304" pitchFamily="18" charset="0"/>
                </a:endParaRPr>
              </a:p>
              <a:p>
                <a:pPr marL="171450" indent="-171450" eaLnBrk="0" fontAlgn="base" hangingPunct="0">
                  <a:buFont typeface="Arial" panose="020B0604020202020204" pitchFamily="34" charset="0"/>
                  <a:buChar char="•"/>
                  <a:tabLst>
                    <a:tab pos="228600" algn="l"/>
                  </a:tabLst>
                </a:pPr>
                <a:r>
                  <a:rPr lang="en-US" sz="1400" dirty="0">
                    <a:solidFill>
                      <a:schemeClr val="tx2"/>
                    </a:solidFill>
                    <a:latin typeface="+mj-lt"/>
                  </a:rPr>
                  <a:t>Playsets</a:t>
                </a:r>
                <a:endParaRPr lang="en-US" sz="1400" dirty="0">
                  <a:solidFill>
                    <a:schemeClr val="tx2"/>
                  </a:solidFill>
                  <a:latin typeface="+mj-lt"/>
                  <a:ea typeface="Times New Roman" panose="02020603050405020304" pitchFamily="18" charset="0"/>
                </a:endParaRPr>
              </a:p>
              <a:p>
                <a:pPr marL="171450" indent="-171450" eaLnBrk="0" fontAlgn="base" hangingPunct="0">
                  <a:buFont typeface="Arial" panose="020B0604020202020204" pitchFamily="34" charset="0"/>
                  <a:buChar char="•"/>
                  <a:tabLst>
                    <a:tab pos="228600" algn="l"/>
                  </a:tabLst>
                </a:pPr>
                <a:r>
                  <a:rPr lang="en-US" sz="1400">
                    <a:solidFill>
                      <a:schemeClr val="tx2"/>
                    </a:solidFill>
                    <a:latin typeface="+mj-lt"/>
                  </a:rPr>
                  <a:t>Retaining walls</a:t>
                </a:r>
                <a:endParaRPr lang="en-US" sz="1400" dirty="0">
                  <a:solidFill>
                    <a:schemeClr val="tx2"/>
                  </a:solidFill>
                  <a:latin typeface="+mj-lt"/>
                </a:endParaRPr>
              </a:p>
              <a:p>
                <a:pPr marL="171450" indent="-171450" eaLnBrk="0" fontAlgn="base" hangingPunct="0">
                  <a:buFont typeface="Arial" panose="020B0604020202020204" pitchFamily="34" charset="0"/>
                  <a:buChar char="•"/>
                  <a:tabLst>
                    <a:tab pos="228600" algn="l"/>
                  </a:tabLst>
                </a:pPr>
                <a:r>
                  <a:rPr lang="en-US" sz="1400" dirty="0">
                    <a:solidFill>
                      <a:schemeClr val="tx2"/>
                    </a:solidFill>
                    <a:latin typeface="+mj-lt"/>
                  </a:rPr>
                  <a:t>Vehicles</a:t>
                </a:r>
                <a:endParaRPr lang="en-US" sz="1400" dirty="0">
                  <a:solidFill>
                    <a:schemeClr val="tx2"/>
                  </a:solidFill>
                  <a:latin typeface="+mj-lt"/>
                  <a:ea typeface="Times New Roman" panose="02020603050405020304" pitchFamily="18" charset="0"/>
                </a:endParaRPr>
              </a:p>
            </p:txBody>
          </p:sp>
          <p:sp>
            <p:nvSpPr>
              <p:cNvPr id="264" name="Rectangle 263">
                <a:extLst>
                  <a:ext uri="{FF2B5EF4-FFF2-40B4-BE49-F238E27FC236}">
                    <a16:creationId xmlns:a16="http://schemas.microsoft.com/office/drawing/2014/main" id="{E8940553-8365-43BB-A4F9-6445A0647B0C}"/>
                  </a:ext>
                </a:extLst>
              </p:cNvPr>
              <p:cNvSpPr/>
              <p:nvPr/>
            </p:nvSpPr>
            <p:spPr bwMode="auto">
              <a:xfrm>
                <a:off x="6900681" y="2215466"/>
                <a:ext cx="1213233" cy="512317"/>
              </a:xfrm>
              <a:prstGeom prst="rect">
                <a:avLst/>
              </a:prstGeom>
              <a:solidFill>
                <a:srgbClr val="FFC000"/>
              </a:solidFill>
              <a:ln w="9525" cap="flat" cmpd="sng" algn="ctr">
                <a:noFill/>
                <a:prstDash val="solid"/>
                <a:round/>
                <a:headEnd type="none" w="med" len="med"/>
                <a:tailEnd type="none" w="med" len="med"/>
              </a:ln>
              <a:effectLst/>
            </p:spPr>
            <p:txBody>
              <a:bodyPr vert="horz" wrap="square" lIns="45720" tIns="45720" rIns="45720" bIns="45720" numCol="1" rtlCol="0" anchor="t" anchorCtr="0" compatLnSpc="1">
                <a:prstTxWarp prst="textNoShape">
                  <a:avLst/>
                </a:prstTxWarp>
                <a:spAutoFit/>
              </a:bodyPr>
              <a:lstStyle/>
              <a:p>
                <a:pPr algn="ctr" eaLnBrk="0" fontAlgn="base" hangingPunct="0"/>
                <a:r>
                  <a:rPr lang="en-US" sz="1400" b="1" i="1">
                    <a:solidFill>
                      <a:schemeClr val="tx2"/>
                    </a:solidFill>
                    <a:latin typeface="Arial" panose="020B0604020202020204" pitchFamily="34" charset="0"/>
                  </a:rPr>
                  <a:t>Ornamental Vegetation</a:t>
                </a:r>
                <a:endParaRPr lang="en-US" sz="2000" dirty="0">
                  <a:solidFill>
                    <a:schemeClr val="tx2"/>
                  </a:solidFill>
                  <a:latin typeface="Times New Roman" panose="02020603050405020304" pitchFamily="18" charset="0"/>
                  <a:ea typeface="Times New Roman" panose="02020603050405020304" pitchFamily="18" charset="0"/>
                </a:endParaRPr>
              </a:p>
            </p:txBody>
          </p:sp>
          <p:sp>
            <p:nvSpPr>
              <p:cNvPr id="265" name="Rectangle 264">
                <a:extLst>
                  <a:ext uri="{FF2B5EF4-FFF2-40B4-BE49-F238E27FC236}">
                    <a16:creationId xmlns:a16="http://schemas.microsoft.com/office/drawing/2014/main" id="{F70CE8C0-B887-45ED-B4DA-A9191F337BB4}"/>
                  </a:ext>
                </a:extLst>
              </p:cNvPr>
              <p:cNvSpPr/>
              <p:nvPr/>
            </p:nvSpPr>
            <p:spPr bwMode="auto">
              <a:xfrm>
                <a:off x="5119637" y="3103081"/>
                <a:ext cx="2450184" cy="1356135"/>
              </a:xfrm>
              <a:prstGeom prst="rect">
                <a:avLst/>
              </a:prstGeom>
              <a:solidFill>
                <a:srgbClr val="FFFFFF">
                  <a:lumMod val="75000"/>
                </a:srgbClr>
              </a:solidFill>
              <a:ln w="9525" cap="flat" cmpd="sng" algn="ctr">
                <a:solidFill>
                  <a:srgbClr val="000000"/>
                </a:solidFill>
                <a:prstDash val="solid"/>
                <a:round/>
                <a:headEnd type="none" w="med" len="med"/>
                <a:tailEnd type="none" w="med" len="med"/>
              </a:ln>
              <a:effectLst/>
            </p:spPr>
            <p:txBody>
              <a:bodyPr vert="horz" wrap="square" lIns="45720" tIns="45720" rIns="45720" bIns="45720" numCol="1" rtlCol="0" anchor="ctr" anchorCtr="0" compatLnSpc="1">
                <a:prstTxWarp prst="textNoShape">
                  <a:avLst/>
                </a:prstTxWarp>
                <a:spAutoFit/>
              </a:bodyPr>
              <a:lstStyle/>
              <a:p>
                <a:pPr eaLnBrk="0" fontAlgn="base" hangingPunct="0"/>
                <a:r>
                  <a:rPr lang="en-US" sz="1400" b="1" i="1" dirty="0">
                    <a:solidFill>
                      <a:schemeClr val="tx2"/>
                    </a:solidFill>
                    <a:latin typeface="+mj-lt"/>
                  </a:rPr>
                  <a:t>Residence</a:t>
                </a:r>
                <a:endParaRPr lang="en-US" sz="1400" dirty="0">
                  <a:solidFill>
                    <a:schemeClr val="tx2"/>
                  </a:solidFill>
                  <a:latin typeface="+mj-lt"/>
                  <a:ea typeface="Times New Roman" panose="02020603050405020304" pitchFamily="18" charset="0"/>
                </a:endParaRPr>
              </a:p>
              <a:p>
                <a:pPr marL="171450" indent="-114300" eaLnBrk="0" fontAlgn="base" hangingPunct="0"/>
                <a:r>
                  <a:rPr lang="en-US" sz="1400">
                    <a:solidFill>
                      <a:schemeClr val="tx2"/>
                    </a:solidFill>
                    <a:latin typeface="+mj-lt"/>
                  </a:rPr>
                  <a:t>Eaves/ roof</a:t>
                </a:r>
                <a:endParaRPr lang="en-US" sz="1400" dirty="0">
                  <a:solidFill>
                    <a:schemeClr val="tx2"/>
                  </a:solidFill>
                  <a:latin typeface="+mj-lt"/>
                  <a:ea typeface="Times New Roman" panose="02020603050405020304" pitchFamily="18" charset="0"/>
                </a:endParaRPr>
              </a:p>
              <a:p>
                <a:pPr marL="171450" indent="-114300" eaLnBrk="0" fontAlgn="base" hangingPunct="0"/>
                <a:r>
                  <a:rPr lang="en-US" sz="1400" dirty="0">
                    <a:solidFill>
                      <a:schemeClr val="tx2"/>
                    </a:solidFill>
                    <a:latin typeface="+mj-lt"/>
                  </a:rPr>
                  <a:t>Vents</a:t>
                </a:r>
                <a:endParaRPr lang="en-US" sz="1400" dirty="0">
                  <a:solidFill>
                    <a:schemeClr val="tx2"/>
                  </a:solidFill>
                  <a:latin typeface="+mj-lt"/>
                  <a:ea typeface="Times New Roman" panose="02020603050405020304" pitchFamily="18" charset="0"/>
                </a:endParaRPr>
              </a:p>
              <a:p>
                <a:pPr marL="171450" indent="-114300" eaLnBrk="0" fontAlgn="base" hangingPunct="0"/>
                <a:r>
                  <a:rPr lang="en-US" sz="1400">
                    <a:solidFill>
                      <a:schemeClr val="tx2"/>
                    </a:solidFill>
                    <a:latin typeface="+mj-lt"/>
                  </a:rPr>
                  <a:t>Siding </a:t>
                </a:r>
                <a:endParaRPr lang="en-US" sz="1400" dirty="0">
                  <a:solidFill>
                    <a:schemeClr val="tx2"/>
                  </a:solidFill>
                  <a:latin typeface="+mj-lt"/>
                  <a:ea typeface="Times New Roman" panose="02020603050405020304" pitchFamily="18" charset="0"/>
                </a:endParaRPr>
              </a:p>
              <a:p>
                <a:pPr marL="171450" indent="-114300" eaLnBrk="0" fontAlgn="base" hangingPunct="0"/>
                <a:r>
                  <a:rPr lang="en-US" sz="1400">
                    <a:solidFill>
                      <a:schemeClr val="tx2"/>
                    </a:solidFill>
                    <a:latin typeface="+mj-lt"/>
                  </a:rPr>
                  <a:t>Window and door frames</a:t>
                </a:r>
                <a:endParaRPr lang="en-US" sz="1400" dirty="0">
                  <a:solidFill>
                    <a:schemeClr val="tx2"/>
                  </a:solidFill>
                  <a:latin typeface="+mj-lt"/>
                  <a:ea typeface="Times New Roman" panose="02020603050405020304" pitchFamily="18" charset="0"/>
                </a:endParaRPr>
              </a:p>
              <a:p>
                <a:pPr marL="171450" indent="-114300" eaLnBrk="0" fontAlgn="base" hangingPunct="0"/>
                <a:r>
                  <a:rPr lang="en-US" sz="1400">
                    <a:solidFill>
                      <a:schemeClr val="tx2"/>
                    </a:solidFill>
                    <a:latin typeface="+mj-lt"/>
                  </a:rPr>
                  <a:t>Garage door</a:t>
                </a:r>
                <a:endParaRPr lang="en-US" sz="1400" dirty="0">
                  <a:solidFill>
                    <a:schemeClr val="tx2"/>
                  </a:solidFill>
                  <a:latin typeface="+mj-lt"/>
                  <a:ea typeface="Times New Roman" panose="02020603050405020304" pitchFamily="18" charset="0"/>
                </a:endParaRPr>
              </a:p>
            </p:txBody>
          </p:sp>
          <p:sp>
            <p:nvSpPr>
              <p:cNvPr id="266" name="Rectangle 265">
                <a:extLst>
                  <a:ext uri="{FF2B5EF4-FFF2-40B4-BE49-F238E27FC236}">
                    <a16:creationId xmlns:a16="http://schemas.microsoft.com/office/drawing/2014/main" id="{4B0698D0-0CA3-4EE3-8E1B-8073ECC611D0}"/>
                  </a:ext>
                </a:extLst>
              </p:cNvPr>
              <p:cNvSpPr/>
              <p:nvPr/>
            </p:nvSpPr>
            <p:spPr bwMode="auto">
              <a:xfrm>
                <a:off x="4928567" y="2234247"/>
                <a:ext cx="1106064" cy="512317"/>
              </a:xfrm>
              <a:prstGeom prst="rect">
                <a:avLst/>
              </a:prstGeom>
              <a:solidFill>
                <a:srgbClr val="FFC000"/>
              </a:solidFill>
              <a:ln w="9525" cap="flat" cmpd="sng" algn="ctr">
                <a:noFill/>
                <a:prstDash val="solid"/>
                <a:round/>
                <a:headEnd type="none" w="med" len="med"/>
                <a:tailEnd type="none" w="med" len="med"/>
              </a:ln>
              <a:effectLst/>
            </p:spPr>
            <p:txBody>
              <a:bodyPr vert="horz" wrap="square" lIns="45720" tIns="45720" rIns="45720" bIns="45720" numCol="1" rtlCol="0" anchor="ctr" anchorCtr="0" compatLnSpc="1">
                <a:prstTxWarp prst="textNoShape">
                  <a:avLst/>
                </a:prstTxWarp>
                <a:spAutoFit/>
              </a:bodyPr>
              <a:lstStyle/>
              <a:p>
                <a:pPr algn="ctr" eaLnBrk="0" fontAlgn="base" hangingPunct="0"/>
                <a:r>
                  <a:rPr lang="en-US" sz="1400" b="1" i="1">
                    <a:solidFill>
                      <a:srgbClr val="000000"/>
                    </a:solidFill>
                    <a:latin typeface="Arial" panose="020B0604020202020204" pitchFamily="34" charset="0"/>
                  </a:rPr>
                  <a:t>Other Residences </a:t>
                </a:r>
                <a:endParaRPr lang="en-US" sz="2000" dirty="0">
                  <a:latin typeface="Times New Roman" panose="02020603050405020304" pitchFamily="18" charset="0"/>
                  <a:ea typeface="Times New Roman" panose="02020603050405020304" pitchFamily="18" charset="0"/>
                </a:endParaRPr>
              </a:p>
            </p:txBody>
          </p:sp>
          <p:sp>
            <p:nvSpPr>
              <p:cNvPr id="267" name="Rectangle 266">
                <a:extLst>
                  <a:ext uri="{FF2B5EF4-FFF2-40B4-BE49-F238E27FC236}">
                    <a16:creationId xmlns:a16="http://schemas.microsoft.com/office/drawing/2014/main" id="{124AEF49-E97B-4D11-9335-0E74A2183233}"/>
                  </a:ext>
                </a:extLst>
              </p:cNvPr>
              <p:cNvSpPr/>
              <p:nvPr/>
            </p:nvSpPr>
            <p:spPr bwMode="auto">
              <a:xfrm>
                <a:off x="4928567" y="4773540"/>
                <a:ext cx="1999803" cy="934226"/>
              </a:xfrm>
              <a:prstGeom prst="rect">
                <a:avLst/>
              </a:prstGeom>
              <a:solidFill>
                <a:srgbClr val="FFC000"/>
              </a:solidFill>
              <a:ln w="9525" cap="flat" cmpd="sng" algn="ctr">
                <a:noFill/>
                <a:prstDash val="solid"/>
                <a:round/>
                <a:headEnd type="none" w="med" len="med"/>
                <a:tailEnd type="none" w="med" len="med"/>
              </a:ln>
              <a:effectLst/>
            </p:spPr>
            <p:txBody>
              <a:bodyPr vert="horz" wrap="square" lIns="45720" tIns="45720" rIns="45720" bIns="45720" numCol="1" rtlCol="0" anchor="t" anchorCtr="0" compatLnSpc="1">
                <a:prstTxWarp prst="textNoShape">
                  <a:avLst/>
                </a:prstTxWarp>
                <a:spAutoFit/>
              </a:bodyPr>
              <a:lstStyle/>
              <a:p>
                <a:pPr algn="ctr" eaLnBrk="0" fontAlgn="base" hangingPunct="0"/>
                <a:r>
                  <a:rPr lang="en-US" sz="1400" b="1" i="1">
                    <a:solidFill>
                      <a:srgbClr val="000000"/>
                    </a:solidFill>
                    <a:latin typeface="+mj-lt"/>
                  </a:rPr>
                  <a:t>Secondary Structures</a:t>
                </a:r>
                <a:r>
                  <a:rPr lang="en-US" sz="1400">
                    <a:solidFill>
                      <a:srgbClr val="000000"/>
                    </a:solidFill>
                    <a:latin typeface="+mj-lt"/>
                  </a:rPr>
                  <a:t>  </a:t>
                </a:r>
                <a:endParaRPr lang="en-US" sz="1400" dirty="0">
                  <a:latin typeface="+mj-lt"/>
                  <a:ea typeface="Times New Roman" panose="02020603050405020304" pitchFamily="18" charset="0"/>
                </a:endParaRPr>
              </a:p>
              <a:p>
                <a:pPr marL="228600" indent="-171450" eaLnBrk="0" fontAlgn="base" hangingPunct="0">
                  <a:buFont typeface="Arial" panose="020B0604020202020204" pitchFamily="34" charset="0"/>
                  <a:buChar char="•"/>
                </a:pPr>
                <a:r>
                  <a:rPr lang="en-US" sz="1400" dirty="0">
                    <a:solidFill>
                      <a:srgbClr val="000000"/>
                    </a:solidFill>
                    <a:latin typeface="+mj-lt"/>
                  </a:rPr>
                  <a:t>Sheds</a:t>
                </a:r>
                <a:endParaRPr lang="en-US" sz="1400" dirty="0">
                  <a:latin typeface="+mj-lt"/>
                  <a:ea typeface="Times New Roman" panose="02020603050405020304" pitchFamily="18" charset="0"/>
                </a:endParaRPr>
              </a:p>
              <a:p>
                <a:pPr marL="228600" indent="-171450" eaLnBrk="0" fontAlgn="base" hangingPunct="0">
                  <a:buFont typeface="Arial" panose="020B0604020202020204" pitchFamily="34" charset="0"/>
                  <a:buChar char="•"/>
                </a:pPr>
                <a:r>
                  <a:rPr lang="en-US" sz="1400">
                    <a:solidFill>
                      <a:srgbClr val="000000"/>
                    </a:solidFill>
                    <a:latin typeface="+mj-lt"/>
                  </a:rPr>
                  <a:t>Barns </a:t>
                </a:r>
                <a:endParaRPr lang="en-US" sz="1400" dirty="0">
                  <a:latin typeface="+mj-lt"/>
                  <a:ea typeface="Times New Roman" panose="02020603050405020304" pitchFamily="18" charset="0"/>
                </a:endParaRPr>
              </a:p>
              <a:p>
                <a:pPr marL="228600" indent="-171450" eaLnBrk="0" fontAlgn="base" hangingPunct="0">
                  <a:buFont typeface="Arial" panose="020B0604020202020204" pitchFamily="34" charset="0"/>
                  <a:buChar char="•"/>
                </a:pPr>
                <a:r>
                  <a:rPr lang="en-US" sz="1400">
                    <a:solidFill>
                      <a:srgbClr val="000000"/>
                    </a:solidFill>
                    <a:latin typeface="+mj-lt"/>
                  </a:rPr>
                  <a:t>Car Ports</a:t>
                </a:r>
                <a:endParaRPr lang="en-US" sz="1400" dirty="0">
                  <a:latin typeface="+mj-lt"/>
                  <a:ea typeface="Times New Roman" panose="02020603050405020304" pitchFamily="18" charset="0"/>
                </a:endParaRPr>
              </a:p>
            </p:txBody>
          </p:sp>
          <p:sp>
            <p:nvSpPr>
              <p:cNvPr id="268" name="Rectangle 267">
                <a:extLst>
                  <a:ext uri="{FF2B5EF4-FFF2-40B4-BE49-F238E27FC236}">
                    <a16:creationId xmlns:a16="http://schemas.microsoft.com/office/drawing/2014/main" id="{F0FA6437-3A54-4CFB-AEF5-8DC3EAB0FE04}"/>
                  </a:ext>
                </a:extLst>
              </p:cNvPr>
              <p:cNvSpPr/>
              <p:nvPr/>
            </p:nvSpPr>
            <p:spPr bwMode="auto">
              <a:xfrm>
                <a:off x="7438558" y="4773540"/>
                <a:ext cx="2107980" cy="934226"/>
              </a:xfrm>
              <a:prstGeom prst="rect">
                <a:avLst/>
              </a:prstGeom>
              <a:solidFill>
                <a:srgbClr val="FFC000"/>
              </a:solidFill>
              <a:ln w="9525" cap="flat" cmpd="sng" algn="ctr">
                <a:noFill/>
                <a:prstDash val="solid"/>
                <a:round/>
                <a:headEnd type="none" w="med" len="med"/>
                <a:tailEnd type="none" w="med" len="med"/>
              </a:ln>
              <a:effectLst/>
            </p:spPr>
            <p:txBody>
              <a:bodyPr vert="horz" wrap="square" lIns="45720" tIns="45720" rIns="45720" bIns="45720" numCol="1" rtlCol="0" anchor="t" anchorCtr="0" compatLnSpc="1">
                <a:prstTxWarp prst="textNoShape">
                  <a:avLst/>
                </a:prstTxWarp>
                <a:spAutoFit/>
              </a:bodyPr>
              <a:lstStyle/>
              <a:p>
                <a:pPr marL="342900" indent="-342900" eaLnBrk="0" fontAlgn="base" hangingPunct="0"/>
                <a:r>
                  <a:rPr lang="en-US" sz="1400" b="1" i="1">
                    <a:solidFill>
                      <a:srgbClr val="000000"/>
                    </a:solidFill>
                    <a:latin typeface="Arial" panose="020B0604020202020204" pitchFamily="34" charset="0"/>
                    <a:ea typeface="Times New Roman" panose="02020603050405020304" pitchFamily="18" charset="0"/>
                    <a:cs typeface="Times New Roman" panose="02020603050405020304" pitchFamily="18" charset="0"/>
                  </a:rPr>
                  <a:t>Attached Combustibles</a:t>
                </a:r>
                <a:endParaRPr lang="en-US" sz="2000" dirty="0">
                  <a:latin typeface="Times New Roman" panose="02020603050405020304" pitchFamily="18" charset="0"/>
                  <a:ea typeface="Times New Roman" panose="02020603050405020304" pitchFamily="18" charset="0"/>
                </a:endParaRPr>
              </a:p>
              <a:p>
                <a:pPr marL="171450" indent="-171450" eaLnBrk="0" fontAlgn="base" hangingPunct="0">
                  <a:buFont typeface="Arial" panose="020B0604020202020204" pitchFamily="34" charset="0"/>
                  <a:buChar char="•"/>
                  <a:tabLst>
                    <a:tab pos="457200" algn="l"/>
                  </a:tabLst>
                </a:pPr>
                <a:r>
                  <a:rPr lang="en-US" sz="1400" dirty="0">
                    <a:solidFill>
                      <a:srgbClr val="000000"/>
                    </a:solidFill>
                    <a:latin typeface="Arial" panose="020B0604020202020204" pitchFamily="34" charset="0"/>
                    <a:ea typeface="Times New Roman" panose="02020603050405020304" pitchFamily="18" charset="0"/>
                    <a:cs typeface="Times New Roman" panose="02020603050405020304" pitchFamily="18" charset="0"/>
                  </a:rPr>
                  <a:t>Decks</a:t>
                </a:r>
                <a:endParaRPr lang="en-US" sz="2000" dirty="0">
                  <a:latin typeface="Times New Roman" panose="02020603050405020304" pitchFamily="18" charset="0"/>
                  <a:ea typeface="Times New Roman" panose="02020603050405020304" pitchFamily="18" charset="0"/>
                  <a:cs typeface="Times New Roman" panose="02020603050405020304" pitchFamily="18" charset="0"/>
                </a:endParaRPr>
              </a:p>
              <a:p>
                <a:pPr marL="171450" indent="-171450" eaLnBrk="0" fontAlgn="base" hangingPunct="0">
                  <a:buFont typeface="Arial" panose="020B0604020202020204" pitchFamily="34" charset="0"/>
                  <a:buChar char="•"/>
                  <a:tabLst>
                    <a:tab pos="457200" algn="l"/>
                  </a:tabLst>
                </a:pPr>
                <a:r>
                  <a:rPr lang="en-US" sz="1400" dirty="0">
                    <a:solidFill>
                      <a:srgbClr val="000000"/>
                    </a:solidFill>
                    <a:latin typeface="Arial" panose="020B0604020202020204" pitchFamily="34" charset="0"/>
                    <a:ea typeface="Times New Roman" panose="02020603050405020304" pitchFamily="18" charset="0"/>
                    <a:cs typeface="Times New Roman" panose="02020603050405020304" pitchFamily="18" charset="0"/>
                  </a:rPr>
                  <a:t>Pergolas</a:t>
                </a:r>
                <a:endParaRPr lang="en-US" sz="2000" dirty="0">
                  <a:latin typeface="Times New Roman" panose="02020603050405020304" pitchFamily="18" charset="0"/>
                  <a:ea typeface="Times New Roman" panose="02020603050405020304" pitchFamily="18" charset="0"/>
                  <a:cs typeface="Times New Roman" panose="02020603050405020304" pitchFamily="18" charset="0"/>
                </a:endParaRPr>
              </a:p>
              <a:p>
                <a:pPr marL="171450" indent="-171450" eaLnBrk="0" fontAlgn="base" hangingPunct="0">
                  <a:buFont typeface="Arial" panose="020B0604020202020204" pitchFamily="34" charset="0"/>
                  <a:buChar char="•"/>
                  <a:tabLst>
                    <a:tab pos="457200" algn="l"/>
                  </a:tabLst>
                </a:pPr>
                <a:r>
                  <a:rPr lang="en-US" sz="1400" dirty="0">
                    <a:solidFill>
                      <a:srgbClr val="000000"/>
                    </a:solidFill>
                    <a:latin typeface="Arial" panose="020B0604020202020204" pitchFamily="34" charset="0"/>
                    <a:ea typeface="Times New Roman" panose="02020603050405020304" pitchFamily="18" charset="0"/>
                    <a:cs typeface="Times New Roman" panose="02020603050405020304" pitchFamily="18" charset="0"/>
                  </a:rPr>
                  <a:t>Awnings</a:t>
                </a:r>
                <a:endParaRPr lang="en-US" sz="2000" dirty="0">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269" name="Rectangle 268">
                <a:extLst>
                  <a:ext uri="{FF2B5EF4-FFF2-40B4-BE49-F238E27FC236}">
                    <a16:creationId xmlns:a16="http://schemas.microsoft.com/office/drawing/2014/main" id="{4A186A42-B363-4EB0-A39C-61C024FF54B2}"/>
                  </a:ext>
                </a:extLst>
              </p:cNvPr>
              <p:cNvSpPr/>
              <p:nvPr/>
            </p:nvSpPr>
            <p:spPr bwMode="auto">
              <a:xfrm>
                <a:off x="3246797" y="3392653"/>
                <a:ext cx="1047171" cy="512317"/>
              </a:xfrm>
              <a:prstGeom prst="rect">
                <a:avLst/>
              </a:prstGeom>
              <a:solidFill>
                <a:srgbClr val="80C535"/>
              </a:solidFill>
              <a:ln w="9525" cap="flat" cmpd="sng" algn="ctr">
                <a:noFill/>
                <a:prstDash val="solid"/>
                <a:round/>
                <a:headEnd type="none" w="med" len="med"/>
                <a:tailEnd type="none" w="med" len="med"/>
              </a:ln>
              <a:effectLst/>
            </p:spPr>
            <p:txBody>
              <a:bodyPr vert="horz" wrap="square" lIns="45720" tIns="45720" rIns="45720" bIns="45720" numCol="1" rtlCol="0" anchor="ctr" anchorCtr="0" compatLnSpc="1">
                <a:prstTxWarp prst="textNoShape">
                  <a:avLst/>
                </a:prstTxWarp>
                <a:spAutoFit/>
              </a:bodyPr>
              <a:lstStyle/>
              <a:p>
                <a:pPr algn="ctr" eaLnBrk="0" fontAlgn="base" hangingPunct="0"/>
                <a:r>
                  <a:rPr lang="en-US" sz="1400" b="1" i="1">
                    <a:solidFill>
                      <a:srgbClr val="000000"/>
                    </a:solidFill>
                    <a:latin typeface="Arial" panose="020B0604020202020204" pitchFamily="34" charset="0"/>
                  </a:rPr>
                  <a:t>Wildland Vegetation</a:t>
                </a:r>
                <a:endParaRPr lang="en-US" sz="2000" dirty="0">
                  <a:latin typeface="Times New Roman" panose="02020603050405020304" pitchFamily="18" charset="0"/>
                  <a:ea typeface="Times New Roman" panose="02020603050405020304" pitchFamily="18" charset="0"/>
                </a:endParaRPr>
              </a:p>
            </p:txBody>
          </p:sp>
        </p:grpSp>
        <p:sp>
          <p:nvSpPr>
            <p:cNvPr id="43" name="Rectangle 42">
              <a:extLst>
                <a:ext uri="{FF2B5EF4-FFF2-40B4-BE49-F238E27FC236}">
                  <a16:creationId xmlns:a16="http://schemas.microsoft.com/office/drawing/2014/main" id="{B4039B70-1F46-4294-A044-0025646B30A6}"/>
                </a:ext>
              </a:extLst>
            </p:cNvPr>
            <p:cNvSpPr/>
            <p:nvPr/>
          </p:nvSpPr>
          <p:spPr bwMode="auto">
            <a:xfrm>
              <a:off x="8464774" y="5138900"/>
              <a:ext cx="2450184" cy="1356135"/>
            </a:xfrm>
            <a:prstGeom prst="rect">
              <a:avLst/>
            </a:prstGeom>
            <a:solidFill>
              <a:srgbClr val="FFFFFF">
                <a:lumMod val="75000"/>
              </a:srgbClr>
            </a:solidFill>
            <a:ln w="9525" cap="flat" cmpd="sng" algn="ctr">
              <a:solidFill>
                <a:srgbClr val="000000"/>
              </a:solidFill>
              <a:prstDash val="solid"/>
              <a:round/>
              <a:headEnd type="none" w="med" len="med"/>
              <a:tailEnd type="none" w="med" len="med"/>
            </a:ln>
            <a:effectLst/>
          </p:spPr>
          <p:txBody>
            <a:bodyPr vert="horz" wrap="square" lIns="45720" tIns="45720" rIns="45720" bIns="45720" numCol="1" rtlCol="0" anchor="ctr" anchorCtr="0" compatLnSpc="1">
              <a:prstTxWarp prst="textNoShape">
                <a:avLst/>
              </a:prstTxWarp>
              <a:spAutoFit/>
            </a:bodyPr>
            <a:lstStyle/>
            <a:p>
              <a:pPr eaLnBrk="0" fontAlgn="base" hangingPunct="0"/>
              <a:r>
                <a:rPr lang="en-US" sz="1400" b="1" i="1" dirty="0">
                  <a:solidFill>
                    <a:schemeClr val="tx2"/>
                  </a:solidFill>
                  <a:latin typeface="+mj-lt"/>
                </a:rPr>
                <a:t>Residence</a:t>
              </a:r>
              <a:endParaRPr lang="en-US" sz="1400" dirty="0">
                <a:solidFill>
                  <a:schemeClr val="tx2"/>
                </a:solidFill>
                <a:latin typeface="+mj-lt"/>
                <a:ea typeface="Times New Roman" panose="02020603050405020304" pitchFamily="18" charset="0"/>
              </a:endParaRPr>
            </a:p>
            <a:p>
              <a:pPr marL="171450" indent="-114300" eaLnBrk="0" fontAlgn="base" hangingPunct="0"/>
              <a:r>
                <a:rPr lang="en-US" sz="1400">
                  <a:solidFill>
                    <a:schemeClr val="tx2"/>
                  </a:solidFill>
                  <a:latin typeface="+mj-lt"/>
                </a:rPr>
                <a:t>Eaves/ roof</a:t>
              </a:r>
              <a:endParaRPr lang="en-US" sz="1400" dirty="0">
                <a:solidFill>
                  <a:schemeClr val="tx2"/>
                </a:solidFill>
                <a:latin typeface="+mj-lt"/>
                <a:ea typeface="Times New Roman" panose="02020603050405020304" pitchFamily="18" charset="0"/>
              </a:endParaRPr>
            </a:p>
            <a:p>
              <a:pPr marL="171450" indent="-114300" eaLnBrk="0" fontAlgn="base" hangingPunct="0"/>
              <a:r>
                <a:rPr lang="en-US" sz="1400" dirty="0">
                  <a:solidFill>
                    <a:schemeClr val="tx2"/>
                  </a:solidFill>
                  <a:latin typeface="+mj-lt"/>
                </a:rPr>
                <a:t>Vents</a:t>
              </a:r>
              <a:endParaRPr lang="en-US" sz="1400" dirty="0">
                <a:solidFill>
                  <a:schemeClr val="tx2"/>
                </a:solidFill>
                <a:latin typeface="+mj-lt"/>
                <a:ea typeface="Times New Roman" panose="02020603050405020304" pitchFamily="18" charset="0"/>
              </a:endParaRPr>
            </a:p>
            <a:p>
              <a:pPr marL="171450" indent="-114300" eaLnBrk="0" fontAlgn="base" hangingPunct="0"/>
              <a:r>
                <a:rPr lang="en-US" sz="1400" i="1">
                  <a:solidFill>
                    <a:srgbClr val="FF0000"/>
                  </a:solidFill>
                  <a:latin typeface="+mj-lt"/>
                </a:rPr>
                <a:t>Siding </a:t>
              </a:r>
              <a:endParaRPr lang="en-US" sz="1400" i="1" dirty="0">
                <a:solidFill>
                  <a:srgbClr val="FF0000"/>
                </a:solidFill>
                <a:latin typeface="+mj-lt"/>
                <a:ea typeface="Times New Roman" panose="02020603050405020304" pitchFamily="18" charset="0"/>
              </a:endParaRPr>
            </a:p>
            <a:p>
              <a:pPr marL="171450" indent="-114300" eaLnBrk="0" fontAlgn="base" hangingPunct="0"/>
              <a:r>
                <a:rPr lang="en-US" sz="1400">
                  <a:solidFill>
                    <a:schemeClr val="tx2"/>
                  </a:solidFill>
                  <a:latin typeface="+mj-lt"/>
                </a:rPr>
                <a:t>Window and door frames</a:t>
              </a:r>
              <a:endParaRPr lang="en-US" sz="1400" dirty="0">
                <a:solidFill>
                  <a:schemeClr val="tx2"/>
                </a:solidFill>
                <a:latin typeface="+mj-lt"/>
                <a:ea typeface="Times New Roman" panose="02020603050405020304" pitchFamily="18" charset="0"/>
              </a:endParaRPr>
            </a:p>
            <a:p>
              <a:pPr marL="171450" indent="-114300" eaLnBrk="0" fontAlgn="base" hangingPunct="0"/>
              <a:r>
                <a:rPr lang="en-US" sz="1400">
                  <a:solidFill>
                    <a:schemeClr val="tx2"/>
                  </a:solidFill>
                  <a:latin typeface="+mj-lt"/>
                </a:rPr>
                <a:t>Garage door</a:t>
              </a:r>
              <a:endParaRPr lang="en-US" sz="1400" dirty="0">
                <a:solidFill>
                  <a:schemeClr val="tx2"/>
                </a:solidFill>
                <a:latin typeface="+mj-lt"/>
                <a:ea typeface="Times New Roman" panose="02020603050405020304" pitchFamily="18" charset="0"/>
              </a:endParaRPr>
            </a:p>
          </p:txBody>
        </p:sp>
        <p:sp>
          <p:nvSpPr>
            <p:cNvPr id="48" name="Rectangle 47">
              <a:extLst>
                <a:ext uri="{FF2B5EF4-FFF2-40B4-BE49-F238E27FC236}">
                  <a16:creationId xmlns:a16="http://schemas.microsoft.com/office/drawing/2014/main" id="{CCCFCB72-D8FB-49AD-B144-8843F65C333B}"/>
                </a:ext>
              </a:extLst>
            </p:cNvPr>
            <p:cNvSpPr/>
            <p:nvPr/>
          </p:nvSpPr>
          <p:spPr bwMode="auto">
            <a:xfrm>
              <a:off x="11624446" y="4863859"/>
              <a:ext cx="2129138" cy="1778044"/>
            </a:xfrm>
            <a:prstGeom prst="rect">
              <a:avLst/>
            </a:prstGeom>
            <a:solidFill>
              <a:srgbClr val="FFC000"/>
            </a:solidFill>
            <a:ln w="9525" cap="flat" cmpd="sng" algn="ctr">
              <a:noFill/>
              <a:prstDash val="solid"/>
              <a:round/>
              <a:headEnd type="none" w="med" len="med"/>
              <a:tailEnd type="none" w="med" len="med"/>
            </a:ln>
            <a:effectLst/>
          </p:spPr>
          <p:txBody>
            <a:bodyPr vert="horz" wrap="square" lIns="45720" tIns="45720" rIns="45720" bIns="45720" numCol="1" rtlCol="0" anchor="t" anchorCtr="0" compatLnSpc="1">
              <a:prstTxWarp prst="textNoShape">
                <a:avLst/>
              </a:prstTxWarp>
              <a:spAutoFit/>
            </a:bodyPr>
            <a:lstStyle/>
            <a:p>
              <a:pPr eaLnBrk="0" fontAlgn="base" hangingPunct="0"/>
              <a:r>
                <a:rPr lang="en-US" sz="1400" b="1" i="1">
                  <a:solidFill>
                    <a:schemeClr val="tx2"/>
                  </a:solidFill>
                  <a:latin typeface="+mj-lt"/>
                </a:rPr>
                <a:t>Detached Combustibles</a:t>
              </a:r>
              <a:endParaRPr lang="en-US" sz="1400" dirty="0">
                <a:solidFill>
                  <a:schemeClr val="tx2"/>
                </a:solidFill>
                <a:latin typeface="+mj-lt"/>
                <a:ea typeface="Times New Roman" panose="02020603050405020304" pitchFamily="18" charset="0"/>
              </a:endParaRPr>
            </a:p>
            <a:p>
              <a:pPr marL="171450" indent="-171450" eaLnBrk="0" fontAlgn="base" hangingPunct="0">
                <a:buFont typeface="Arial" panose="020B0604020202020204" pitchFamily="34" charset="0"/>
                <a:buChar char="•"/>
                <a:tabLst>
                  <a:tab pos="228600" algn="l"/>
                </a:tabLst>
              </a:pPr>
              <a:r>
                <a:rPr lang="en-US" sz="1400" dirty="0">
                  <a:solidFill>
                    <a:schemeClr val="tx2"/>
                  </a:solidFill>
                  <a:latin typeface="+mj-lt"/>
                </a:rPr>
                <a:t>Fences</a:t>
              </a:r>
              <a:endParaRPr lang="en-US" sz="1400" dirty="0">
                <a:solidFill>
                  <a:schemeClr val="tx2"/>
                </a:solidFill>
                <a:latin typeface="+mj-lt"/>
                <a:ea typeface="Times New Roman" panose="02020603050405020304" pitchFamily="18" charset="0"/>
              </a:endParaRPr>
            </a:p>
            <a:p>
              <a:pPr marL="171450" indent="-171450" eaLnBrk="0" fontAlgn="base" hangingPunct="0">
                <a:buFont typeface="Arial" panose="020B0604020202020204" pitchFamily="34" charset="0"/>
                <a:buChar char="•"/>
                <a:tabLst>
                  <a:tab pos="228600" algn="l"/>
                </a:tabLst>
              </a:pPr>
              <a:r>
                <a:rPr lang="en-US" sz="1400">
                  <a:solidFill>
                    <a:schemeClr val="tx2"/>
                  </a:solidFill>
                  <a:latin typeface="+mj-lt"/>
                </a:rPr>
                <a:t>Wood piles</a:t>
              </a:r>
              <a:endParaRPr lang="en-US" sz="1400" dirty="0">
                <a:solidFill>
                  <a:schemeClr val="tx2"/>
                </a:solidFill>
                <a:latin typeface="+mj-lt"/>
                <a:ea typeface="Times New Roman" panose="02020603050405020304" pitchFamily="18" charset="0"/>
              </a:endParaRPr>
            </a:p>
            <a:p>
              <a:pPr marL="171450" indent="-171450" eaLnBrk="0" fontAlgn="base" hangingPunct="0">
                <a:buFont typeface="Arial" panose="020B0604020202020204" pitchFamily="34" charset="0"/>
                <a:buChar char="•"/>
                <a:tabLst>
                  <a:tab pos="228600" algn="l"/>
                </a:tabLst>
              </a:pPr>
              <a:r>
                <a:rPr lang="en-US" sz="1400">
                  <a:solidFill>
                    <a:schemeClr val="tx2"/>
                  </a:solidFill>
                  <a:latin typeface="+mj-lt"/>
                </a:rPr>
                <a:t>Railroad ties</a:t>
              </a:r>
              <a:endParaRPr lang="en-US" sz="1400" dirty="0">
                <a:solidFill>
                  <a:schemeClr val="tx2"/>
                </a:solidFill>
                <a:latin typeface="+mj-lt"/>
                <a:ea typeface="Times New Roman" panose="02020603050405020304" pitchFamily="18" charset="0"/>
              </a:endParaRPr>
            </a:p>
            <a:p>
              <a:pPr marL="171450" indent="-171450" eaLnBrk="0" fontAlgn="base" hangingPunct="0">
                <a:buFont typeface="Arial" panose="020B0604020202020204" pitchFamily="34" charset="0"/>
                <a:buChar char="•"/>
                <a:tabLst>
                  <a:tab pos="228600" algn="l"/>
                </a:tabLst>
              </a:pPr>
              <a:r>
                <a:rPr lang="en-US" sz="1400" dirty="0">
                  <a:solidFill>
                    <a:schemeClr val="tx2"/>
                  </a:solidFill>
                  <a:latin typeface="+mj-lt"/>
                </a:rPr>
                <a:t>Mulch</a:t>
              </a:r>
              <a:r>
                <a:rPr lang="en-US" sz="1400">
                  <a:solidFill>
                    <a:schemeClr val="tx2"/>
                  </a:solidFill>
                  <a:latin typeface="+mj-lt"/>
                </a:rPr>
                <a:t>/ground debris</a:t>
              </a:r>
              <a:endParaRPr lang="en-US" sz="1400" dirty="0">
                <a:solidFill>
                  <a:schemeClr val="tx2"/>
                </a:solidFill>
                <a:latin typeface="+mj-lt"/>
                <a:ea typeface="Times New Roman" panose="02020603050405020304" pitchFamily="18" charset="0"/>
              </a:endParaRPr>
            </a:p>
            <a:p>
              <a:pPr marL="171450" indent="-171450" eaLnBrk="0" fontAlgn="base" hangingPunct="0">
                <a:buFont typeface="Arial" panose="020B0604020202020204" pitchFamily="34" charset="0"/>
                <a:buChar char="•"/>
                <a:tabLst>
                  <a:tab pos="228600" algn="l"/>
                </a:tabLst>
              </a:pPr>
              <a:r>
                <a:rPr lang="en-US" sz="1400" dirty="0">
                  <a:solidFill>
                    <a:schemeClr val="tx2"/>
                  </a:solidFill>
                  <a:latin typeface="+mj-lt"/>
                </a:rPr>
                <a:t>Playsets</a:t>
              </a:r>
              <a:endParaRPr lang="en-US" sz="1400" dirty="0">
                <a:solidFill>
                  <a:schemeClr val="tx2"/>
                </a:solidFill>
                <a:latin typeface="+mj-lt"/>
                <a:ea typeface="Times New Roman" panose="02020603050405020304" pitchFamily="18" charset="0"/>
              </a:endParaRPr>
            </a:p>
            <a:p>
              <a:pPr marL="171450" indent="-171450" eaLnBrk="0" fontAlgn="base" hangingPunct="0">
                <a:buFont typeface="Arial" panose="020B0604020202020204" pitchFamily="34" charset="0"/>
                <a:buChar char="•"/>
                <a:tabLst>
                  <a:tab pos="228600" algn="l"/>
                </a:tabLst>
              </a:pPr>
              <a:r>
                <a:rPr lang="en-US" sz="1400">
                  <a:solidFill>
                    <a:schemeClr val="tx2"/>
                  </a:solidFill>
                  <a:latin typeface="+mj-lt"/>
                </a:rPr>
                <a:t>Retaining walls</a:t>
              </a:r>
              <a:endParaRPr lang="en-US" sz="1400" dirty="0">
                <a:solidFill>
                  <a:schemeClr val="tx2"/>
                </a:solidFill>
                <a:latin typeface="+mj-lt"/>
              </a:endParaRPr>
            </a:p>
            <a:p>
              <a:pPr marL="171450" indent="-171450" eaLnBrk="0" fontAlgn="base" hangingPunct="0">
                <a:buFont typeface="Arial" panose="020B0604020202020204" pitchFamily="34" charset="0"/>
                <a:buChar char="•"/>
                <a:tabLst>
                  <a:tab pos="228600" algn="l"/>
                </a:tabLst>
              </a:pPr>
              <a:r>
                <a:rPr lang="en-US" sz="1400" i="1" dirty="0">
                  <a:solidFill>
                    <a:srgbClr val="FF0000"/>
                  </a:solidFill>
                  <a:latin typeface="+mj-lt"/>
                </a:rPr>
                <a:t>Vehicles</a:t>
              </a:r>
              <a:endParaRPr lang="en-US" sz="1400" i="1" dirty="0">
                <a:solidFill>
                  <a:srgbClr val="FF0000"/>
                </a:solidFill>
                <a:latin typeface="+mj-lt"/>
                <a:ea typeface="Times New Roman" panose="02020603050405020304" pitchFamily="18" charset="0"/>
              </a:endParaRPr>
            </a:p>
          </p:txBody>
        </p:sp>
        <p:grpSp>
          <p:nvGrpSpPr>
            <p:cNvPr id="47" name="Group 46">
              <a:extLst>
                <a:ext uri="{FF2B5EF4-FFF2-40B4-BE49-F238E27FC236}">
                  <a16:creationId xmlns:a16="http://schemas.microsoft.com/office/drawing/2014/main" id="{AE3787D1-1ECE-46BB-899C-EFCE9C55F68C}"/>
                </a:ext>
              </a:extLst>
            </p:cNvPr>
            <p:cNvGrpSpPr/>
            <p:nvPr/>
          </p:nvGrpSpPr>
          <p:grpSpPr>
            <a:xfrm>
              <a:off x="9250177" y="5812032"/>
              <a:ext cx="2369683" cy="741005"/>
              <a:chOff x="2224320" y="4221290"/>
              <a:chExt cx="1696546" cy="530513"/>
            </a:xfrm>
          </p:grpSpPr>
          <p:sp>
            <p:nvSpPr>
              <p:cNvPr id="44" name="Arrow: Bent 43">
                <a:extLst>
                  <a:ext uri="{FF2B5EF4-FFF2-40B4-BE49-F238E27FC236}">
                    <a16:creationId xmlns:a16="http://schemas.microsoft.com/office/drawing/2014/main" id="{E2EBD392-DD5D-4B4A-BF37-7DBA04C50A42}"/>
                  </a:ext>
                </a:extLst>
              </p:cNvPr>
              <p:cNvSpPr/>
              <p:nvPr/>
            </p:nvSpPr>
            <p:spPr>
              <a:xfrm rot="10800000" flipV="1">
                <a:off x="2224320" y="4221290"/>
                <a:ext cx="1325262" cy="356417"/>
              </a:xfrm>
              <a:prstGeom prst="bentArrow">
                <a:avLst>
                  <a:gd name="adj1" fmla="val 20872"/>
                  <a:gd name="adj2" fmla="val 21268"/>
                  <a:gd name="adj3" fmla="val 45086"/>
                  <a:gd name="adj4" fmla="val 39850"/>
                </a:avLst>
              </a:prstGeom>
              <a:solidFill>
                <a:srgbClr val="FF0000"/>
              </a:solidFill>
              <a:ln w="25400" cap="flat" cmpd="sng" algn="ctr">
                <a:solidFill>
                  <a:schemeClr val="bg2"/>
                </a:solid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45" name="Arrow: Bent 44">
                <a:extLst>
                  <a:ext uri="{FF2B5EF4-FFF2-40B4-BE49-F238E27FC236}">
                    <a16:creationId xmlns:a16="http://schemas.microsoft.com/office/drawing/2014/main" id="{3E028DA3-ADB6-4B85-99A4-AB7D6FD61DF8}"/>
                  </a:ext>
                </a:extLst>
              </p:cNvPr>
              <p:cNvSpPr/>
              <p:nvPr/>
            </p:nvSpPr>
            <p:spPr>
              <a:xfrm flipV="1">
                <a:off x="3476395" y="4493789"/>
                <a:ext cx="444471" cy="258014"/>
              </a:xfrm>
              <a:prstGeom prst="bentArrow">
                <a:avLst>
                  <a:gd name="adj1" fmla="val 28361"/>
                  <a:gd name="adj2" fmla="val 14929"/>
                  <a:gd name="adj3" fmla="val 0"/>
                  <a:gd name="adj4" fmla="val 57385"/>
                </a:avLst>
              </a:prstGeom>
              <a:solidFill>
                <a:srgbClr val="FF0000"/>
              </a:solidFill>
              <a:ln w="25400" cap="flat" cmpd="sng" algn="ctr">
                <a:solidFill>
                  <a:schemeClr val="bg2"/>
                </a:solid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46" name="Rectangle 45">
                <a:extLst>
                  <a:ext uri="{FF2B5EF4-FFF2-40B4-BE49-F238E27FC236}">
                    <a16:creationId xmlns:a16="http://schemas.microsoft.com/office/drawing/2014/main" id="{52ECD632-8E99-432F-B6C7-968EDE5B4BF8}"/>
                  </a:ext>
                </a:extLst>
              </p:cNvPr>
              <p:cNvSpPr/>
              <p:nvPr/>
            </p:nvSpPr>
            <p:spPr>
              <a:xfrm>
                <a:off x="3486221" y="4467108"/>
                <a:ext cx="51271" cy="42957"/>
              </a:xfrm>
              <a:prstGeom prst="rect">
                <a:avLst/>
              </a:prstGeom>
              <a:solidFill>
                <a:srgbClr val="FF0000"/>
              </a:solid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71" name="TextBox 270">
            <a:extLst>
              <a:ext uri="{FF2B5EF4-FFF2-40B4-BE49-F238E27FC236}">
                <a16:creationId xmlns:a16="http://schemas.microsoft.com/office/drawing/2014/main" id="{75B8BB38-BF82-0296-32D7-B5BDA29D2D5C}"/>
              </a:ext>
            </a:extLst>
          </p:cNvPr>
          <p:cNvSpPr txBox="1"/>
          <p:nvPr/>
        </p:nvSpPr>
        <p:spPr>
          <a:xfrm>
            <a:off x="5506733" y="14887882"/>
            <a:ext cx="8743950" cy="4801314"/>
          </a:xfrm>
          <a:prstGeom prst="rect">
            <a:avLst/>
          </a:prstGeom>
          <a:noFill/>
        </p:spPr>
        <p:txBody>
          <a:bodyPr wrap="square" rtlCol="0">
            <a:spAutoFit/>
          </a:bodyPr>
          <a:lstStyle/>
          <a:p>
            <a:r>
              <a:rPr lang="en-US"/>
              <a:t>In this structure ignition example (figure ex2), the house ignited from a burning car parked 5 to 8 ft away. This is an important example as it shows how dangerous vehicles can be when placed near a house. Variations of this scenario include a vehicle under a car port connected or adjacent to the house. </a:t>
            </a:r>
            <a:endParaRPr lang="en-US" dirty="0"/>
          </a:p>
          <a:p>
            <a:endParaRPr lang="en-US" dirty="0"/>
          </a:p>
          <a:p>
            <a:r>
              <a:rPr lang="en-US"/>
              <a:t>Vehicles are not designed to resist the fire and ember exposures in WUI fires and they can readily ignite. Unless placed in a closed garage, vehicles should be well away from structures. This will be further discussed in the Hazard Mitigation Methodology </a:t>
            </a:r>
            <a:r>
              <a:rPr lang="en-US">
                <a:solidFill>
                  <a:schemeClr val="accent1"/>
                </a:solidFill>
              </a:rPr>
              <a:t>section 3.0</a:t>
            </a:r>
            <a:r>
              <a:rPr lang="en-US" dirty="0">
                <a:solidFill>
                  <a:schemeClr val="accent1"/>
                </a:solidFill>
              </a:rPr>
              <a:t>.</a:t>
            </a:r>
            <a:endParaRPr lang="en-US" dirty="0"/>
          </a:p>
          <a:p>
            <a:endParaRPr lang="en-US" dirty="0"/>
          </a:p>
          <a:p>
            <a:r>
              <a:rPr lang="en-US"/>
              <a:t>In this case a defensive action was taken: a bulldozer operator (in the area at the time of structure ignition) was able to move the burning vehicle and “open up” the siding and save the structure. The top image (Figure ex2-1 a), taken by the bulldozer operator shows the fully involved car moved away from the house. The bottom image (b) was taken during the NIST field data collection effort, where evidence of a defensive action was collected. Subsequent data collection was used to find the bulldozer operator who saved the house and confirm the defensive action. To learn more about the NIST WUI Case Studies check out </a:t>
            </a:r>
            <a:r>
              <a:rPr lang="en-US" i="1">
                <a:solidFill>
                  <a:schemeClr val="accent1"/>
                </a:solidFill>
              </a:rPr>
              <a:t>The WUI Science Corner </a:t>
            </a:r>
            <a:endParaRPr lang="en-US" i="1" dirty="0">
              <a:solidFill>
                <a:schemeClr val="accent1"/>
              </a:solidFill>
            </a:endParaRPr>
          </a:p>
        </p:txBody>
      </p:sp>
      <p:sp>
        <p:nvSpPr>
          <p:cNvPr id="273" name="Rectangle: Rounded Corners 272">
            <a:extLst>
              <a:ext uri="{FF2B5EF4-FFF2-40B4-BE49-F238E27FC236}">
                <a16:creationId xmlns:a16="http://schemas.microsoft.com/office/drawing/2014/main" id="{8F06EDA9-C0E0-8DDE-BDD7-D4C15A8D7CFD}"/>
              </a:ext>
            </a:extLst>
          </p:cNvPr>
          <p:cNvSpPr/>
          <p:nvPr/>
        </p:nvSpPr>
        <p:spPr>
          <a:xfrm>
            <a:off x="14952479" y="13920552"/>
            <a:ext cx="3105150" cy="6089412"/>
          </a:xfrm>
          <a:prstGeom prst="roundRect">
            <a:avLst>
              <a:gd name="adj" fmla="val 9818"/>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b="1" i="1" dirty="0"/>
              <a:t>The WUI Science Corner</a:t>
            </a:r>
          </a:p>
          <a:p>
            <a:r>
              <a:rPr lang="en-US" sz="1600" dirty="0"/>
              <a:t>In this example, the NIST WUI Case Study methodology worked by connecting the NIST field observation hypothesis of a defensive action with the Technical Discussion of the first responder that saved the structure. </a:t>
            </a:r>
          </a:p>
          <a:p>
            <a:endParaRPr lang="en-US" sz="1600" dirty="0"/>
          </a:p>
          <a:p>
            <a:r>
              <a:rPr lang="en-US" sz="1600" dirty="0"/>
              <a:t>This connection was only possible because of the NIST WUI data collection methodology. </a:t>
            </a:r>
          </a:p>
          <a:p>
            <a:endParaRPr lang="en-US" sz="1600" dirty="0"/>
          </a:p>
          <a:p>
            <a:r>
              <a:rPr lang="en-US" sz="1600" dirty="0"/>
              <a:t>Not connecting the field observations to first responder actions frequently leads to wrong conclusions about house survivability and building code effectiveness. You can learn more about the NIST WUI Data Collection methodology in </a:t>
            </a:r>
            <a:r>
              <a:rPr lang="en-US" sz="1600" u="sng" dirty="0"/>
              <a:t>NIST TN 2296</a:t>
            </a:r>
          </a:p>
        </p:txBody>
      </p:sp>
      <p:sp>
        <p:nvSpPr>
          <p:cNvPr id="5" name="Rectangle: Rounded Corners 4">
            <a:extLst>
              <a:ext uri="{FF2B5EF4-FFF2-40B4-BE49-F238E27FC236}">
                <a16:creationId xmlns:a16="http://schemas.microsoft.com/office/drawing/2014/main" id="{4A6AE6CF-203A-B820-492D-0501D832C013}"/>
              </a:ext>
            </a:extLst>
          </p:cNvPr>
          <p:cNvSpPr/>
          <p:nvPr/>
        </p:nvSpPr>
        <p:spPr>
          <a:xfrm>
            <a:off x="4244883" y="900014"/>
            <a:ext cx="2279721" cy="1190171"/>
          </a:xfrm>
          <a:prstGeom prst="roundRect">
            <a:avLst/>
          </a:prstGeom>
          <a:solidFill>
            <a:srgbClr val="FFFF00"/>
          </a:solidFill>
          <a:ln w="381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92D905F7-6B4F-8CDF-C3BA-6FDBC4F1C44A}"/>
              </a:ext>
            </a:extLst>
          </p:cNvPr>
          <p:cNvPicPr>
            <a:picLocks noChangeAspect="1"/>
          </p:cNvPicPr>
          <p:nvPr/>
        </p:nvPicPr>
        <p:blipFill>
          <a:blip r:embed="rId5"/>
          <a:stretch>
            <a:fillRect/>
          </a:stretch>
        </p:blipFill>
        <p:spPr>
          <a:xfrm>
            <a:off x="4305733" y="1128840"/>
            <a:ext cx="14249400" cy="790575"/>
          </a:xfrm>
          <a:prstGeom prst="rect">
            <a:avLst/>
          </a:prstGeom>
        </p:spPr>
      </p:pic>
    </p:spTree>
    <p:extLst>
      <p:ext uri="{BB962C8B-B14F-4D97-AF65-F5344CB8AC3E}">
        <p14:creationId xmlns:p14="http://schemas.microsoft.com/office/powerpoint/2010/main" val="3735397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 name="Rectangle 242">
            <a:extLst>
              <a:ext uri="{FF2B5EF4-FFF2-40B4-BE49-F238E27FC236}">
                <a16:creationId xmlns:a16="http://schemas.microsoft.com/office/drawing/2014/main" id="{8A117ED8-0FE5-D5BE-9913-67E2D3E2AD33}"/>
              </a:ext>
            </a:extLst>
          </p:cNvPr>
          <p:cNvSpPr/>
          <p:nvPr/>
        </p:nvSpPr>
        <p:spPr>
          <a:xfrm>
            <a:off x="-13106400" y="-5080000"/>
            <a:ext cx="49784000" cy="40335200"/>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 name="Rectangle: Rounded Corners 2">
            <a:hlinkClick r:id="rId2" action="ppaction://hlinksldjump"/>
            <a:extLst>
              <a:ext uri="{FF2B5EF4-FFF2-40B4-BE49-F238E27FC236}">
                <a16:creationId xmlns:a16="http://schemas.microsoft.com/office/drawing/2014/main" id="{BBA717EC-64F6-AB68-4B50-0D92A7AB6EB2}"/>
              </a:ext>
            </a:extLst>
          </p:cNvPr>
          <p:cNvSpPr/>
          <p:nvPr/>
        </p:nvSpPr>
        <p:spPr>
          <a:xfrm>
            <a:off x="4972050" y="304800"/>
            <a:ext cx="13716000" cy="316524"/>
          </a:xfrm>
          <a:prstGeom prst="roundRect">
            <a:avLst/>
          </a:prstGeom>
          <a:solidFill>
            <a:srgbClr val="FFCCFF"/>
          </a:solidFill>
          <a:ln>
            <a:solidFill>
              <a:schemeClr val="bg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02060"/>
                </a:solidFill>
              </a:rPr>
              <a:t>HMM-N </a:t>
            </a:r>
            <a:r>
              <a:rPr lang="en-US" sz="2800">
                <a:solidFill>
                  <a:srgbClr val="002060"/>
                </a:solidFill>
                <a:sym typeface="Wingdings" panose="05000000000000000000" pitchFamily="2" charset="2"/>
              </a:rPr>
              <a:t></a:t>
            </a:r>
            <a:endParaRPr lang="en-US" sz="2800" dirty="0">
              <a:solidFill>
                <a:srgbClr val="002060"/>
              </a:solidFill>
            </a:endParaRPr>
          </a:p>
        </p:txBody>
      </p:sp>
      <p:sp>
        <p:nvSpPr>
          <p:cNvPr id="7" name="Title 6">
            <a:extLst>
              <a:ext uri="{FF2B5EF4-FFF2-40B4-BE49-F238E27FC236}">
                <a16:creationId xmlns:a16="http://schemas.microsoft.com/office/drawing/2014/main" id="{181F9F74-429D-F1E3-584F-93A91417BD7A}"/>
              </a:ext>
            </a:extLst>
          </p:cNvPr>
          <p:cNvSpPr>
            <a:spLocks noGrp="1"/>
          </p:cNvSpPr>
          <p:nvPr>
            <p:ph type="title"/>
          </p:nvPr>
        </p:nvSpPr>
        <p:spPr/>
        <p:txBody>
          <a:bodyPr>
            <a:normAutofit fontScale="90000"/>
          </a:bodyPr>
          <a:lstStyle/>
          <a:p>
            <a:r>
              <a:rPr lang="en-US"/>
              <a:t>0.0 Escape</a:t>
            </a:r>
            <a:endParaRPr lang="en-US" dirty="0"/>
          </a:p>
        </p:txBody>
      </p:sp>
      <p:sp>
        <p:nvSpPr>
          <p:cNvPr id="258" name="Rectangle: Rounded Corners 257">
            <a:hlinkClick r:id="" action="ppaction://hlinkshowjump?jump=nextslide"/>
            <a:extLst>
              <a:ext uri="{FF2B5EF4-FFF2-40B4-BE49-F238E27FC236}">
                <a16:creationId xmlns:a16="http://schemas.microsoft.com/office/drawing/2014/main" id="{814D4510-18C1-76F8-B66A-8F443558A13B}"/>
              </a:ext>
            </a:extLst>
          </p:cNvPr>
          <p:cNvSpPr/>
          <p:nvPr/>
        </p:nvSpPr>
        <p:spPr>
          <a:xfrm>
            <a:off x="17595850" y="621324"/>
            <a:ext cx="1092200" cy="316524"/>
          </a:xfrm>
          <a:prstGeom prst="roundRect">
            <a:avLst/>
          </a:prstGeom>
          <a:solidFill>
            <a:schemeClr val="accent1">
              <a:lumMod val="75000"/>
            </a:schemeClr>
          </a:solidFill>
          <a:ln>
            <a:solidFill>
              <a:schemeClr val="bg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a:t>next &gt;</a:t>
            </a:r>
            <a:endParaRPr lang="en-US" sz="2000" dirty="0"/>
          </a:p>
        </p:txBody>
      </p:sp>
      <p:sp>
        <p:nvSpPr>
          <p:cNvPr id="259" name="Rectangle: Rounded Corners 258">
            <a:hlinkClick r:id="" action="ppaction://hlinkshowjump?jump=previousslide"/>
            <a:extLst>
              <a:ext uri="{FF2B5EF4-FFF2-40B4-BE49-F238E27FC236}">
                <a16:creationId xmlns:a16="http://schemas.microsoft.com/office/drawing/2014/main" id="{A2062EFB-7695-F7F5-CCF4-CD38CF53C5AA}"/>
              </a:ext>
            </a:extLst>
          </p:cNvPr>
          <p:cNvSpPr/>
          <p:nvPr/>
        </p:nvSpPr>
        <p:spPr>
          <a:xfrm>
            <a:off x="4991100" y="621324"/>
            <a:ext cx="1092200" cy="316524"/>
          </a:xfrm>
          <a:prstGeom prst="roundRect">
            <a:avLst/>
          </a:prstGeom>
          <a:solidFill>
            <a:schemeClr val="accent1">
              <a:lumMod val="75000"/>
            </a:schemeClr>
          </a:solidFill>
          <a:ln>
            <a:solidFill>
              <a:schemeClr val="bg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a:t>&lt; prev</a:t>
            </a:r>
            <a:endParaRPr lang="en-US" sz="2000" dirty="0"/>
          </a:p>
        </p:txBody>
      </p:sp>
      <p:sp>
        <p:nvSpPr>
          <p:cNvPr id="2" name="Rectangle: Rounded Corners 1">
            <a:extLst>
              <a:ext uri="{FF2B5EF4-FFF2-40B4-BE49-F238E27FC236}">
                <a16:creationId xmlns:a16="http://schemas.microsoft.com/office/drawing/2014/main" id="{251AB348-C24B-EEA4-3854-11BACE5B4C8D}"/>
              </a:ext>
            </a:extLst>
          </p:cNvPr>
          <p:cNvSpPr/>
          <p:nvPr/>
        </p:nvSpPr>
        <p:spPr>
          <a:xfrm>
            <a:off x="657734" y="3654094"/>
            <a:ext cx="3984940" cy="2172508"/>
          </a:xfrm>
          <a:prstGeom prst="roundRect">
            <a:avLst/>
          </a:prstGeom>
          <a:solidFill>
            <a:srgbClr val="FFFF00"/>
          </a:solidFill>
          <a:ln>
            <a:solidFill>
              <a:schemeClr val="bg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b="1" dirty="0">
                <a:solidFill>
                  <a:schemeClr val="tx1"/>
                </a:solidFill>
              </a:rPr>
              <a:t>WEBPAGE 7ofX</a:t>
            </a:r>
          </a:p>
          <a:p>
            <a:pPr algn="ctr"/>
            <a:r>
              <a:rPr lang="en-US" sz="4000" b="1" dirty="0">
                <a:solidFill>
                  <a:schemeClr val="tx1"/>
                </a:solidFill>
              </a:rPr>
              <a:t>4c New window</a:t>
            </a:r>
          </a:p>
        </p:txBody>
      </p:sp>
      <p:sp>
        <p:nvSpPr>
          <p:cNvPr id="4" name="Title 1">
            <a:extLst>
              <a:ext uri="{FF2B5EF4-FFF2-40B4-BE49-F238E27FC236}">
                <a16:creationId xmlns:a16="http://schemas.microsoft.com/office/drawing/2014/main" id="{541B678C-F1B4-1120-6435-9EAC587D1A71}"/>
              </a:ext>
            </a:extLst>
          </p:cNvPr>
          <p:cNvSpPr txBox="1">
            <a:spLocks/>
          </p:cNvSpPr>
          <p:nvPr/>
        </p:nvSpPr>
        <p:spPr>
          <a:xfrm>
            <a:off x="5644726" y="2479449"/>
            <a:ext cx="10515600" cy="725566"/>
          </a:xfrm>
          <a:prstGeom prst="rect">
            <a:avLst/>
          </a:prstGeom>
        </p:spPr>
        <p:txBody>
          <a:bodyPr vert="horz" lIns="91440" tIns="45720" rIns="91440" bIns="45720" rtlCol="0" anchor="ctr">
            <a:normAutofit fontScale="92500"/>
          </a:bodyPr>
          <a:lstStyle>
            <a:defPPr>
              <a:defRPr lang="en-US"/>
            </a:defPPr>
            <a:lvl1pPr defTabSz="2743200">
              <a:lnSpc>
                <a:spcPct val="90000"/>
              </a:lnSpc>
              <a:spcBef>
                <a:spcPct val="0"/>
              </a:spcBef>
              <a:buNone/>
              <a:defRPr sz="4400" b="1">
                <a:latin typeface="+mj-lt"/>
                <a:ea typeface="+mj-ea"/>
                <a:cs typeface="+mj-cs"/>
              </a:defRPr>
            </a:lvl1pPr>
          </a:lstStyle>
          <a:p>
            <a:r>
              <a:rPr lang="en-US" dirty="0"/>
              <a:t>Fire Spread and Structure Ignition, Example 3 </a:t>
            </a:r>
          </a:p>
        </p:txBody>
      </p:sp>
      <p:sp>
        <p:nvSpPr>
          <p:cNvPr id="234" name="Title 1">
            <a:extLst>
              <a:ext uri="{FF2B5EF4-FFF2-40B4-BE49-F238E27FC236}">
                <a16:creationId xmlns:a16="http://schemas.microsoft.com/office/drawing/2014/main" id="{8747D95E-84A4-DCC2-B8A6-579BD38E113A}"/>
              </a:ext>
            </a:extLst>
          </p:cNvPr>
          <p:cNvSpPr txBox="1">
            <a:spLocks/>
          </p:cNvSpPr>
          <p:nvPr/>
        </p:nvSpPr>
        <p:spPr>
          <a:xfrm>
            <a:off x="5599324" y="10647339"/>
            <a:ext cx="8584588" cy="737342"/>
          </a:xfrm>
          <a:prstGeom prst="rect">
            <a:avLst/>
          </a:prstGeom>
        </p:spPr>
        <p:txBody>
          <a:bodyPr vert="horz" lIns="91440" tIns="45720" rIns="91440" bIns="45720" rtlCol="0" anchor="ctr">
            <a:normAutofit/>
          </a:bodyPr>
          <a:lstStyle>
            <a:lvl1pPr algn="l" defTabSz="2743200" rtl="0" eaLnBrk="1" latinLnBrk="0" hangingPunct="1">
              <a:lnSpc>
                <a:spcPct val="90000"/>
              </a:lnSpc>
              <a:spcBef>
                <a:spcPct val="0"/>
              </a:spcBef>
              <a:buNone/>
              <a:defRPr sz="900" kern="1200">
                <a:solidFill>
                  <a:schemeClr val="tx1"/>
                </a:solidFill>
                <a:latin typeface="+mj-lt"/>
                <a:ea typeface="+mj-ea"/>
                <a:cs typeface="+mj-cs"/>
              </a:defRPr>
            </a:lvl1pPr>
          </a:lstStyle>
          <a:p>
            <a:r>
              <a:rPr lang="en-US" sz="4400" b="1" dirty="0"/>
              <a:t>Summary and Analysis of Example 2</a:t>
            </a:r>
          </a:p>
        </p:txBody>
      </p:sp>
      <p:sp>
        <p:nvSpPr>
          <p:cNvPr id="6" name="TextBox 5">
            <a:extLst>
              <a:ext uri="{FF2B5EF4-FFF2-40B4-BE49-F238E27FC236}">
                <a16:creationId xmlns:a16="http://schemas.microsoft.com/office/drawing/2014/main" id="{ED18FEFD-5ED0-DE5A-C633-E0501C9EFAE0}"/>
              </a:ext>
            </a:extLst>
          </p:cNvPr>
          <p:cNvSpPr txBox="1"/>
          <p:nvPr/>
        </p:nvSpPr>
        <p:spPr>
          <a:xfrm>
            <a:off x="6083301" y="3326311"/>
            <a:ext cx="4683086" cy="369332"/>
          </a:xfrm>
          <a:prstGeom prst="rect">
            <a:avLst/>
          </a:prstGeom>
          <a:noFill/>
        </p:spPr>
        <p:txBody>
          <a:bodyPr wrap="square" rtlCol="0">
            <a:spAutoFit/>
          </a:bodyPr>
          <a:lstStyle/>
          <a:p>
            <a:r>
              <a:rPr lang="en-US" b="1" dirty="0"/>
              <a:t>Fire Spread Pathway</a:t>
            </a:r>
          </a:p>
        </p:txBody>
      </p:sp>
      <p:grpSp>
        <p:nvGrpSpPr>
          <p:cNvPr id="5" name="Group 4">
            <a:extLst>
              <a:ext uri="{FF2B5EF4-FFF2-40B4-BE49-F238E27FC236}">
                <a16:creationId xmlns:a16="http://schemas.microsoft.com/office/drawing/2014/main" id="{7CFC9391-8793-66E7-17EB-D811A16CB9C4}"/>
              </a:ext>
            </a:extLst>
          </p:cNvPr>
          <p:cNvGrpSpPr/>
          <p:nvPr/>
        </p:nvGrpSpPr>
        <p:grpSpPr>
          <a:xfrm>
            <a:off x="6279876" y="3880573"/>
            <a:ext cx="10643392" cy="6287530"/>
            <a:chOff x="1084831" y="1869290"/>
            <a:chExt cx="7855992" cy="4363916"/>
          </a:xfrm>
        </p:grpSpPr>
        <p:sp>
          <p:nvSpPr>
            <p:cNvPr id="8" name="Rectangle 7">
              <a:extLst>
                <a:ext uri="{FF2B5EF4-FFF2-40B4-BE49-F238E27FC236}">
                  <a16:creationId xmlns:a16="http://schemas.microsoft.com/office/drawing/2014/main" id="{9A268CC3-7CF4-4B13-B856-5410B289ADCD}"/>
                </a:ext>
              </a:extLst>
            </p:cNvPr>
            <p:cNvSpPr/>
            <p:nvPr/>
          </p:nvSpPr>
          <p:spPr>
            <a:xfrm>
              <a:off x="1086548" y="2361149"/>
              <a:ext cx="1772203" cy="37689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6F5A381-5F12-4DEB-A206-73B7BCEEF292}"/>
                </a:ext>
              </a:extLst>
            </p:cNvPr>
            <p:cNvSpPr/>
            <p:nvPr/>
          </p:nvSpPr>
          <p:spPr>
            <a:xfrm>
              <a:off x="1084831" y="2352665"/>
              <a:ext cx="1772222" cy="3783353"/>
            </a:xfrm>
            <a:prstGeom prst="rect">
              <a:avLst/>
            </a:prstGeom>
            <a:solidFill>
              <a:schemeClr val="bg2">
                <a:lumMod val="90000"/>
                <a:lumOff val="1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10" name="Rectangle 9">
              <a:extLst>
                <a:ext uri="{FF2B5EF4-FFF2-40B4-BE49-F238E27FC236}">
                  <a16:creationId xmlns:a16="http://schemas.microsoft.com/office/drawing/2014/main" id="{051444D7-B977-4A08-9A59-D3CE61163936}"/>
                </a:ext>
              </a:extLst>
            </p:cNvPr>
            <p:cNvSpPr/>
            <p:nvPr/>
          </p:nvSpPr>
          <p:spPr>
            <a:xfrm>
              <a:off x="1086559" y="1988195"/>
              <a:ext cx="7854264" cy="37729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11" name="Rectangle 10">
              <a:extLst>
                <a:ext uri="{FF2B5EF4-FFF2-40B4-BE49-F238E27FC236}">
                  <a16:creationId xmlns:a16="http://schemas.microsoft.com/office/drawing/2014/main" id="{46E81AFA-8AE5-4E35-B215-CDAF480AFCCC}"/>
                </a:ext>
              </a:extLst>
            </p:cNvPr>
            <p:cNvSpPr/>
            <p:nvPr/>
          </p:nvSpPr>
          <p:spPr>
            <a:xfrm>
              <a:off x="1086559" y="1869290"/>
              <a:ext cx="7854254" cy="43639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sz="2800"/>
            </a:p>
          </p:txBody>
        </p:sp>
        <p:cxnSp>
          <p:nvCxnSpPr>
            <p:cNvPr id="12" name="Straight Connector 11">
              <a:extLst>
                <a:ext uri="{FF2B5EF4-FFF2-40B4-BE49-F238E27FC236}">
                  <a16:creationId xmlns:a16="http://schemas.microsoft.com/office/drawing/2014/main" id="{0255F411-3353-465F-8B8A-ADA913667FE2}"/>
                </a:ext>
              </a:extLst>
            </p:cNvPr>
            <p:cNvCxnSpPr>
              <a:cxnSpLocks/>
            </p:cNvCxnSpPr>
            <p:nvPr/>
          </p:nvCxnSpPr>
          <p:spPr>
            <a:xfrm>
              <a:off x="2831323" y="2361149"/>
              <a:ext cx="0" cy="3787690"/>
            </a:xfrm>
            <a:prstGeom prst="line">
              <a:avLst/>
            </a:prstGeom>
            <a:solidFill>
              <a:schemeClr val="tx2">
                <a:lumMod val="40000"/>
                <a:lumOff val="60000"/>
              </a:schemeClr>
            </a:solidFill>
            <a:ln w="57150">
              <a:solidFill>
                <a:srgbClr val="000000"/>
              </a:solidFill>
              <a:prstDash val="sysDot"/>
            </a:ln>
          </p:spPr>
          <p:style>
            <a:lnRef idx="1">
              <a:schemeClr val="accent1"/>
            </a:lnRef>
            <a:fillRef idx="0">
              <a:schemeClr val="accent1"/>
            </a:fillRef>
            <a:effectRef idx="0">
              <a:schemeClr val="accent1"/>
            </a:effectRef>
            <a:fontRef idx="minor">
              <a:schemeClr val="tx1"/>
            </a:fontRef>
          </p:style>
        </p:cxnSp>
        <p:sp>
          <p:nvSpPr>
            <p:cNvPr id="13" name="Text Box 7169">
              <a:extLst>
                <a:ext uri="{FF2B5EF4-FFF2-40B4-BE49-F238E27FC236}">
                  <a16:creationId xmlns:a16="http://schemas.microsoft.com/office/drawing/2014/main" id="{64ACCBE4-78B0-4C75-A8E1-F6095771A63D}"/>
                </a:ext>
              </a:extLst>
            </p:cNvPr>
            <p:cNvSpPr txBox="1"/>
            <p:nvPr/>
          </p:nvSpPr>
          <p:spPr>
            <a:xfrm>
              <a:off x="4296593" y="1926555"/>
              <a:ext cx="1080272" cy="491315"/>
            </a:xfrm>
            <a:prstGeom prst="rect">
              <a:avLst/>
            </a:prstGeom>
            <a:noFill/>
            <a:ln w="6350">
              <a:noFill/>
            </a:ln>
          </p:spPr>
          <p:txBody>
            <a:bodyPr rot="0" spcFirstLastPara="0" vert="horz" wrap="square" lIns="45720" tIns="45720" rIns="45720" bIns="45720" numCol="1" spcCol="0" rtlCol="0" fromWordArt="0" anchor="t" anchorCtr="0" forceAA="0" compatLnSpc="1">
              <a:prstTxWarp prst="textNoShape">
                <a:avLst/>
              </a:prstTxWarp>
              <a:spAutoFit/>
            </a:bodyPr>
            <a:lstStyle/>
            <a:p>
              <a:pPr algn="ctr"/>
              <a:r>
                <a:rPr lang="en-US" sz="4000" b="1" i="1" dirty="0">
                  <a:solidFill>
                    <a:schemeClr val="tx2"/>
                  </a:solidFill>
                  <a:latin typeface="Times New Roman" panose="02020603050405020304" pitchFamily="18" charset="0"/>
                  <a:ea typeface="Times New Roman" panose="02020603050405020304" pitchFamily="18" charset="0"/>
                </a:rPr>
                <a:t>WUI</a:t>
              </a:r>
              <a:endParaRPr lang="en-US" sz="4000" dirty="0">
                <a:solidFill>
                  <a:schemeClr val="tx2"/>
                </a:solidFill>
                <a:latin typeface="Times New Roman" panose="02020603050405020304" pitchFamily="18" charset="0"/>
                <a:ea typeface="Times New Roman" panose="02020603050405020304" pitchFamily="18" charset="0"/>
              </a:endParaRPr>
            </a:p>
          </p:txBody>
        </p:sp>
        <p:sp>
          <p:nvSpPr>
            <p:cNvPr id="14" name="Rectangle 13">
              <a:extLst>
                <a:ext uri="{FF2B5EF4-FFF2-40B4-BE49-F238E27FC236}">
                  <a16:creationId xmlns:a16="http://schemas.microsoft.com/office/drawing/2014/main" id="{F6CFEB12-EF49-49FB-8D78-DCB69F413F91}"/>
                </a:ext>
              </a:extLst>
            </p:cNvPr>
            <p:cNvSpPr/>
            <p:nvPr/>
          </p:nvSpPr>
          <p:spPr bwMode="auto">
            <a:xfrm>
              <a:off x="6475110" y="3230473"/>
              <a:ext cx="2129138" cy="1260329"/>
            </a:xfrm>
            <a:prstGeom prst="rect">
              <a:avLst/>
            </a:prstGeom>
            <a:solidFill>
              <a:srgbClr val="FFC000"/>
            </a:solidFill>
            <a:ln w="9525" cap="flat" cmpd="sng" algn="ctr">
              <a:noFill/>
              <a:prstDash val="solid"/>
              <a:round/>
              <a:headEnd type="none" w="med" len="med"/>
              <a:tailEnd type="none" w="med" len="med"/>
            </a:ln>
            <a:effectLst/>
          </p:spPr>
          <p:txBody>
            <a:bodyPr vert="horz" wrap="square" lIns="45720" tIns="45720" rIns="45720" bIns="45720" numCol="1" rtlCol="0" anchor="t" anchorCtr="0" compatLnSpc="1">
              <a:prstTxWarp prst="textNoShape">
                <a:avLst/>
              </a:prstTxWarp>
              <a:spAutoFit/>
            </a:bodyPr>
            <a:lstStyle/>
            <a:p>
              <a:pPr eaLnBrk="0" fontAlgn="base" hangingPunct="0"/>
              <a:r>
                <a:rPr lang="en-US" sz="1400" b="1" i="1">
                  <a:solidFill>
                    <a:schemeClr val="tx2"/>
                  </a:solidFill>
                  <a:latin typeface="+mj-lt"/>
                </a:rPr>
                <a:t>Detached Combustibles</a:t>
              </a:r>
              <a:endParaRPr lang="en-US" sz="1400" dirty="0">
                <a:solidFill>
                  <a:schemeClr val="tx2"/>
                </a:solidFill>
                <a:latin typeface="+mj-lt"/>
                <a:ea typeface="Times New Roman" panose="02020603050405020304" pitchFamily="18" charset="0"/>
              </a:endParaRPr>
            </a:p>
            <a:p>
              <a:pPr marL="171450" indent="-171450" eaLnBrk="0" fontAlgn="base" hangingPunct="0">
                <a:buFont typeface="Arial" panose="020B0604020202020204" pitchFamily="34" charset="0"/>
                <a:buChar char="•"/>
                <a:tabLst>
                  <a:tab pos="228600" algn="l"/>
                </a:tabLst>
              </a:pPr>
              <a:r>
                <a:rPr lang="en-US" sz="1400" dirty="0">
                  <a:solidFill>
                    <a:schemeClr val="tx2"/>
                  </a:solidFill>
                  <a:latin typeface="+mj-lt"/>
                </a:rPr>
                <a:t>Fences</a:t>
              </a:r>
              <a:endParaRPr lang="en-US" sz="1400" dirty="0">
                <a:solidFill>
                  <a:schemeClr val="tx2"/>
                </a:solidFill>
                <a:latin typeface="+mj-lt"/>
                <a:ea typeface="Times New Roman" panose="02020603050405020304" pitchFamily="18" charset="0"/>
              </a:endParaRPr>
            </a:p>
            <a:p>
              <a:pPr marL="171450" indent="-171450" eaLnBrk="0" fontAlgn="base" hangingPunct="0">
                <a:buFont typeface="Arial" panose="020B0604020202020204" pitchFamily="34" charset="0"/>
                <a:buChar char="•"/>
                <a:tabLst>
                  <a:tab pos="228600" algn="l"/>
                </a:tabLst>
              </a:pPr>
              <a:r>
                <a:rPr lang="en-US" sz="1400">
                  <a:solidFill>
                    <a:schemeClr val="tx2"/>
                  </a:solidFill>
                  <a:latin typeface="+mj-lt"/>
                </a:rPr>
                <a:t>Wood piles</a:t>
              </a:r>
              <a:endParaRPr lang="en-US" sz="1400" dirty="0">
                <a:solidFill>
                  <a:schemeClr val="tx2"/>
                </a:solidFill>
                <a:latin typeface="+mj-lt"/>
                <a:ea typeface="Times New Roman" panose="02020603050405020304" pitchFamily="18" charset="0"/>
              </a:endParaRPr>
            </a:p>
            <a:p>
              <a:pPr marL="171450" indent="-171450" eaLnBrk="0" fontAlgn="base" hangingPunct="0">
                <a:buFont typeface="Arial" panose="020B0604020202020204" pitchFamily="34" charset="0"/>
                <a:buChar char="•"/>
                <a:tabLst>
                  <a:tab pos="228600" algn="l"/>
                </a:tabLst>
              </a:pPr>
              <a:r>
                <a:rPr lang="en-US" sz="1400">
                  <a:solidFill>
                    <a:schemeClr val="tx2"/>
                  </a:solidFill>
                  <a:latin typeface="+mj-lt"/>
                </a:rPr>
                <a:t>Railroad ties</a:t>
              </a:r>
              <a:endParaRPr lang="en-US" sz="1400" dirty="0">
                <a:solidFill>
                  <a:schemeClr val="tx2"/>
                </a:solidFill>
                <a:latin typeface="+mj-lt"/>
                <a:ea typeface="Times New Roman" panose="02020603050405020304" pitchFamily="18" charset="0"/>
              </a:endParaRPr>
            </a:p>
            <a:p>
              <a:pPr marL="171450" indent="-171450" eaLnBrk="0" fontAlgn="base" hangingPunct="0">
                <a:buFont typeface="Arial" panose="020B0604020202020204" pitchFamily="34" charset="0"/>
                <a:buChar char="•"/>
                <a:tabLst>
                  <a:tab pos="228600" algn="l"/>
                </a:tabLst>
              </a:pPr>
              <a:r>
                <a:rPr lang="en-US" sz="1400" dirty="0">
                  <a:solidFill>
                    <a:schemeClr val="tx2"/>
                  </a:solidFill>
                  <a:latin typeface="+mj-lt"/>
                </a:rPr>
                <a:t>Mulch</a:t>
              </a:r>
              <a:r>
                <a:rPr lang="en-US" sz="1400">
                  <a:solidFill>
                    <a:schemeClr val="tx2"/>
                  </a:solidFill>
                  <a:latin typeface="+mj-lt"/>
                </a:rPr>
                <a:t>/ground debris</a:t>
              </a:r>
              <a:endParaRPr lang="en-US" sz="1400" dirty="0">
                <a:solidFill>
                  <a:schemeClr val="tx2"/>
                </a:solidFill>
                <a:latin typeface="+mj-lt"/>
                <a:ea typeface="Times New Roman" panose="02020603050405020304" pitchFamily="18" charset="0"/>
              </a:endParaRPr>
            </a:p>
            <a:p>
              <a:pPr marL="171450" indent="-171450" eaLnBrk="0" fontAlgn="base" hangingPunct="0">
                <a:buFont typeface="Arial" panose="020B0604020202020204" pitchFamily="34" charset="0"/>
                <a:buChar char="•"/>
                <a:tabLst>
                  <a:tab pos="228600" algn="l"/>
                </a:tabLst>
              </a:pPr>
              <a:r>
                <a:rPr lang="en-US" sz="1400" dirty="0">
                  <a:solidFill>
                    <a:schemeClr val="tx2"/>
                  </a:solidFill>
                  <a:latin typeface="+mj-lt"/>
                </a:rPr>
                <a:t>Playsets</a:t>
              </a:r>
              <a:endParaRPr lang="en-US" sz="1400" dirty="0">
                <a:solidFill>
                  <a:schemeClr val="tx2"/>
                </a:solidFill>
                <a:latin typeface="+mj-lt"/>
                <a:ea typeface="Times New Roman" panose="02020603050405020304" pitchFamily="18" charset="0"/>
              </a:endParaRPr>
            </a:p>
            <a:p>
              <a:pPr marL="171450" indent="-171450" eaLnBrk="0" fontAlgn="base" hangingPunct="0">
                <a:buFont typeface="Arial" panose="020B0604020202020204" pitchFamily="34" charset="0"/>
                <a:buChar char="•"/>
                <a:tabLst>
                  <a:tab pos="228600" algn="l"/>
                </a:tabLst>
              </a:pPr>
              <a:r>
                <a:rPr lang="en-US" sz="1400">
                  <a:solidFill>
                    <a:schemeClr val="tx2"/>
                  </a:solidFill>
                  <a:latin typeface="+mj-lt"/>
                </a:rPr>
                <a:t>Retaining walls</a:t>
              </a:r>
              <a:endParaRPr lang="en-US" sz="1400" dirty="0">
                <a:solidFill>
                  <a:schemeClr val="tx2"/>
                </a:solidFill>
                <a:latin typeface="+mj-lt"/>
              </a:endParaRPr>
            </a:p>
            <a:p>
              <a:pPr marL="171450" indent="-171450" eaLnBrk="0" fontAlgn="base" hangingPunct="0">
                <a:buFont typeface="Arial" panose="020B0604020202020204" pitchFamily="34" charset="0"/>
                <a:buChar char="•"/>
                <a:tabLst>
                  <a:tab pos="228600" algn="l"/>
                </a:tabLst>
              </a:pPr>
              <a:r>
                <a:rPr lang="en-US" sz="1400" dirty="0">
                  <a:solidFill>
                    <a:schemeClr val="tx2"/>
                  </a:solidFill>
                  <a:latin typeface="+mj-lt"/>
                </a:rPr>
                <a:t>Vehicles</a:t>
              </a:r>
              <a:endParaRPr lang="en-US" sz="1400" dirty="0">
                <a:solidFill>
                  <a:schemeClr val="tx2"/>
                </a:solidFill>
                <a:latin typeface="+mj-lt"/>
                <a:ea typeface="Times New Roman" panose="02020603050405020304" pitchFamily="18" charset="0"/>
              </a:endParaRPr>
            </a:p>
          </p:txBody>
        </p:sp>
        <p:sp>
          <p:nvSpPr>
            <p:cNvPr id="15" name="Rectangle 14">
              <a:extLst>
                <a:ext uri="{FF2B5EF4-FFF2-40B4-BE49-F238E27FC236}">
                  <a16:creationId xmlns:a16="http://schemas.microsoft.com/office/drawing/2014/main" id="{E8940553-8365-43BB-A4F9-6445A0647B0C}"/>
                </a:ext>
              </a:extLst>
            </p:cNvPr>
            <p:cNvSpPr/>
            <p:nvPr/>
          </p:nvSpPr>
          <p:spPr bwMode="auto">
            <a:xfrm>
              <a:off x="5098775" y="2617901"/>
              <a:ext cx="1213233" cy="363145"/>
            </a:xfrm>
            <a:prstGeom prst="rect">
              <a:avLst/>
            </a:prstGeom>
            <a:solidFill>
              <a:srgbClr val="FFC000"/>
            </a:solidFill>
            <a:ln w="9525" cap="flat" cmpd="sng" algn="ctr">
              <a:noFill/>
              <a:prstDash val="solid"/>
              <a:round/>
              <a:headEnd type="none" w="med" len="med"/>
              <a:tailEnd type="none" w="med" len="med"/>
            </a:ln>
            <a:effectLst/>
          </p:spPr>
          <p:txBody>
            <a:bodyPr vert="horz" wrap="square" lIns="45720" tIns="45720" rIns="45720" bIns="45720" numCol="1" rtlCol="0" anchor="t" anchorCtr="0" compatLnSpc="1">
              <a:prstTxWarp prst="textNoShape">
                <a:avLst/>
              </a:prstTxWarp>
              <a:spAutoFit/>
            </a:bodyPr>
            <a:lstStyle/>
            <a:p>
              <a:pPr algn="ctr" eaLnBrk="0" fontAlgn="base" hangingPunct="0"/>
              <a:r>
                <a:rPr lang="en-US" sz="1400" b="1" i="1">
                  <a:solidFill>
                    <a:schemeClr val="tx2"/>
                  </a:solidFill>
                  <a:latin typeface="Arial" panose="020B0604020202020204" pitchFamily="34" charset="0"/>
                </a:rPr>
                <a:t>Ornamental Vegetation</a:t>
              </a:r>
              <a:endParaRPr lang="en-US" sz="2000" dirty="0">
                <a:solidFill>
                  <a:schemeClr val="tx2"/>
                </a:solidFill>
                <a:latin typeface="Times New Roman" panose="02020603050405020304" pitchFamily="18" charset="0"/>
                <a:ea typeface="Times New Roman" panose="02020603050405020304" pitchFamily="18" charset="0"/>
              </a:endParaRPr>
            </a:p>
          </p:txBody>
        </p:sp>
        <p:sp>
          <p:nvSpPr>
            <p:cNvPr id="16" name="Rectangle 15">
              <a:extLst>
                <a:ext uri="{FF2B5EF4-FFF2-40B4-BE49-F238E27FC236}">
                  <a16:creationId xmlns:a16="http://schemas.microsoft.com/office/drawing/2014/main" id="{F70CE8C0-B887-45ED-B4DA-A9191F337BB4}"/>
                </a:ext>
              </a:extLst>
            </p:cNvPr>
            <p:cNvSpPr/>
            <p:nvPr/>
          </p:nvSpPr>
          <p:spPr bwMode="auto">
            <a:xfrm>
              <a:off x="3317733" y="3702949"/>
              <a:ext cx="2450184" cy="961268"/>
            </a:xfrm>
            <a:prstGeom prst="rect">
              <a:avLst/>
            </a:prstGeom>
            <a:solidFill>
              <a:srgbClr val="FFFFFF">
                <a:lumMod val="75000"/>
              </a:srgbClr>
            </a:solidFill>
            <a:ln w="9525" cap="flat" cmpd="sng" algn="ctr">
              <a:solidFill>
                <a:srgbClr val="000000"/>
              </a:solidFill>
              <a:prstDash val="solid"/>
              <a:round/>
              <a:headEnd type="none" w="med" len="med"/>
              <a:tailEnd type="none" w="med" len="med"/>
            </a:ln>
            <a:effectLst/>
          </p:spPr>
          <p:txBody>
            <a:bodyPr vert="horz" wrap="square" lIns="45720" tIns="45720" rIns="45720" bIns="45720" numCol="1" rtlCol="0" anchor="ctr" anchorCtr="0" compatLnSpc="1">
              <a:prstTxWarp prst="textNoShape">
                <a:avLst/>
              </a:prstTxWarp>
              <a:spAutoFit/>
            </a:bodyPr>
            <a:lstStyle/>
            <a:p>
              <a:pPr eaLnBrk="0" fontAlgn="base" hangingPunct="0"/>
              <a:r>
                <a:rPr lang="en-US" sz="1400" b="1" i="1" dirty="0">
                  <a:solidFill>
                    <a:schemeClr val="tx2"/>
                  </a:solidFill>
                  <a:latin typeface="+mj-lt"/>
                </a:rPr>
                <a:t>Residence</a:t>
              </a:r>
              <a:endParaRPr lang="en-US" sz="1400" dirty="0">
                <a:solidFill>
                  <a:schemeClr val="tx2"/>
                </a:solidFill>
                <a:latin typeface="+mj-lt"/>
                <a:ea typeface="Times New Roman" panose="02020603050405020304" pitchFamily="18" charset="0"/>
              </a:endParaRPr>
            </a:p>
            <a:p>
              <a:pPr marL="171450" indent="-114300" eaLnBrk="0" fontAlgn="base" hangingPunct="0"/>
              <a:r>
                <a:rPr lang="en-US" sz="1400">
                  <a:solidFill>
                    <a:schemeClr val="tx2"/>
                  </a:solidFill>
                  <a:latin typeface="+mj-lt"/>
                </a:rPr>
                <a:t>Eaves/ roof</a:t>
              </a:r>
              <a:endParaRPr lang="en-US" sz="1400" dirty="0">
                <a:solidFill>
                  <a:schemeClr val="tx2"/>
                </a:solidFill>
                <a:latin typeface="+mj-lt"/>
                <a:ea typeface="Times New Roman" panose="02020603050405020304" pitchFamily="18" charset="0"/>
              </a:endParaRPr>
            </a:p>
            <a:p>
              <a:pPr marL="171450" indent="-114300" eaLnBrk="0" fontAlgn="base" hangingPunct="0"/>
              <a:r>
                <a:rPr lang="en-US" sz="1400" dirty="0">
                  <a:solidFill>
                    <a:schemeClr val="tx2"/>
                  </a:solidFill>
                  <a:latin typeface="+mj-lt"/>
                </a:rPr>
                <a:t>Vents</a:t>
              </a:r>
              <a:endParaRPr lang="en-US" sz="1400" dirty="0">
                <a:solidFill>
                  <a:schemeClr val="tx2"/>
                </a:solidFill>
                <a:latin typeface="+mj-lt"/>
                <a:ea typeface="Times New Roman" panose="02020603050405020304" pitchFamily="18" charset="0"/>
              </a:endParaRPr>
            </a:p>
            <a:p>
              <a:pPr marL="171450" indent="-114300" eaLnBrk="0" fontAlgn="base" hangingPunct="0"/>
              <a:r>
                <a:rPr lang="en-US" sz="1400">
                  <a:solidFill>
                    <a:schemeClr val="tx2"/>
                  </a:solidFill>
                  <a:latin typeface="+mj-lt"/>
                </a:rPr>
                <a:t>Siding </a:t>
              </a:r>
              <a:endParaRPr lang="en-US" sz="1400" dirty="0">
                <a:solidFill>
                  <a:schemeClr val="tx2"/>
                </a:solidFill>
                <a:latin typeface="+mj-lt"/>
                <a:ea typeface="Times New Roman" panose="02020603050405020304" pitchFamily="18" charset="0"/>
              </a:endParaRPr>
            </a:p>
            <a:p>
              <a:pPr marL="171450" indent="-114300" eaLnBrk="0" fontAlgn="base" hangingPunct="0"/>
              <a:r>
                <a:rPr lang="en-US" sz="1400">
                  <a:solidFill>
                    <a:schemeClr val="tx2"/>
                  </a:solidFill>
                  <a:latin typeface="+mj-lt"/>
                </a:rPr>
                <a:t>Window and door frames</a:t>
              </a:r>
              <a:endParaRPr lang="en-US" sz="1400" dirty="0">
                <a:solidFill>
                  <a:schemeClr val="tx2"/>
                </a:solidFill>
                <a:latin typeface="+mj-lt"/>
                <a:ea typeface="Times New Roman" panose="02020603050405020304" pitchFamily="18" charset="0"/>
              </a:endParaRPr>
            </a:p>
            <a:p>
              <a:pPr marL="171450" indent="-114300" eaLnBrk="0" fontAlgn="base" hangingPunct="0"/>
              <a:r>
                <a:rPr lang="en-US" sz="1400">
                  <a:solidFill>
                    <a:schemeClr val="tx2"/>
                  </a:solidFill>
                  <a:latin typeface="+mj-lt"/>
                </a:rPr>
                <a:t>Garage door</a:t>
              </a:r>
              <a:endParaRPr lang="en-US" sz="1400" dirty="0">
                <a:solidFill>
                  <a:schemeClr val="tx2"/>
                </a:solidFill>
                <a:latin typeface="+mj-lt"/>
                <a:ea typeface="Times New Roman" panose="02020603050405020304" pitchFamily="18" charset="0"/>
              </a:endParaRPr>
            </a:p>
          </p:txBody>
        </p:sp>
        <p:sp>
          <p:nvSpPr>
            <p:cNvPr id="18" name="Rectangle 17">
              <a:extLst>
                <a:ext uri="{FF2B5EF4-FFF2-40B4-BE49-F238E27FC236}">
                  <a16:creationId xmlns:a16="http://schemas.microsoft.com/office/drawing/2014/main" id="{4B0698D0-0CA3-4EE3-8E1B-8073ECC611D0}"/>
                </a:ext>
              </a:extLst>
            </p:cNvPr>
            <p:cNvSpPr/>
            <p:nvPr/>
          </p:nvSpPr>
          <p:spPr bwMode="auto">
            <a:xfrm>
              <a:off x="1413905" y="2723859"/>
              <a:ext cx="1106065" cy="363145"/>
            </a:xfrm>
            <a:prstGeom prst="rect">
              <a:avLst/>
            </a:prstGeom>
            <a:solidFill>
              <a:srgbClr val="FFC000"/>
            </a:solidFill>
            <a:ln w="9525" cap="flat" cmpd="sng" algn="ctr">
              <a:noFill/>
              <a:prstDash val="solid"/>
              <a:round/>
              <a:headEnd type="none" w="med" len="med"/>
              <a:tailEnd type="none" w="med" len="med"/>
            </a:ln>
            <a:effectLst/>
          </p:spPr>
          <p:txBody>
            <a:bodyPr vert="horz" wrap="square" lIns="45720" tIns="45720" rIns="45720" bIns="45720" numCol="1" rtlCol="0" anchor="ctr" anchorCtr="0" compatLnSpc="1">
              <a:prstTxWarp prst="textNoShape">
                <a:avLst/>
              </a:prstTxWarp>
              <a:spAutoFit/>
            </a:bodyPr>
            <a:lstStyle/>
            <a:p>
              <a:pPr algn="ctr" eaLnBrk="0" fontAlgn="base" hangingPunct="0"/>
              <a:r>
                <a:rPr lang="en-US" sz="1400" b="1" i="1">
                  <a:solidFill>
                    <a:srgbClr val="000000"/>
                  </a:solidFill>
                  <a:latin typeface="Arial" panose="020B0604020202020204" pitchFamily="34" charset="0"/>
                </a:rPr>
                <a:t>Other Residences </a:t>
              </a:r>
              <a:endParaRPr lang="en-US" sz="2000" dirty="0">
                <a:latin typeface="Times New Roman" panose="02020603050405020304" pitchFamily="18" charset="0"/>
                <a:ea typeface="Times New Roman" panose="02020603050405020304" pitchFamily="18" charset="0"/>
              </a:endParaRPr>
            </a:p>
          </p:txBody>
        </p:sp>
        <p:sp>
          <p:nvSpPr>
            <p:cNvPr id="20" name="Rectangle 19">
              <a:extLst>
                <a:ext uri="{FF2B5EF4-FFF2-40B4-BE49-F238E27FC236}">
                  <a16:creationId xmlns:a16="http://schemas.microsoft.com/office/drawing/2014/main" id="{F0FA6437-3A54-4CFB-AEF5-8DC3EAB0FE04}"/>
                </a:ext>
              </a:extLst>
            </p:cNvPr>
            <p:cNvSpPr/>
            <p:nvPr/>
          </p:nvSpPr>
          <p:spPr bwMode="auto">
            <a:xfrm>
              <a:off x="5636652" y="5175974"/>
              <a:ext cx="2107980" cy="662206"/>
            </a:xfrm>
            <a:prstGeom prst="rect">
              <a:avLst/>
            </a:prstGeom>
            <a:solidFill>
              <a:srgbClr val="FFC000"/>
            </a:solidFill>
            <a:ln w="9525" cap="flat" cmpd="sng" algn="ctr">
              <a:noFill/>
              <a:prstDash val="solid"/>
              <a:round/>
              <a:headEnd type="none" w="med" len="med"/>
              <a:tailEnd type="none" w="med" len="med"/>
            </a:ln>
            <a:effectLst/>
          </p:spPr>
          <p:txBody>
            <a:bodyPr vert="horz" wrap="square" lIns="45720" tIns="45720" rIns="45720" bIns="45720" numCol="1" rtlCol="0" anchor="t" anchorCtr="0" compatLnSpc="1">
              <a:prstTxWarp prst="textNoShape">
                <a:avLst/>
              </a:prstTxWarp>
              <a:spAutoFit/>
            </a:bodyPr>
            <a:lstStyle/>
            <a:p>
              <a:pPr marL="342900" indent="-342900" eaLnBrk="0" fontAlgn="base" hangingPunct="0"/>
              <a:r>
                <a:rPr lang="en-US" sz="1400" b="1" i="1">
                  <a:solidFill>
                    <a:srgbClr val="000000"/>
                  </a:solidFill>
                  <a:latin typeface="Arial" panose="020B0604020202020204" pitchFamily="34" charset="0"/>
                  <a:ea typeface="Times New Roman" panose="02020603050405020304" pitchFamily="18" charset="0"/>
                  <a:cs typeface="Times New Roman" panose="02020603050405020304" pitchFamily="18" charset="0"/>
                </a:rPr>
                <a:t>Attached Combustibles</a:t>
              </a:r>
              <a:endParaRPr lang="en-US" sz="2000" dirty="0">
                <a:latin typeface="Times New Roman" panose="02020603050405020304" pitchFamily="18" charset="0"/>
                <a:ea typeface="Times New Roman" panose="02020603050405020304" pitchFamily="18" charset="0"/>
              </a:endParaRPr>
            </a:p>
            <a:p>
              <a:pPr marL="171450" indent="-171450" eaLnBrk="0" fontAlgn="base" hangingPunct="0">
                <a:buFont typeface="Arial" panose="020B0604020202020204" pitchFamily="34" charset="0"/>
                <a:buChar char="•"/>
                <a:tabLst>
                  <a:tab pos="457200" algn="l"/>
                </a:tabLst>
              </a:pPr>
              <a:r>
                <a:rPr lang="en-US" sz="1400" dirty="0">
                  <a:solidFill>
                    <a:srgbClr val="000000"/>
                  </a:solidFill>
                  <a:latin typeface="Arial" panose="020B0604020202020204" pitchFamily="34" charset="0"/>
                  <a:ea typeface="Times New Roman" panose="02020603050405020304" pitchFamily="18" charset="0"/>
                  <a:cs typeface="Times New Roman" panose="02020603050405020304" pitchFamily="18" charset="0"/>
                </a:rPr>
                <a:t>Decks</a:t>
              </a:r>
              <a:endParaRPr lang="en-US" sz="2000" dirty="0">
                <a:latin typeface="Times New Roman" panose="02020603050405020304" pitchFamily="18" charset="0"/>
                <a:ea typeface="Times New Roman" panose="02020603050405020304" pitchFamily="18" charset="0"/>
                <a:cs typeface="Times New Roman" panose="02020603050405020304" pitchFamily="18" charset="0"/>
              </a:endParaRPr>
            </a:p>
            <a:p>
              <a:pPr marL="171450" indent="-171450" eaLnBrk="0" fontAlgn="base" hangingPunct="0">
                <a:buFont typeface="Arial" panose="020B0604020202020204" pitchFamily="34" charset="0"/>
                <a:buChar char="•"/>
                <a:tabLst>
                  <a:tab pos="457200" algn="l"/>
                </a:tabLst>
              </a:pPr>
              <a:r>
                <a:rPr lang="en-US" sz="1400" dirty="0">
                  <a:solidFill>
                    <a:srgbClr val="000000"/>
                  </a:solidFill>
                  <a:latin typeface="Arial" panose="020B0604020202020204" pitchFamily="34" charset="0"/>
                  <a:ea typeface="Times New Roman" panose="02020603050405020304" pitchFamily="18" charset="0"/>
                  <a:cs typeface="Times New Roman" panose="02020603050405020304" pitchFamily="18" charset="0"/>
                </a:rPr>
                <a:t>Pergolas</a:t>
              </a:r>
              <a:endParaRPr lang="en-US" sz="2000" dirty="0">
                <a:latin typeface="Times New Roman" panose="02020603050405020304" pitchFamily="18" charset="0"/>
                <a:ea typeface="Times New Roman" panose="02020603050405020304" pitchFamily="18" charset="0"/>
                <a:cs typeface="Times New Roman" panose="02020603050405020304" pitchFamily="18" charset="0"/>
              </a:endParaRPr>
            </a:p>
            <a:p>
              <a:pPr marL="171450" indent="-171450" eaLnBrk="0" fontAlgn="base" hangingPunct="0">
                <a:buFont typeface="Arial" panose="020B0604020202020204" pitchFamily="34" charset="0"/>
                <a:buChar char="•"/>
                <a:tabLst>
                  <a:tab pos="457200" algn="l"/>
                </a:tabLst>
              </a:pPr>
              <a:r>
                <a:rPr lang="en-US" sz="1400" dirty="0">
                  <a:solidFill>
                    <a:srgbClr val="000000"/>
                  </a:solidFill>
                  <a:latin typeface="Arial" panose="020B0604020202020204" pitchFamily="34" charset="0"/>
                  <a:ea typeface="Times New Roman" panose="02020603050405020304" pitchFamily="18" charset="0"/>
                  <a:cs typeface="Times New Roman" panose="02020603050405020304" pitchFamily="18" charset="0"/>
                </a:rPr>
                <a:t>Awnings</a:t>
              </a:r>
              <a:endParaRPr lang="en-US" sz="2000" dirty="0">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22" name="Rectangle 21">
              <a:extLst>
                <a:ext uri="{FF2B5EF4-FFF2-40B4-BE49-F238E27FC236}">
                  <a16:creationId xmlns:a16="http://schemas.microsoft.com/office/drawing/2014/main" id="{4A186A42-B363-4EB0-A39C-61C024FF54B2}"/>
                </a:ext>
              </a:extLst>
            </p:cNvPr>
            <p:cNvSpPr/>
            <p:nvPr/>
          </p:nvSpPr>
          <p:spPr bwMode="auto">
            <a:xfrm>
              <a:off x="1359925" y="3592165"/>
              <a:ext cx="1222037" cy="363146"/>
            </a:xfrm>
            <a:prstGeom prst="rect">
              <a:avLst/>
            </a:prstGeom>
            <a:solidFill>
              <a:srgbClr val="0082B1"/>
            </a:solidFill>
            <a:ln w="9525" cap="flat" cmpd="sng" algn="ctr">
              <a:noFill/>
              <a:prstDash val="solid"/>
              <a:round/>
              <a:headEnd type="none" w="med" len="med"/>
              <a:tailEnd type="none" w="med" len="med"/>
            </a:ln>
            <a:effectLst/>
          </p:spPr>
          <p:txBody>
            <a:bodyPr vert="horz" wrap="square" lIns="45720" tIns="45720" rIns="45720" bIns="45720" numCol="1" rtlCol="0" anchor="ctr" anchorCtr="0" compatLnSpc="1">
              <a:prstTxWarp prst="textNoShape">
                <a:avLst/>
              </a:prstTxWarp>
              <a:spAutoFit/>
            </a:bodyPr>
            <a:lstStyle/>
            <a:p>
              <a:pPr algn="ctr" eaLnBrk="0" fontAlgn="base" hangingPunct="0"/>
              <a:r>
                <a:rPr lang="en-US" sz="1400" b="1" i="1">
                  <a:solidFill>
                    <a:srgbClr val="000000"/>
                  </a:solidFill>
                  <a:latin typeface="Arial" panose="020B0604020202020204" pitchFamily="34" charset="0"/>
                </a:rPr>
                <a:t>Neighboring Parcel</a:t>
              </a:r>
              <a:endParaRPr lang="en-US" sz="2000" dirty="0">
                <a:latin typeface="Times New Roman" panose="02020603050405020304" pitchFamily="18" charset="0"/>
                <a:ea typeface="Times New Roman" panose="02020603050405020304" pitchFamily="18" charset="0"/>
              </a:endParaRPr>
            </a:p>
          </p:txBody>
        </p:sp>
        <p:sp>
          <p:nvSpPr>
            <p:cNvPr id="17" name="Rectangle 16">
              <a:extLst>
                <a:ext uri="{FF2B5EF4-FFF2-40B4-BE49-F238E27FC236}">
                  <a16:creationId xmlns:a16="http://schemas.microsoft.com/office/drawing/2014/main" id="{B4039B70-1F46-4294-A044-0025646B30A6}"/>
                </a:ext>
              </a:extLst>
            </p:cNvPr>
            <p:cNvSpPr/>
            <p:nvPr/>
          </p:nvSpPr>
          <p:spPr bwMode="auto">
            <a:xfrm>
              <a:off x="3317733" y="3702948"/>
              <a:ext cx="2450184" cy="961268"/>
            </a:xfrm>
            <a:prstGeom prst="rect">
              <a:avLst/>
            </a:prstGeom>
            <a:solidFill>
              <a:srgbClr val="FFFFFF">
                <a:lumMod val="75000"/>
              </a:srgbClr>
            </a:solidFill>
            <a:ln w="9525" cap="flat" cmpd="sng" algn="ctr">
              <a:solidFill>
                <a:srgbClr val="000000"/>
              </a:solidFill>
              <a:prstDash val="solid"/>
              <a:round/>
              <a:headEnd type="none" w="med" len="med"/>
              <a:tailEnd type="none" w="med" len="med"/>
            </a:ln>
            <a:effectLst/>
          </p:spPr>
          <p:txBody>
            <a:bodyPr vert="horz" wrap="square" lIns="45720" tIns="45720" rIns="45720" bIns="45720" numCol="1" rtlCol="0" anchor="ctr" anchorCtr="0" compatLnSpc="1">
              <a:prstTxWarp prst="textNoShape">
                <a:avLst/>
              </a:prstTxWarp>
              <a:spAutoFit/>
            </a:bodyPr>
            <a:lstStyle/>
            <a:p>
              <a:pPr eaLnBrk="0" fontAlgn="base" hangingPunct="0"/>
              <a:r>
                <a:rPr lang="en-US" sz="1400" b="1" i="1" dirty="0">
                  <a:solidFill>
                    <a:srgbClr val="000000"/>
                  </a:solidFill>
                  <a:latin typeface="+mj-lt"/>
                </a:rPr>
                <a:t>Residence</a:t>
              </a:r>
              <a:endParaRPr lang="en-US" sz="1400" dirty="0">
                <a:solidFill>
                  <a:srgbClr val="000000"/>
                </a:solidFill>
                <a:latin typeface="+mj-lt"/>
                <a:ea typeface="Times New Roman" panose="02020603050405020304" pitchFamily="18" charset="0"/>
              </a:endParaRPr>
            </a:p>
            <a:p>
              <a:pPr marL="171450" indent="-114300" eaLnBrk="0" fontAlgn="base" hangingPunct="0"/>
              <a:r>
                <a:rPr lang="en-US" sz="1400" i="1">
                  <a:solidFill>
                    <a:srgbClr val="FF0000"/>
                  </a:solidFill>
                  <a:latin typeface="+mj-lt"/>
                </a:rPr>
                <a:t>Eaves / roof</a:t>
              </a:r>
              <a:endParaRPr lang="en-US" sz="1400" i="1" dirty="0">
                <a:solidFill>
                  <a:srgbClr val="FF0000"/>
                </a:solidFill>
                <a:latin typeface="+mj-lt"/>
                <a:ea typeface="Times New Roman" panose="02020603050405020304" pitchFamily="18" charset="0"/>
              </a:endParaRPr>
            </a:p>
            <a:p>
              <a:pPr marL="171450" indent="-114300" eaLnBrk="0" fontAlgn="base" hangingPunct="0"/>
              <a:r>
                <a:rPr lang="en-US" sz="1400" dirty="0">
                  <a:solidFill>
                    <a:schemeClr val="tx2"/>
                  </a:solidFill>
                  <a:latin typeface="+mj-lt"/>
                </a:rPr>
                <a:t>Vents</a:t>
              </a:r>
              <a:endParaRPr lang="en-US" sz="1400" dirty="0">
                <a:solidFill>
                  <a:schemeClr val="tx2"/>
                </a:solidFill>
                <a:latin typeface="+mj-lt"/>
                <a:ea typeface="Times New Roman" panose="02020603050405020304" pitchFamily="18" charset="0"/>
              </a:endParaRPr>
            </a:p>
            <a:p>
              <a:pPr marL="171450" indent="-114300" eaLnBrk="0" fontAlgn="base" hangingPunct="0"/>
              <a:r>
                <a:rPr lang="en-US" sz="1400">
                  <a:solidFill>
                    <a:srgbClr val="000000"/>
                  </a:solidFill>
                  <a:latin typeface="+mj-lt"/>
                </a:rPr>
                <a:t>Siding </a:t>
              </a:r>
              <a:endParaRPr lang="en-US" sz="1400" dirty="0">
                <a:solidFill>
                  <a:srgbClr val="000000"/>
                </a:solidFill>
                <a:latin typeface="+mj-lt"/>
                <a:ea typeface="Times New Roman" panose="02020603050405020304" pitchFamily="18" charset="0"/>
              </a:endParaRPr>
            </a:p>
            <a:p>
              <a:pPr marL="171450" indent="-114300" eaLnBrk="0" fontAlgn="base" hangingPunct="0"/>
              <a:r>
                <a:rPr lang="en-US" sz="1400">
                  <a:solidFill>
                    <a:schemeClr val="tx2"/>
                  </a:solidFill>
                  <a:latin typeface="+mj-lt"/>
                </a:rPr>
                <a:t>Window and door frames</a:t>
              </a:r>
              <a:endParaRPr lang="en-US" sz="1400" dirty="0">
                <a:solidFill>
                  <a:schemeClr val="tx2"/>
                </a:solidFill>
                <a:latin typeface="+mj-lt"/>
                <a:ea typeface="Times New Roman" panose="02020603050405020304" pitchFamily="18" charset="0"/>
              </a:endParaRPr>
            </a:p>
            <a:p>
              <a:pPr marL="171450" indent="-114300" eaLnBrk="0" fontAlgn="base" hangingPunct="0"/>
              <a:r>
                <a:rPr lang="en-US" sz="1400">
                  <a:solidFill>
                    <a:schemeClr val="tx2"/>
                  </a:solidFill>
                  <a:latin typeface="+mj-lt"/>
                </a:rPr>
                <a:t>Garage door</a:t>
              </a:r>
              <a:endParaRPr lang="en-US" sz="1400" dirty="0">
                <a:solidFill>
                  <a:schemeClr val="tx2"/>
                </a:solidFill>
                <a:latin typeface="+mj-lt"/>
                <a:ea typeface="Times New Roman" panose="02020603050405020304" pitchFamily="18" charset="0"/>
              </a:endParaRPr>
            </a:p>
          </p:txBody>
        </p:sp>
        <p:sp>
          <p:nvSpPr>
            <p:cNvPr id="21" name="Rectangle 20">
              <a:extLst>
                <a:ext uri="{FF2B5EF4-FFF2-40B4-BE49-F238E27FC236}">
                  <a16:creationId xmlns:a16="http://schemas.microsoft.com/office/drawing/2014/main" id="{CCCFCB72-D8FB-49AD-B144-8843F65C333B}"/>
                </a:ext>
              </a:extLst>
            </p:cNvPr>
            <p:cNvSpPr/>
            <p:nvPr/>
          </p:nvSpPr>
          <p:spPr bwMode="auto">
            <a:xfrm>
              <a:off x="6477404" y="3230473"/>
              <a:ext cx="2129138" cy="1260329"/>
            </a:xfrm>
            <a:prstGeom prst="rect">
              <a:avLst/>
            </a:prstGeom>
            <a:solidFill>
              <a:srgbClr val="FFC000"/>
            </a:solidFill>
            <a:ln w="9525" cap="flat" cmpd="sng" algn="ctr">
              <a:noFill/>
              <a:prstDash val="solid"/>
              <a:round/>
              <a:headEnd type="none" w="med" len="med"/>
              <a:tailEnd type="none" w="med" len="med"/>
            </a:ln>
            <a:effectLst/>
          </p:spPr>
          <p:txBody>
            <a:bodyPr vert="horz" wrap="square" lIns="45720" tIns="45720" rIns="45720" bIns="45720" numCol="1" rtlCol="0" anchor="t" anchorCtr="0" compatLnSpc="1">
              <a:prstTxWarp prst="textNoShape">
                <a:avLst/>
              </a:prstTxWarp>
              <a:spAutoFit/>
            </a:bodyPr>
            <a:lstStyle/>
            <a:p>
              <a:pPr eaLnBrk="0" fontAlgn="base" hangingPunct="0"/>
              <a:r>
                <a:rPr lang="en-US" sz="1400" b="1" i="1">
                  <a:solidFill>
                    <a:schemeClr val="tx2"/>
                  </a:solidFill>
                  <a:latin typeface="+mj-lt"/>
                </a:rPr>
                <a:t>Detached Combustibles</a:t>
              </a:r>
              <a:endParaRPr lang="en-US" sz="1400" dirty="0">
                <a:solidFill>
                  <a:schemeClr val="tx2"/>
                </a:solidFill>
                <a:latin typeface="+mj-lt"/>
                <a:ea typeface="Times New Roman" panose="02020603050405020304" pitchFamily="18" charset="0"/>
              </a:endParaRPr>
            </a:p>
            <a:p>
              <a:pPr marL="171450" indent="-171450" eaLnBrk="0" fontAlgn="base" hangingPunct="0">
                <a:buFont typeface="Arial" panose="020B0604020202020204" pitchFamily="34" charset="0"/>
                <a:buChar char="•"/>
                <a:tabLst>
                  <a:tab pos="228600" algn="l"/>
                </a:tabLst>
              </a:pPr>
              <a:r>
                <a:rPr lang="en-US" sz="1400" i="1" dirty="0">
                  <a:solidFill>
                    <a:srgbClr val="FF0000"/>
                  </a:solidFill>
                  <a:latin typeface="+mj-lt"/>
                </a:rPr>
                <a:t>Fences</a:t>
              </a:r>
              <a:endParaRPr lang="en-US" sz="1400" i="1" dirty="0">
                <a:solidFill>
                  <a:srgbClr val="FF0000"/>
                </a:solidFill>
                <a:latin typeface="+mj-lt"/>
                <a:ea typeface="Times New Roman" panose="02020603050405020304" pitchFamily="18" charset="0"/>
              </a:endParaRPr>
            </a:p>
            <a:p>
              <a:pPr marL="171450" indent="-171450" eaLnBrk="0" fontAlgn="base" hangingPunct="0">
                <a:buFont typeface="Arial" panose="020B0604020202020204" pitchFamily="34" charset="0"/>
                <a:buChar char="•"/>
                <a:tabLst>
                  <a:tab pos="228600" algn="l"/>
                </a:tabLst>
              </a:pPr>
              <a:r>
                <a:rPr lang="en-US" sz="1400">
                  <a:solidFill>
                    <a:schemeClr val="tx2"/>
                  </a:solidFill>
                  <a:latin typeface="+mj-lt"/>
                </a:rPr>
                <a:t>Wood piles</a:t>
              </a:r>
              <a:endParaRPr lang="en-US" sz="1400" dirty="0">
                <a:solidFill>
                  <a:schemeClr val="tx2"/>
                </a:solidFill>
                <a:latin typeface="+mj-lt"/>
                <a:ea typeface="Times New Roman" panose="02020603050405020304" pitchFamily="18" charset="0"/>
              </a:endParaRPr>
            </a:p>
            <a:p>
              <a:pPr marL="171450" indent="-171450" eaLnBrk="0" fontAlgn="base" hangingPunct="0">
                <a:buFont typeface="Arial" panose="020B0604020202020204" pitchFamily="34" charset="0"/>
                <a:buChar char="•"/>
                <a:tabLst>
                  <a:tab pos="228600" algn="l"/>
                </a:tabLst>
              </a:pPr>
              <a:r>
                <a:rPr lang="en-US" sz="1400">
                  <a:solidFill>
                    <a:schemeClr val="tx2"/>
                  </a:solidFill>
                  <a:latin typeface="+mj-lt"/>
                </a:rPr>
                <a:t>Railroad ties</a:t>
              </a:r>
              <a:endParaRPr lang="en-US" sz="1400" dirty="0">
                <a:solidFill>
                  <a:schemeClr val="tx2"/>
                </a:solidFill>
                <a:latin typeface="+mj-lt"/>
                <a:ea typeface="Times New Roman" panose="02020603050405020304" pitchFamily="18" charset="0"/>
              </a:endParaRPr>
            </a:p>
            <a:p>
              <a:pPr marL="171450" indent="-171450" eaLnBrk="0" fontAlgn="base" hangingPunct="0">
                <a:buFont typeface="Arial" panose="020B0604020202020204" pitchFamily="34" charset="0"/>
                <a:buChar char="•"/>
                <a:tabLst>
                  <a:tab pos="228600" algn="l"/>
                </a:tabLst>
              </a:pPr>
              <a:r>
                <a:rPr lang="en-US" sz="1400" dirty="0">
                  <a:solidFill>
                    <a:schemeClr val="tx2"/>
                  </a:solidFill>
                  <a:latin typeface="+mj-lt"/>
                </a:rPr>
                <a:t>Mulch</a:t>
              </a:r>
              <a:r>
                <a:rPr lang="en-US" sz="1400">
                  <a:solidFill>
                    <a:schemeClr val="tx2"/>
                  </a:solidFill>
                  <a:latin typeface="+mj-lt"/>
                </a:rPr>
                <a:t>/ground debris</a:t>
              </a:r>
              <a:endParaRPr lang="en-US" sz="1400" dirty="0">
                <a:solidFill>
                  <a:schemeClr val="tx2"/>
                </a:solidFill>
                <a:latin typeface="+mj-lt"/>
                <a:ea typeface="Times New Roman" panose="02020603050405020304" pitchFamily="18" charset="0"/>
              </a:endParaRPr>
            </a:p>
            <a:p>
              <a:pPr marL="171450" indent="-171450" eaLnBrk="0" fontAlgn="base" hangingPunct="0">
                <a:buFont typeface="Arial" panose="020B0604020202020204" pitchFamily="34" charset="0"/>
                <a:buChar char="•"/>
                <a:tabLst>
                  <a:tab pos="228600" algn="l"/>
                </a:tabLst>
              </a:pPr>
              <a:r>
                <a:rPr lang="en-US" sz="1400" dirty="0">
                  <a:solidFill>
                    <a:schemeClr val="tx2"/>
                  </a:solidFill>
                  <a:latin typeface="+mj-lt"/>
                </a:rPr>
                <a:t>Playsets</a:t>
              </a:r>
              <a:endParaRPr lang="en-US" sz="1400" dirty="0">
                <a:solidFill>
                  <a:schemeClr val="tx2"/>
                </a:solidFill>
                <a:latin typeface="+mj-lt"/>
                <a:ea typeface="Times New Roman" panose="02020603050405020304" pitchFamily="18" charset="0"/>
              </a:endParaRPr>
            </a:p>
            <a:p>
              <a:pPr marL="171450" indent="-171450" eaLnBrk="0" fontAlgn="base" hangingPunct="0">
                <a:buFont typeface="Arial" panose="020B0604020202020204" pitchFamily="34" charset="0"/>
                <a:buChar char="•"/>
                <a:tabLst>
                  <a:tab pos="228600" algn="l"/>
                </a:tabLst>
              </a:pPr>
              <a:r>
                <a:rPr lang="en-US" sz="1400">
                  <a:solidFill>
                    <a:schemeClr val="tx2"/>
                  </a:solidFill>
                  <a:latin typeface="+mj-lt"/>
                </a:rPr>
                <a:t>Retaining walls</a:t>
              </a:r>
              <a:endParaRPr lang="en-US" sz="1400" dirty="0">
                <a:solidFill>
                  <a:schemeClr val="tx2"/>
                </a:solidFill>
                <a:latin typeface="+mj-lt"/>
              </a:endParaRPr>
            </a:p>
            <a:p>
              <a:pPr marL="171450" indent="-171450" eaLnBrk="0" fontAlgn="base" hangingPunct="0">
                <a:buFont typeface="Arial" panose="020B0604020202020204" pitchFamily="34" charset="0"/>
                <a:buChar char="•"/>
                <a:tabLst>
                  <a:tab pos="228600" algn="l"/>
                </a:tabLst>
              </a:pPr>
              <a:r>
                <a:rPr lang="en-US" sz="1400" dirty="0">
                  <a:solidFill>
                    <a:srgbClr val="000000"/>
                  </a:solidFill>
                  <a:latin typeface="+mj-lt"/>
                </a:rPr>
                <a:t>Vehicles</a:t>
              </a:r>
              <a:endParaRPr lang="en-US" sz="1400" dirty="0">
                <a:solidFill>
                  <a:srgbClr val="000000"/>
                </a:solidFill>
                <a:latin typeface="+mj-lt"/>
                <a:ea typeface="Times New Roman" panose="02020603050405020304" pitchFamily="18" charset="0"/>
              </a:endParaRPr>
            </a:p>
          </p:txBody>
        </p:sp>
        <p:sp>
          <p:nvSpPr>
            <p:cNvPr id="27" name="Rectangle 26">
              <a:extLst>
                <a:ext uri="{FF2B5EF4-FFF2-40B4-BE49-F238E27FC236}">
                  <a16:creationId xmlns:a16="http://schemas.microsoft.com/office/drawing/2014/main" id="{2319AFC3-9E2A-4E23-A979-55B5539C18CB}"/>
                </a:ext>
              </a:extLst>
            </p:cNvPr>
            <p:cNvSpPr/>
            <p:nvPr/>
          </p:nvSpPr>
          <p:spPr bwMode="auto">
            <a:xfrm>
              <a:off x="2531218" y="4318225"/>
              <a:ext cx="632045" cy="213615"/>
            </a:xfrm>
            <a:prstGeom prst="rect">
              <a:avLst/>
            </a:prstGeom>
            <a:solidFill>
              <a:srgbClr val="FFC000"/>
            </a:solidFill>
            <a:ln w="9525" cap="flat" cmpd="sng" algn="ctr">
              <a:noFill/>
              <a:prstDash val="solid"/>
              <a:round/>
              <a:headEnd type="none" w="med" len="med"/>
              <a:tailEnd type="none" w="med" len="med"/>
            </a:ln>
            <a:effectLst/>
          </p:spPr>
          <p:txBody>
            <a:bodyPr vert="horz" wrap="square" lIns="45720" tIns="45720" rIns="45720" bIns="45720" numCol="1" rtlCol="0" anchor="t" anchorCtr="0" compatLnSpc="1">
              <a:prstTxWarp prst="textNoShape">
                <a:avLst/>
              </a:prstTxWarp>
              <a:spAutoFit/>
            </a:bodyPr>
            <a:lstStyle/>
            <a:p>
              <a:pPr eaLnBrk="0" fontAlgn="base" hangingPunct="0"/>
              <a:r>
                <a:rPr lang="en-US" sz="1400" b="1" i="1" dirty="0">
                  <a:solidFill>
                    <a:schemeClr val="tx2"/>
                  </a:solidFill>
                  <a:latin typeface="+mj-lt"/>
                </a:rPr>
                <a:t>Fence</a:t>
              </a:r>
              <a:endParaRPr lang="en-US" sz="1400" dirty="0">
                <a:solidFill>
                  <a:srgbClr val="000000"/>
                </a:solidFill>
                <a:latin typeface="+mj-lt"/>
                <a:ea typeface="Times New Roman" panose="02020603050405020304" pitchFamily="18" charset="0"/>
              </a:endParaRPr>
            </a:p>
          </p:txBody>
        </p:sp>
        <p:sp>
          <p:nvSpPr>
            <p:cNvPr id="28" name="Rectangle 27">
              <a:extLst>
                <a:ext uri="{FF2B5EF4-FFF2-40B4-BE49-F238E27FC236}">
                  <a16:creationId xmlns:a16="http://schemas.microsoft.com/office/drawing/2014/main" id="{18D4F075-2FCD-4A66-9366-74103A916214}"/>
                </a:ext>
              </a:extLst>
            </p:cNvPr>
            <p:cNvSpPr/>
            <p:nvPr/>
          </p:nvSpPr>
          <p:spPr bwMode="auto">
            <a:xfrm>
              <a:off x="2533512" y="4327960"/>
              <a:ext cx="632045" cy="213615"/>
            </a:xfrm>
            <a:prstGeom prst="rect">
              <a:avLst/>
            </a:prstGeom>
            <a:solidFill>
              <a:srgbClr val="FFC000"/>
            </a:solidFill>
            <a:ln w="9525" cap="flat" cmpd="sng" algn="ctr">
              <a:noFill/>
              <a:prstDash val="solid"/>
              <a:round/>
              <a:headEnd type="none" w="med" len="med"/>
              <a:tailEnd type="none" w="med" len="med"/>
            </a:ln>
            <a:effectLst/>
          </p:spPr>
          <p:txBody>
            <a:bodyPr vert="horz" wrap="square" lIns="45720" tIns="45720" rIns="45720" bIns="45720" numCol="1" rtlCol="0" anchor="t" anchorCtr="0" compatLnSpc="1">
              <a:prstTxWarp prst="textNoShape">
                <a:avLst/>
              </a:prstTxWarp>
              <a:spAutoFit/>
            </a:bodyPr>
            <a:lstStyle/>
            <a:p>
              <a:pPr algn="ctr" eaLnBrk="0" fontAlgn="base" hangingPunct="0"/>
              <a:r>
                <a:rPr lang="en-US" sz="1400" b="1" i="1" dirty="0">
                  <a:solidFill>
                    <a:srgbClr val="FF0000"/>
                  </a:solidFill>
                  <a:latin typeface="+mj-lt"/>
                </a:rPr>
                <a:t>Fence</a:t>
              </a:r>
              <a:endParaRPr lang="en-US" sz="1400" dirty="0">
                <a:solidFill>
                  <a:srgbClr val="FF0000"/>
                </a:solidFill>
                <a:latin typeface="+mj-lt"/>
                <a:ea typeface="Times New Roman" panose="02020603050405020304" pitchFamily="18" charset="0"/>
              </a:endParaRPr>
            </a:p>
          </p:txBody>
        </p:sp>
        <p:sp>
          <p:nvSpPr>
            <p:cNvPr id="29" name="Rectangle 28">
              <a:extLst>
                <a:ext uri="{FF2B5EF4-FFF2-40B4-BE49-F238E27FC236}">
                  <a16:creationId xmlns:a16="http://schemas.microsoft.com/office/drawing/2014/main" id="{BFA427DB-AD6D-458F-B309-2E33434C5C23}"/>
                </a:ext>
              </a:extLst>
            </p:cNvPr>
            <p:cNvSpPr/>
            <p:nvPr/>
          </p:nvSpPr>
          <p:spPr bwMode="auto">
            <a:xfrm>
              <a:off x="3296692" y="5296495"/>
              <a:ext cx="1999804" cy="662206"/>
            </a:xfrm>
            <a:prstGeom prst="rect">
              <a:avLst/>
            </a:prstGeom>
            <a:solidFill>
              <a:srgbClr val="FFC000"/>
            </a:solidFill>
            <a:ln w="9525" cap="flat" cmpd="sng" algn="ctr">
              <a:noFill/>
              <a:prstDash val="solid"/>
              <a:round/>
              <a:headEnd type="none" w="med" len="med"/>
              <a:tailEnd type="none" w="med" len="med"/>
            </a:ln>
            <a:effectLst/>
          </p:spPr>
          <p:txBody>
            <a:bodyPr vert="horz" wrap="square" lIns="45720" tIns="45720" rIns="45720" bIns="45720" numCol="1" rtlCol="0" anchor="t" anchorCtr="0" compatLnSpc="1">
              <a:prstTxWarp prst="textNoShape">
                <a:avLst/>
              </a:prstTxWarp>
              <a:spAutoFit/>
            </a:bodyPr>
            <a:lstStyle/>
            <a:p>
              <a:pPr algn="ctr" eaLnBrk="0" fontAlgn="base" hangingPunct="0"/>
              <a:r>
                <a:rPr lang="en-US" sz="1400" b="1" i="1">
                  <a:solidFill>
                    <a:srgbClr val="000000"/>
                  </a:solidFill>
                  <a:latin typeface="+mj-lt"/>
                </a:rPr>
                <a:t>Secondary Structures</a:t>
              </a:r>
              <a:r>
                <a:rPr lang="en-US" sz="1400">
                  <a:solidFill>
                    <a:srgbClr val="000000"/>
                  </a:solidFill>
                  <a:latin typeface="+mj-lt"/>
                </a:rPr>
                <a:t>  </a:t>
              </a:r>
              <a:endParaRPr lang="en-US" sz="1400" dirty="0">
                <a:latin typeface="+mj-lt"/>
                <a:ea typeface="Times New Roman" panose="02020603050405020304" pitchFamily="18" charset="0"/>
              </a:endParaRPr>
            </a:p>
            <a:p>
              <a:pPr marL="228600" indent="-171450" eaLnBrk="0" fontAlgn="base" hangingPunct="0">
                <a:buFont typeface="Arial" panose="020B0604020202020204" pitchFamily="34" charset="0"/>
                <a:buChar char="•"/>
              </a:pPr>
              <a:r>
                <a:rPr lang="en-US" sz="1400" i="1" dirty="0">
                  <a:solidFill>
                    <a:srgbClr val="FF0000"/>
                  </a:solidFill>
                  <a:latin typeface="+mj-lt"/>
                </a:rPr>
                <a:t>Shed</a:t>
              </a:r>
              <a:endParaRPr lang="en-US" sz="1400" i="1" dirty="0">
                <a:solidFill>
                  <a:srgbClr val="FF0000"/>
                </a:solidFill>
                <a:latin typeface="+mj-lt"/>
                <a:ea typeface="Times New Roman" panose="02020603050405020304" pitchFamily="18" charset="0"/>
              </a:endParaRPr>
            </a:p>
            <a:p>
              <a:pPr marL="228600" indent="-171450" eaLnBrk="0" fontAlgn="base" hangingPunct="0">
                <a:buFont typeface="Arial" panose="020B0604020202020204" pitchFamily="34" charset="0"/>
                <a:buChar char="•"/>
              </a:pPr>
              <a:r>
                <a:rPr lang="en-US" sz="1400">
                  <a:solidFill>
                    <a:srgbClr val="000000"/>
                  </a:solidFill>
                  <a:latin typeface="+mj-lt"/>
                </a:rPr>
                <a:t>Barns </a:t>
              </a:r>
              <a:endParaRPr lang="en-US" sz="1400" dirty="0">
                <a:latin typeface="+mj-lt"/>
                <a:ea typeface="Times New Roman" panose="02020603050405020304" pitchFamily="18" charset="0"/>
              </a:endParaRPr>
            </a:p>
            <a:p>
              <a:pPr marL="228600" indent="-171450" eaLnBrk="0" fontAlgn="base" hangingPunct="0">
                <a:buFont typeface="Arial" panose="020B0604020202020204" pitchFamily="34" charset="0"/>
                <a:buChar char="•"/>
              </a:pPr>
              <a:r>
                <a:rPr lang="en-US" sz="1400">
                  <a:solidFill>
                    <a:srgbClr val="000000"/>
                  </a:solidFill>
                  <a:latin typeface="+mj-lt"/>
                </a:rPr>
                <a:t>Car Ports</a:t>
              </a:r>
              <a:endParaRPr lang="en-US" sz="1400" dirty="0">
                <a:latin typeface="+mj-lt"/>
                <a:ea typeface="Times New Roman" panose="02020603050405020304" pitchFamily="18" charset="0"/>
              </a:endParaRPr>
            </a:p>
          </p:txBody>
        </p:sp>
        <p:sp>
          <p:nvSpPr>
            <p:cNvPr id="23" name="Arrow: Bent 22">
              <a:extLst>
                <a:ext uri="{FF2B5EF4-FFF2-40B4-BE49-F238E27FC236}">
                  <a16:creationId xmlns:a16="http://schemas.microsoft.com/office/drawing/2014/main" id="{E2EBD392-DD5D-4B4A-BF37-7DBA04C50A42}"/>
                </a:ext>
              </a:extLst>
            </p:cNvPr>
            <p:cNvSpPr/>
            <p:nvPr/>
          </p:nvSpPr>
          <p:spPr>
            <a:xfrm flipV="1">
              <a:off x="2763611" y="4626002"/>
              <a:ext cx="527041" cy="1027023"/>
            </a:xfrm>
            <a:prstGeom prst="bentArrow">
              <a:avLst>
                <a:gd name="adj1" fmla="val 20872"/>
                <a:gd name="adj2" fmla="val 21268"/>
                <a:gd name="adj3" fmla="val 45086"/>
                <a:gd name="adj4" fmla="val 39850"/>
              </a:avLst>
            </a:prstGeom>
            <a:solidFill>
              <a:srgbClr val="FF0000"/>
            </a:solidFill>
            <a:ln w="25400" cap="flat" cmpd="sng" algn="ctr">
              <a:solidFill>
                <a:schemeClr val="bg2"/>
              </a:solid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31" name="Rectangle 30">
              <a:extLst>
                <a:ext uri="{FF2B5EF4-FFF2-40B4-BE49-F238E27FC236}">
                  <a16:creationId xmlns:a16="http://schemas.microsoft.com/office/drawing/2014/main" id="{4FB1516F-FE5A-4B1A-A5ED-61D4F3F9ABF2}"/>
                </a:ext>
              </a:extLst>
            </p:cNvPr>
            <p:cNvSpPr/>
            <p:nvPr/>
          </p:nvSpPr>
          <p:spPr bwMode="auto">
            <a:xfrm>
              <a:off x="1372850" y="4852672"/>
              <a:ext cx="1200494" cy="512676"/>
            </a:xfrm>
            <a:prstGeom prst="rect">
              <a:avLst/>
            </a:prstGeom>
            <a:solidFill>
              <a:srgbClr val="FFC000"/>
            </a:solidFill>
            <a:ln w="9525" cap="flat" cmpd="sng" algn="ctr">
              <a:noFill/>
              <a:prstDash val="solid"/>
              <a:round/>
              <a:headEnd type="none" w="med" len="med"/>
              <a:tailEnd type="none" w="med" len="med"/>
            </a:ln>
            <a:effectLst/>
          </p:spPr>
          <p:txBody>
            <a:bodyPr vert="horz" wrap="square" lIns="45720" tIns="45720" rIns="45720" bIns="45720" numCol="1" rtlCol="0" anchor="t" anchorCtr="0" compatLnSpc="1">
              <a:prstTxWarp prst="textNoShape">
                <a:avLst/>
              </a:prstTxWarp>
              <a:spAutoFit/>
            </a:bodyPr>
            <a:lstStyle/>
            <a:p>
              <a:pPr eaLnBrk="0" fontAlgn="base" hangingPunct="0"/>
              <a:r>
                <a:rPr lang="en-US" sz="1400" b="1" i="1">
                  <a:solidFill>
                    <a:srgbClr val="000000"/>
                  </a:solidFill>
                  <a:latin typeface="+mj-lt"/>
                </a:rPr>
                <a:t>Neighboring Hazards</a:t>
              </a:r>
              <a:endParaRPr lang="en-US" sz="1400" dirty="0">
                <a:latin typeface="+mj-lt"/>
                <a:ea typeface="Times New Roman" panose="02020603050405020304" pitchFamily="18" charset="0"/>
              </a:endParaRPr>
            </a:p>
            <a:p>
              <a:pPr marL="228600" indent="-171450" eaLnBrk="0" fontAlgn="base" hangingPunct="0">
                <a:buFont typeface="Arial" panose="020B0604020202020204" pitchFamily="34" charset="0"/>
                <a:buChar char="•"/>
              </a:pPr>
              <a:r>
                <a:rPr lang="en-US" sz="1400" dirty="0">
                  <a:solidFill>
                    <a:srgbClr val="000000"/>
                  </a:solidFill>
                  <a:latin typeface="+mj-lt"/>
                </a:rPr>
                <a:t>Sheds</a:t>
              </a:r>
            </a:p>
            <a:p>
              <a:pPr marL="228600" indent="-171450" eaLnBrk="0" fontAlgn="base" hangingPunct="0">
                <a:buFont typeface="Arial" panose="020B0604020202020204" pitchFamily="34" charset="0"/>
                <a:buChar char="•"/>
              </a:pPr>
              <a:r>
                <a:rPr lang="en-US" sz="1400" dirty="0">
                  <a:solidFill>
                    <a:srgbClr val="000000"/>
                  </a:solidFill>
                  <a:latin typeface="+mj-lt"/>
                  <a:ea typeface="Times New Roman" panose="02020603050405020304" pitchFamily="18" charset="0"/>
                </a:rPr>
                <a:t>etc.</a:t>
              </a:r>
            </a:p>
          </p:txBody>
        </p:sp>
        <p:sp>
          <p:nvSpPr>
            <p:cNvPr id="32" name="Rectangle 31">
              <a:extLst>
                <a:ext uri="{FF2B5EF4-FFF2-40B4-BE49-F238E27FC236}">
                  <a16:creationId xmlns:a16="http://schemas.microsoft.com/office/drawing/2014/main" id="{977A10D0-BC6B-4E6D-BF80-53EA9CC2F3A1}"/>
                </a:ext>
              </a:extLst>
            </p:cNvPr>
            <p:cNvSpPr/>
            <p:nvPr/>
          </p:nvSpPr>
          <p:spPr bwMode="auto">
            <a:xfrm>
              <a:off x="1370695" y="4851604"/>
              <a:ext cx="1200494" cy="512676"/>
            </a:xfrm>
            <a:prstGeom prst="rect">
              <a:avLst/>
            </a:prstGeom>
            <a:solidFill>
              <a:srgbClr val="FFC000"/>
            </a:solidFill>
            <a:ln w="9525" cap="flat" cmpd="sng" algn="ctr">
              <a:noFill/>
              <a:prstDash val="solid"/>
              <a:round/>
              <a:headEnd type="none" w="med" len="med"/>
              <a:tailEnd type="none" w="med" len="med"/>
            </a:ln>
            <a:effectLst/>
          </p:spPr>
          <p:txBody>
            <a:bodyPr vert="horz" wrap="square" lIns="45720" tIns="45720" rIns="45720" bIns="45720" numCol="1" rtlCol="0" anchor="t" anchorCtr="0" compatLnSpc="1">
              <a:prstTxWarp prst="textNoShape">
                <a:avLst/>
              </a:prstTxWarp>
              <a:spAutoFit/>
            </a:bodyPr>
            <a:lstStyle/>
            <a:p>
              <a:pPr eaLnBrk="0" fontAlgn="base" hangingPunct="0"/>
              <a:r>
                <a:rPr lang="en-US" sz="1400" b="1" i="1">
                  <a:solidFill>
                    <a:srgbClr val="000000"/>
                  </a:solidFill>
                  <a:latin typeface="+mj-lt"/>
                </a:rPr>
                <a:t>Neighboring Hazards</a:t>
              </a:r>
              <a:endParaRPr lang="en-US" sz="1400" dirty="0">
                <a:latin typeface="+mj-lt"/>
                <a:ea typeface="Times New Roman" panose="02020603050405020304" pitchFamily="18" charset="0"/>
              </a:endParaRPr>
            </a:p>
            <a:p>
              <a:pPr marL="228600" indent="-171450" eaLnBrk="0" fontAlgn="base" hangingPunct="0">
                <a:buFont typeface="Arial" panose="020B0604020202020204" pitchFamily="34" charset="0"/>
                <a:buChar char="•"/>
              </a:pPr>
              <a:r>
                <a:rPr lang="en-US" sz="1400" i="1" dirty="0">
                  <a:solidFill>
                    <a:srgbClr val="FF0000"/>
                  </a:solidFill>
                  <a:latin typeface="+mj-lt"/>
                </a:rPr>
                <a:t>Shed</a:t>
              </a:r>
            </a:p>
            <a:p>
              <a:pPr marL="228600" indent="-171450" eaLnBrk="0" fontAlgn="base" hangingPunct="0">
                <a:buFont typeface="Arial" panose="020B0604020202020204" pitchFamily="34" charset="0"/>
                <a:buChar char="•"/>
              </a:pPr>
              <a:r>
                <a:rPr lang="en-US" sz="1400" dirty="0">
                  <a:solidFill>
                    <a:srgbClr val="000000"/>
                  </a:solidFill>
                  <a:latin typeface="+mj-lt"/>
                  <a:ea typeface="Times New Roman" panose="02020603050405020304" pitchFamily="18" charset="0"/>
                </a:rPr>
                <a:t>etc.</a:t>
              </a:r>
            </a:p>
          </p:txBody>
        </p:sp>
        <p:grpSp>
          <p:nvGrpSpPr>
            <p:cNvPr id="24" name="Group 23">
              <a:extLst>
                <a:ext uri="{FF2B5EF4-FFF2-40B4-BE49-F238E27FC236}">
                  <a16:creationId xmlns:a16="http://schemas.microsoft.com/office/drawing/2014/main" id="{B13476CA-83D8-41D5-8E96-108E6958F304}"/>
                </a:ext>
              </a:extLst>
            </p:cNvPr>
            <p:cNvGrpSpPr/>
            <p:nvPr/>
          </p:nvGrpSpPr>
          <p:grpSpPr>
            <a:xfrm>
              <a:off x="1206034" y="4355894"/>
              <a:ext cx="1324037" cy="782997"/>
              <a:chOff x="3007940" y="3953459"/>
              <a:chExt cx="1324037" cy="782997"/>
            </a:xfrm>
          </p:grpSpPr>
          <p:sp>
            <p:nvSpPr>
              <p:cNvPr id="35" name="Arrow: Bent 34">
                <a:extLst>
                  <a:ext uri="{FF2B5EF4-FFF2-40B4-BE49-F238E27FC236}">
                    <a16:creationId xmlns:a16="http://schemas.microsoft.com/office/drawing/2014/main" id="{C11C7305-59CC-4FA5-9C77-36ED086DE818}"/>
                  </a:ext>
                </a:extLst>
              </p:cNvPr>
              <p:cNvSpPr/>
              <p:nvPr/>
            </p:nvSpPr>
            <p:spPr>
              <a:xfrm rot="5400000" flipH="1" flipV="1">
                <a:off x="2855991" y="4376635"/>
                <a:ext cx="511781" cy="207862"/>
              </a:xfrm>
              <a:prstGeom prst="bentArrow">
                <a:avLst>
                  <a:gd name="adj1" fmla="val 33036"/>
                  <a:gd name="adj2" fmla="val 16518"/>
                  <a:gd name="adj3" fmla="val 26780"/>
                  <a:gd name="adj4" fmla="val 79984"/>
                </a:avLst>
              </a:prstGeom>
              <a:solidFill>
                <a:srgbClr val="FF0000"/>
              </a:solidFill>
              <a:ln w="25400" cap="flat" cmpd="sng" algn="ctr">
                <a:no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33" name="Arrow: Bent 32">
                <a:extLst>
                  <a:ext uri="{FF2B5EF4-FFF2-40B4-BE49-F238E27FC236}">
                    <a16:creationId xmlns:a16="http://schemas.microsoft.com/office/drawing/2014/main" id="{36837825-4356-444E-A9E3-4A09CF898572}"/>
                  </a:ext>
                </a:extLst>
              </p:cNvPr>
              <p:cNvSpPr/>
              <p:nvPr/>
            </p:nvSpPr>
            <p:spPr>
              <a:xfrm rot="10800000" flipH="1" flipV="1">
                <a:off x="3007940" y="3953459"/>
                <a:ext cx="1324037" cy="489772"/>
              </a:xfrm>
              <a:prstGeom prst="bentArrow">
                <a:avLst>
                  <a:gd name="adj1" fmla="val 14373"/>
                  <a:gd name="adj2" fmla="val 13132"/>
                  <a:gd name="adj3" fmla="val 26780"/>
                  <a:gd name="adj4" fmla="val 39850"/>
                </a:avLst>
              </a:prstGeom>
              <a:solidFill>
                <a:srgbClr val="FF0000"/>
              </a:solidFill>
              <a:ln w="76200" cap="flat" cmpd="sng" algn="ctr">
                <a:no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dirty="0"/>
              </a:p>
            </p:txBody>
          </p:sp>
        </p:grpSp>
        <p:grpSp>
          <p:nvGrpSpPr>
            <p:cNvPr id="25" name="Group 24">
              <a:extLst>
                <a:ext uri="{FF2B5EF4-FFF2-40B4-BE49-F238E27FC236}">
                  <a16:creationId xmlns:a16="http://schemas.microsoft.com/office/drawing/2014/main" id="{C4F61CF4-5C50-4566-A73F-66E208D854E7}"/>
                </a:ext>
              </a:extLst>
            </p:cNvPr>
            <p:cNvGrpSpPr/>
            <p:nvPr/>
          </p:nvGrpSpPr>
          <p:grpSpPr>
            <a:xfrm>
              <a:off x="3814142" y="3830488"/>
              <a:ext cx="1561405" cy="1774699"/>
              <a:chOff x="5616048" y="3495590"/>
              <a:chExt cx="1561405" cy="1706992"/>
            </a:xfrm>
          </p:grpSpPr>
          <p:sp>
            <p:nvSpPr>
              <p:cNvPr id="40" name="Arrow: Bent 39">
                <a:extLst>
                  <a:ext uri="{FF2B5EF4-FFF2-40B4-BE49-F238E27FC236}">
                    <a16:creationId xmlns:a16="http://schemas.microsoft.com/office/drawing/2014/main" id="{E7478703-AF13-43A3-9A47-472E4242E3DD}"/>
                  </a:ext>
                </a:extLst>
              </p:cNvPr>
              <p:cNvSpPr/>
              <p:nvPr/>
            </p:nvSpPr>
            <p:spPr>
              <a:xfrm rot="5400000" flipH="1">
                <a:off x="6022187" y="4047315"/>
                <a:ext cx="749128" cy="1561405"/>
              </a:xfrm>
              <a:prstGeom prst="bentArrow">
                <a:avLst>
                  <a:gd name="adj1" fmla="val 14374"/>
                  <a:gd name="adj2" fmla="val 7187"/>
                  <a:gd name="adj3" fmla="val 14646"/>
                  <a:gd name="adj4" fmla="val 44214"/>
                </a:avLst>
              </a:prstGeom>
              <a:solidFill>
                <a:srgbClr val="FF0000"/>
              </a:solidFill>
              <a:ln w="25400" cap="flat" cmpd="sng" algn="ctr">
                <a:solidFill>
                  <a:schemeClr val="bg2"/>
                </a:solid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41" name="Arrow: Bent 40">
                <a:extLst>
                  <a:ext uri="{FF2B5EF4-FFF2-40B4-BE49-F238E27FC236}">
                    <a16:creationId xmlns:a16="http://schemas.microsoft.com/office/drawing/2014/main" id="{560B29F3-A355-491F-BBB3-05D754FF22D4}"/>
                  </a:ext>
                </a:extLst>
              </p:cNvPr>
              <p:cNvSpPr/>
              <p:nvPr/>
            </p:nvSpPr>
            <p:spPr>
              <a:xfrm flipH="1">
                <a:off x="6078397" y="3495590"/>
                <a:ext cx="1095309" cy="1300570"/>
              </a:xfrm>
              <a:prstGeom prst="bentArrow">
                <a:avLst>
                  <a:gd name="adj1" fmla="val 9893"/>
                  <a:gd name="adj2" fmla="val 9837"/>
                  <a:gd name="adj3" fmla="val 20733"/>
                  <a:gd name="adj4" fmla="val 23968"/>
                </a:avLst>
              </a:prstGeom>
              <a:solidFill>
                <a:srgbClr val="FF0000"/>
              </a:solidFill>
              <a:ln w="25400" cap="flat" cmpd="sng" algn="ctr">
                <a:solidFill>
                  <a:schemeClr val="bg2"/>
                </a:solid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dirty="0"/>
              </a:p>
            </p:txBody>
          </p:sp>
        </p:grpSp>
      </p:grpSp>
      <p:grpSp>
        <p:nvGrpSpPr>
          <p:cNvPr id="26" name="Group 25">
            <a:extLst>
              <a:ext uri="{FF2B5EF4-FFF2-40B4-BE49-F238E27FC236}">
                <a16:creationId xmlns:a16="http://schemas.microsoft.com/office/drawing/2014/main" id="{05A0DC8A-D2D3-CA3A-3139-C20B4F6BDB19}"/>
              </a:ext>
            </a:extLst>
          </p:cNvPr>
          <p:cNvGrpSpPr/>
          <p:nvPr/>
        </p:nvGrpSpPr>
        <p:grpSpPr>
          <a:xfrm>
            <a:off x="11345944" y="12150726"/>
            <a:ext cx="7292150" cy="7184321"/>
            <a:chOff x="6159511" y="1279971"/>
            <a:chExt cx="6026340" cy="5433967"/>
          </a:xfrm>
        </p:grpSpPr>
        <p:grpSp>
          <p:nvGrpSpPr>
            <p:cNvPr id="102" name="Group 101">
              <a:extLst>
                <a:ext uri="{FF2B5EF4-FFF2-40B4-BE49-F238E27FC236}">
                  <a16:creationId xmlns:a16="http://schemas.microsoft.com/office/drawing/2014/main" id="{11364D24-250A-45E0-B3E6-812CA612DFAD}"/>
                </a:ext>
              </a:extLst>
            </p:cNvPr>
            <p:cNvGrpSpPr/>
            <p:nvPr/>
          </p:nvGrpSpPr>
          <p:grpSpPr>
            <a:xfrm>
              <a:off x="9148429" y="4677861"/>
              <a:ext cx="2853071" cy="1667872"/>
              <a:chOff x="2934267" y="3676323"/>
              <a:chExt cx="2853071" cy="1667872"/>
            </a:xfrm>
          </p:grpSpPr>
          <p:pic>
            <p:nvPicPr>
              <p:cNvPr id="128" name="Picture 127">
                <a:extLst>
                  <a:ext uri="{FF2B5EF4-FFF2-40B4-BE49-F238E27FC236}">
                    <a16:creationId xmlns:a16="http://schemas.microsoft.com/office/drawing/2014/main" id="{4E33BE8F-E776-434A-A293-E0D77B38770B}"/>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2934267" y="3676323"/>
                <a:ext cx="2853071" cy="1667872"/>
              </a:xfrm>
              <a:prstGeom prst="rect">
                <a:avLst/>
              </a:prstGeom>
              <a:noFill/>
              <a:ln w="28575" cap="flat" cmpd="sng" algn="ctr">
                <a:solidFill>
                  <a:sysClr val="window" lastClr="FFFFFF"/>
                </a:solidFill>
                <a:prstDash val="solid"/>
                <a:round/>
                <a:headEnd type="none" w="med" len="med"/>
                <a:tailEnd type="none" w="med" len="med"/>
              </a:ln>
              <a:effectLst/>
            </p:spPr>
          </p:pic>
          <p:grpSp>
            <p:nvGrpSpPr>
              <p:cNvPr id="129" name="Group 128">
                <a:extLst>
                  <a:ext uri="{FF2B5EF4-FFF2-40B4-BE49-F238E27FC236}">
                    <a16:creationId xmlns:a16="http://schemas.microsoft.com/office/drawing/2014/main" id="{29223713-127E-47E3-A28D-4388E7D36203}"/>
                  </a:ext>
                </a:extLst>
              </p:cNvPr>
              <p:cNvGrpSpPr/>
              <p:nvPr/>
            </p:nvGrpSpPr>
            <p:grpSpPr>
              <a:xfrm>
                <a:off x="3469643" y="4253603"/>
                <a:ext cx="2064532" cy="1007674"/>
                <a:chOff x="7099486" y="3686175"/>
                <a:chExt cx="3998173" cy="1951462"/>
              </a:xfrm>
            </p:grpSpPr>
            <p:sp>
              <p:nvSpPr>
                <p:cNvPr id="140" name="Rectangle 139">
                  <a:extLst>
                    <a:ext uri="{FF2B5EF4-FFF2-40B4-BE49-F238E27FC236}">
                      <a16:creationId xmlns:a16="http://schemas.microsoft.com/office/drawing/2014/main" id="{A073AFC1-3A3E-447F-906F-93204BE05F27}"/>
                    </a:ext>
                  </a:extLst>
                </p:cNvPr>
                <p:cNvSpPr/>
                <p:nvPr/>
              </p:nvSpPr>
              <p:spPr>
                <a:xfrm rot="1417251">
                  <a:off x="7099486" y="3836141"/>
                  <a:ext cx="1488982" cy="774813"/>
                </a:xfrm>
                <a:prstGeom prst="rect">
                  <a:avLst/>
                </a:prstGeom>
                <a:solidFill>
                  <a:srgbClr val="FFC54E">
                    <a:alpha val="21961"/>
                  </a:srgbClr>
                </a:solidFill>
                <a:ln w="19050" cap="flat" cmpd="sng" algn="ctr">
                  <a:solidFill>
                    <a:srgbClr val="FFC54E"/>
                  </a:solidFill>
                  <a:prstDash val="solid"/>
                  <a:miter lim="800000"/>
                </a:ln>
                <a:effectLst/>
              </p:spPr>
              <p:txBody>
                <a:bodyPr rtlCol="0" anchor="ctr"/>
                <a:lstStyle/>
                <a:p>
                  <a:pPr algn="ctr">
                    <a:defRPr/>
                  </a:pPr>
                  <a:endParaRPr lang="en-US" kern="0">
                    <a:solidFill>
                      <a:srgbClr val="FFFFFF"/>
                    </a:solidFill>
                  </a:endParaRPr>
                </a:p>
              </p:txBody>
            </p:sp>
            <p:sp>
              <p:nvSpPr>
                <p:cNvPr id="141" name="Rectangle 140">
                  <a:extLst>
                    <a:ext uri="{FF2B5EF4-FFF2-40B4-BE49-F238E27FC236}">
                      <a16:creationId xmlns:a16="http://schemas.microsoft.com/office/drawing/2014/main" id="{C6B86FA8-A405-43D8-AE4E-E962DF79562F}"/>
                    </a:ext>
                  </a:extLst>
                </p:cNvPr>
                <p:cNvSpPr/>
                <p:nvPr/>
              </p:nvSpPr>
              <p:spPr>
                <a:xfrm>
                  <a:off x="9239097" y="5181599"/>
                  <a:ext cx="260503" cy="390525"/>
                </a:xfrm>
                <a:prstGeom prst="rect">
                  <a:avLst/>
                </a:prstGeom>
                <a:solidFill>
                  <a:srgbClr val="FFC54E">
                    <a:alpha val="21961"/>
                  </a:srgbClr>
                </a:solidFill>
                <a:ln w="19050" cap="flat" cmpd="sng" algn="ctr">
                  <a:solidFill>
                    <a:srgbClr val="FFC54E"/>
                  </a:solidFill>
                  <a:prstDash val="solid"/>
                  <a:miter lim="800000"/>
                </a:ln>
                <a:effectLst/>
              </p:spPr>
              <p:txBody>
                <a:bodyPr rtlCol="0" anchor="ctr"/>
                <a:lstStyle/>
                <a:p>
                  <a:pPr algn="ctr">
                    <a:defRPr/>
                  </a:pPr>
                  <a:endParaRPr lang="en-US" kern="0">
                    <a:solidFill>
                      <a:srgbClr val="FFFFFF"/>
                    </a:solidFill>
                  </a:endParaRPr>
                </a:p>
              </p:txBody>
            </p:sp>
            <p:cxnSp>
              <p:nvCxnSpPr>
                <p:cNvPr id="142" name="Straight Connector 141">
                  <a:extLst>
                    <a:ext uri="{FF2B5EF4-FFF2-40B4-BE49-F238E27FC236}">
                      <a16:creationId xmlns:a16="http://schemas.microsoft.com/office/drawing/2014/main" id="{91A12F8D-CB67-4CA1-BE55-7625FE9B7379}"/>
                    </a:ext>
                  </a:extLst>
                </p:cNvPr>
                <p:cNvCxnSpPr>
                  <a:cxnSpLocks/>
                </p:cNvCxnSpPr>
                <p:nvPr/>
              </p:nvCxnSpPr>
              <p:spPr>
                <a:xfrm flipV="1">
                  <a:off x="8767763" y="3686175"/>
                  <a:ext cx="100012" cy="1947863"/>
                </a:xfrm>
                <a:prstGeom prst="line">
                  <a:avLst/>
                </a:prstGeom>
                <a:noFill/>
                <a:ln w="19050" cap="rnd" cmpd="sng" algn="ctr">
                  <a:solidFill>
                    <a:srgbClr val="FFC54E"/>
                  </a:solidFill>
                  <a:prstDash val="solid"/>
                  <a:round/>
                </a:ln>
                <a:effectLst/>
              </p:spPr>
            </p:cxnSp>
            <p:cxnSp>
              <p:nvCxnSpPr>
                <p:cNvPr id="143" name="Straight Connector 142">
                  <a:extLst>
                    <a:ext uri="{FF2B5EF4-FFF2-40B4-BE49-F238E27FC236}">
                      <a16:creationId xmlns:a16="http://schemas.microsoft.com/office/drawing/2014/main" id="{9ACC2187-4736-468E-B1E7-8CB37B84B4FE}"/>
                    </a:ext>
                  </a:extLst>
                </p:cNvPr>
                <p:cNvCxnSpPr>
                  <a:cxnSpLocks/>
                </p:cNvCxnSpPr>
                <p:nvPr/>
              </p:nvCxnSpPr>
              <p:spPr>
                <a:xfrm>
                  <a:off x="8764482" y="5634038"/>
                  <a:ext cx="2333177" cy="0"/>
                </a:xfrm>
                <a:prstGeom prst="line">
                  <a:avLst/>
                </a:prstGeom>
                <a:noFill/>
                <a:ln w="19050" cap="flat" cmpd="sng" algn="ctr">
                  <a:solidFill>
                    <a:srgbClr val="FFC54E"/>
                  </a:solidFill>
                  <a:prstDash val="solid"/>
                  <a:round/>
                </a:ln>
                <a:effectLst/>
              </p:spPr>
            </p:cxnSp>
            <p:sp>
              <p:nvSpPr>
                <p:cNvPr id="144" name="Rectangle 143">
                  <a:extLst>
                    <a:ext uri="{FF2B5EF4-FFF2-40B4-BE49-F238E27FC236}">
                      <a16:creationId xmlns:a16="http://schemas.microsoft.com/office/drawing/2014/main" id="{84A96EBB-52B2-433B-ADDA-EC167A7279CC}"/>
                    </a:ext>
                  </a:extLst>
                </p:cNvPr>
                <p:cNvSpPr/>
                <p:nvPr/>
              </p:nvSpPr>
              <p:spPr>
                <a:xfrm>
                  <a:off x="8434929" y="5281613"/>
                  <a:ext cx="304492" cy="356024"/>
                </a:xfrm>
                <a:prstGeom prst="rect">
                  <a:avLst/>
                </a:prstGeom>
                <a:solidFill>
                  <a:srgbClr val="FFC54E">
                    <a:alpha val="21961"/>
                  </a:srgbClr>
                </a:solidFill>
                <a:ln w="19050" cap="flat" cmpd="sng" algn="ctr">
                  <a:solidFill>
                    <a:srgbClr val="FFC54E"/>
                  </a:solidFill>
                  <a:prstDash val="solid"/>
                  <a:miter lim="800000"/>
                </a:ln>
                <a:effectLst/>
              </p:spPr>
              <p:txBody>
                <a:bodyPr rtlCol="0" anchor="ctr"/>
                <a:lstStyle/>
                <a:p>
                  <a:pPr algn="ctr">
                    <a:defRPr/>
                  </a:pPr>
                  <a:endParaRPr lang="en-US" kern="0">
                    <a:solidFill>
                      <a:srgbClr val="FFFFFF"/>
                    </a:solidFill>
                  </a:endParaRPr>
                </a:p>
              </p:txBody>
            </p:sp>
          </p:grpSp>
          <p:sp>
            <p:nvSpPr>
              <p:cNvPr id="130" name="Oval 129">
                <a:extLst>
                  <a:ext uri="{FF2B5EF4-FFF2-40B4-BE49-F238E27FC236}">
                    <a16:creationId xmlns:a16="http://schemas.microsoft.com/office/drawing/2014/main" id="{CBBDF070-CC9C-4AA0-9E27-9AE2CE9BB350}"/>
                  </a:ext>
                </a:extLst>
              </p:cNvPr>
              <p:cNvSpPr/>
              <p:nvPr/>
            </p:nvSpPr>
            <p:spPr bwMode="auto">
              <a:xfrm>
                <a:off x="4502082" y="4966773"/>
                <a:ext cx="355061" cy="351975"/>
              </a:xfrm>
              <a:prstGeom prst="ellipse">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defRPr/>
                </a:pPr>
                <a:endParaRPr lang="en-US" kern="0">
                  <a:solidFill>
                    <a:srgbClr val="FFC54E"/>
                  </a:solidFill>
                </a:endParaRPr>
              </a:p>
            </p:txBody>
          </p:sp>
          <p:sp>
            <p:nvSpPr>
              <p:cNvPr id="131" name="Oval 130">
                <a:extLst>
                  <a:ext uri="{FF2B5EF4-FFF2-40B4-BE49-F238E27FC236}">
                    <a16:creationId xmlns:a16="http://schemas.microsoft.com/office/drawing/2014/main" id="{1E837364-19D2-4965-BB01-88FD30E68EA5}"/>
                  </a:ext>
                </a:extLst>
              </p:cNvPr>
              <p:cNvSpPr/>
              <p:nvPr/>
            </p:nvSpPr>
            <p:spPr bwMode="auto">
              <a:xfrm>
                <a:off x="4144157" y="4986853"/>
                <a:ext cx="355061" cy="351975"/>
              </a:xfrm>
              <a:prstGeom prst="ellipse">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defRPr/>
                </a:pPr>
                <a:endParaRPr lang="en-US" kern="0" dirty="0">
                  <a:solidFill>
                    <a:srgbClr val="FFC54E"/>
                  </a:solidFill>
                </a:endParaRPr>
              </a:p>
            </p:txBody>
          </p:sp>
          <p:sp>
            <p:nvSpPr>
              <p:cNvPr id="132" name="Oval 131">
                <a:extLst>
                  <a:ext uri="{FF2B5EF4-FFF2-40B4-BE49-F238E27FC236}">
                    <a16:creationId xmlns:a16="http://schemas.microsoft.com/office/drawing/2014/main" id="{A040CEF1-CABA-4D6E-8E1D-2393BDFA3D7D}"/>
                  </a:ext>
                </a:extLst>
              </p:cNvPr>
              <p:cNvSpPr/>
              <p:nvPr/>
            </p:nvSpPr>
            <p:spPr bwMode="auto">
              <a:xfrm>
                <a:off x="4020166" y="4981095"/>
                <a:ext cx="355061" cy="351975"/>
              </a:xfrm>
              <a:prstGeom prst="ellipse">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defRPr/>
                </a:pPr>
                <a:endParaRPr lang="en-US" kern="0">
                  <a:solidFill>
                    <a:srgbClr val="FFC54E"/>
                  </a:solidFill>
                </a:endParaRPr>
              </a:p>
            </p:txBody>
          </p:sp>
          <p:sp>
            <p:nvSpPr>
              <p:cNvPr id="133" name="Oval 132">
                <a:extLst>
                  <a:ext uri="{FF2B5EF4-FFF2-40B4-BE49-F238E27FC236}">
                    <a16:creationId xmlns:a16="http://schemas.microsoft.com/office/drawing/2014/main" id="{17359D4E-BF52-4B2A-AE6C-A83F2D7723F7}"/>
                  </a:ext>
                </a:extLst>
              </p:cNvPr>
              <p:cNvSpPr/>
              <p:nvPr/>
            </p:nvSpPr>
            <p:spPr bwMode="auto">
              <a:xfrm>
                <a:off x="3856314" y="4637747"/>
                <a:ext cx="355061" cy="351975"/>
              </a:xfrm>
              <a:prstGeom prst="ellipse">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defRPr/>
                </a:pPr>
                <a:endParaRPr lang="en-US" kern="0">
                  <a:solidFill>
                    <a:srgbClr val="FFC54E"/>
                  </a:solidFill>
                </a:endParaRPr>
              </a:p>
            </p:txBody>
          </p:sp>
          <p:sp>
            <p:nvSpPr>
              <p:cNvPr id="134" name="Arrow: Left 133">
                <a:extLst>
                  <a:ext uri="{FF2B5EF4-FFF2-40B4-BE49-F238E27FC236}">
                    <a16:creationId xmlns:a16="http://schemas.microsoft.com/office/drawing/2014/main" id="{667DD906-72C2-4FA3-8069-05FDD180F665}"/>
                  </a:ext>
                </a:extLst>
              </p:cNvPr>
              <p:cNvSpPr/>
              <p:nvPr/>
            </p:nvSpPr>
            <p:spPr bwMode="auto">
              <a:xfrm>
                <a:off x="4345913" y="5090718"/>
                <a:ext cx="246974" cy="117874"/>
              </a:xfrm>
              <a:prstGeom prst="leftArrow">
                <a:avLst/>
              </a:prstGeom>
              <a:solidFill>
                <a:srgbClr val="FF0000"/>
              </a:solidFill>
              <a:ln w="952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defRPr/>
                </a:pPr>
                <a:endParaRPr lang="en-US" kern="0" dirty="0">
                  <a:solidFill>
                    <a:srgbClr val="FFC54E"/>
                  </a:solidFill>
                </a:endParaRPr>
              </a:p>
            </p:txBody>
          </p:sp>
          <p:sp>
            <p:nvSpPr>
              <p:cNvPr id="135" name="Arrow: Left 134">
                <a:extLst>
                  <a:ext uri="{FF2B5EF4-FFF2-40B4-BE49-F238E27FC236}">
                    <a16:creationId xmlns:a16="http://schemas.microsoft.com/office/drawing/2014/main" id="{D2395C80-4450-47AA-A33D-7F9EBA220C45}"/>
                  </a:ext>
                </a:extLst>
              </p:cNvPr>
              <p:cNvSpPr/>
              <p:nvPr/>
            </p:nvSpPr>
            <p:spPr bwMode="auto">
              <a:xfrm rot="3292500">
                <a:off x="3963715" y="4906338"/>
                <a:ext cx="246974" cy="117722"/>
              </a:xfrm>
              <a:prstGeom prst="leftArrow">
                <a:avLst/>
              </a:prstGeom>
              <a:solidFill>
                <a:srgbClr val="FF0000"/>
              </a:solidFill>
              <a:ln w="952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defRPr/>
                </a:pPr>
                <a:endParaRPr lang="en-US" kern="0" dirty="0">
                  <a:solidFill>
                    <a:srgbClr val="FFC54E"/>
                  </a:solidFill>
                </a:endParaRPr>
              </a:p>
            </p:txBody>
          </p:sp>
          <p:cxnSp>
            <p:nvCxnSpPr>
              <p:cNvPr id="136" name="Straight Connector 135">
                <a:extLst>
                  <a:ext uri="{FF2B5EF4-FFF2-40B4-BE49-F238E27FC236}">
                    <a16:creationId xmlns:a16="http://schemas.microsoft.com/office/drawing/2014/main" id="{CAD276ED-61D0-4410-956D-5C139439DD5B}"/>
                  </a:ext>
                </a:extLst>
              </p:cNvPr>
              <p:cNvCxnSpPr>
                <a:cxnSpLocks/>
              </p:cNvCxnSpPr>
              <p:nvPr/>
            </p:nvCxnSpPr>
            <p:spPr>
              <a:xfrm>
                <a:off x="5534175" y="4304731"/>
                <a:ext cx="0" cy="954688"/>
              </a:xfrm>
              <a:prstGeom prst="line">
                <a:avLst/>
              </a:prstGeom>
              <a:noFill/>
              <a:ln w="19050" cap="rnd" cmpd="sng" algn="ctr">
                <a:solidFill>
                  <a:srgbClr val="FFC54E"/>
                </a:solidFill>
                <a:prstDash val="solid"/>
                <a:miter lim="800000"/>
              </a:ln>
              <a:effectLst/>
            </p:spPr>
          </p:cxnSp>
          <p:cxnSp>
            <p:nvCxnSpPr>
              <p:cNvPr id="137" name="Straight Connector 136">
                <a:extLst>
                  <a:ext uri="{FF2B5EF4-FFF2-40B4-BE49-F238E27FC236}">
                    <a16:creationId xmlns:a16="http://schemas.microsoft.com/office/drawing/2014/main" id="{6AC62B77-B6C4-40FF-8441-96E3D045A6D4}"/>
                  </a:ext>
                </a:extLst>
              </p:cNvPr>
              <p:cNvCxnSpPr>
                <a:cxnSpLocks/>
              </p:cNvCxnSpPr>
              <p:nvPr/>
            </p:nvCxnSpPr>
            <p:spPr>
              <a:xfrm flipH="1">
                <a:off x="5435273" y="4304731"/>
                <a:ext cx="98902" cy="0"/>
              </a:xfrm>
              <a:prstGeom prst="line">
                <a:avLst/>
              </a:prstGeom>
              <a:noFill/>
              <a:ln w="19050" cap="rnd" cmpd="sng" algn="ctr">
                <a:solidFill>
                  <a:srgbClr val="FFC54E"/>
                </a:solidFill>
                <a:prstDash val="solid"/>
                <a:miter lim="800000"/>
              </a:ln>
              <a:effectLst/>
            </p:spPr>
          </p:cxnSp>
          <p:cxnSp>
            <p:nvCxnSpPr>
              <p:cNvPr id="138" name="Straight Connector 137">
                <a:extLst>
                  <a:ext uri="{FF2B5EF4-FFF2-40B4-BE49-F238E27FC236}">
                    <a16:creationId xmlns:a16="http://schemas.microsoft.com/office/drawing/2014/main" id="{448A8E9C-6EE6-4AF0-B947-793971723129}"/>
                  </a:ext>
                </a:extLst>
              </p:cNvPr>
              <p:cNvCxnSpPr>
                <a:cxnSpLocks/>
              </p:cNvCxnSpPr>
              <p:nvPr/>
            </p:nvCxnSpPr>
            <p:spPr>
              <a:xfrm flipH="1">
                <a:off x="4382732" y="4253603"/>
                <a:ext cx="427902" cy="0"/>
              </a:xfrm>
              <a:prstGeom prst="line">
                <a:avLst/>
              </a:prstGeom>
              <a:noFill/>
              <a:ln w="19050" cap="rnd" cmpd="sng" algn="ctr">
                <a:solidFill>
                  <a:srgbClr val="FFC54E"/>
                </a:solidFill>
                <a:prstDash val="solid"/>
                <a:round/>
              </a:ln>
              <a:effectLst/>
            </p:spPr>
          </p:cxnSp>
          <p:sp>
            <p:nvSpPr>
              <p:cNvPr id="139" name="TextBox 138">
                <a:extLst>
                  <a:ext uri="{FF2B5EF4-FFF2-40B4-BE49-F238E27FC236}">
                    <a16:creationId xmlns:a16="http://schemas.microsoft.com/office/drawing/2014/main" id="{2F26A900-2901-419E-8607-2586B87E3A7B}"/>
                  </a:ext>
                </a:extLst>
              </p:cNvPr>
              <p:cNvSpPr txBox="1"/>
              <p:nvPr/>
            </p:nvSpPr>
            <p:spPr>
              <a:xfrm>
                <a:off x="2939589" y="3678453"/>
                <a:ext cx="1399673" cy="89023"/>
              </a:xfrm>
              <a:prstGeom prst="rect">
                <a:avLst/>
              </a:prstGeom>
              <a:solidFill>
                <a:sysClr val="window" lastClr="FFFFFF">
                  <a:alpha val="75000"/>
                </a:sysClr>
              </a:solidFill>
              <a:ln>
                <a:noFill/>
              </a:ln>
            </p:spPr>
            <p:txBody>
              <a:bodyPr wrap="none" lIns="27432" tIns="0" rIns="27432" bIns="0" rtlCol="0" anchor="ctr" anchorCtr="0">
                <a:spAutoFit/>
              </a:bodyPr>
              <a:lstStyle>
                <a:defPPr>
                  <a:defRPr lang="en-US"/>
                </a:defPPr>
                <a:lvl1pPr>
                  <a:defRPr sz="700"/>
                </a:lvl1pPr>
              </a:lstStyle>
              <a:p>
                <a:pPr>
                  <a:defRPr/>
                </a:pPr>
                <a:r>
                  <a:rPr lang="en-US" kern="0">
                    <a:solidFill>
                      <a:prstClr val="black"/>
                    </a:solidFill>
                    <a:latin typeface="Calibri" panose="020F0502020204030204"/>
                  </a:rPr>
                  <a:t>Imagery: Butte County GIS. Overlays by NIST</a:t>
                </a:r>
                <a:r>
                  <a:rPr lang="en-US" kern="0" dirty="0">
                    <a:solidFill>
                      <a:prstClr val="black"/>
                    </a:solidFill>
                    <a:latin typeface="Calibri" panose="020F0502020204030204"/>
                  </a:rPr>
                  <a:t>.</a:t>
                </a:r>
              </a:p>
            </p:txBody>
          </p:sp>
        </p:grpSp>
        <p:pic>
          <p:nvPicPr>
            <p:cNvPr id="121" name="Picture 120">
              <a:extLst>
                <a:ext uri="{FF2B5EF4-FFF2-40B4-BE49-F238E27FC236}">
                  <a16:creationId xmlns:a16="http://schemas.microsoft.com/office/drawing/2014/main" id="{736EB61B-5BC0-427F-97AE-400FE0E915D6}"/>
                </a:ext>
              </a:extLst>
            </p:cNvPr>
            <p:cNvPicPr>
              <a:picLocks noChangeAspect="1"/>
            </p:cNvPicPr>
            <p:nvPr/>
          </p:nvPicPr>
          <p:blipFill>
            <a:blip r:embed="rId4">
              <a:extLst>
                <a:ext uri="{28A0092B-C50C-407E-A947-70E740481C1C}">
                  <a14:useLocalDpi xmlns:a14="http://schemas.microsoft.com/office/drawing/2010/main"/>
                </a:ext>
              </a:extLst>
            </a:blip>
            <a:srcRect/>
            <a:stretch/>
          </p:blipFill>
          <p:spPr>
            <a:xfrm>
              <a:off x="6286500" y="1289197"/>
              <a:ext cx="5715000" cy="3338827"/>
            </a:xfrm>
            <a:prstGeom prst="rect">
              <a:avLst/>
            </a:prstGeom>
            <a:ln w="28575">
              <a:noFill/>
            </a:ln>
          </p:spPr>
        </p:pic>
        <p:sp>
          <p:nvSpPr>
            <p:cNvPr id="122" name="Rectangle: Rounded Corners 121">
              <a:extLst>
                <a:ext uri="{FF2B5EF4-FFF2-40B4-BE49-F238E27FC236}">
                  <a16:creationId xmlns:a16="http://schemas.microsoft.com/office/drawing/2014/main" id="{91B80113-8BB2-4D44-906A-47563B14B937}"/>
                </a:ext>
              </a:extLst>
            </p:cNvPr>
            <p:cNvSpPr/>
            <p:nvPr/>
          </p:nvSpPr>
          <p:spPr>
            <a:xfrm rot="16200000">
              <a:off x="8367612" y="3214820"/>
              <a:ext cx="602961" cy="2137953"/>
            </a:xfrm>
            <a:prstGeom prst="roundRect">
              <a:avLst/>
            </a:prstGeom>
            <a:noFill/>
            <a:ln w="28575" cap="flat" cmpd="sng" algn="ctr">
              <a:solidFill>
                <a:srgbClr val="FF0000"/>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a:defRPr/>
              </a:pPr>
              <a:endParaRPr lang="en-US" kern="0">
                <a:solidFill>
                  <a:sysClr val="windowText" lastClr="000000"/>
                </a:solidFill>
                <a:latin typeface="Calibri" panose="020F0502020204030204"/>
              </a:endParaRPr>
            </a:p>
          </p:txBody>
        </p:sp>
        <p:sp>
          <p:nvSpPr>
            <p:cNvPr id="123" name="Rectangle: Rounded Corners 122">
              <a:extLst>
                <a:ext uri="{FF2B5EF4-FFF2-40B4-BE49-F238E27FC236}">
                  <a16:creationId xmlns:a16="http://schemas.microsoft.com/office/drawing/2014/main" id="{3A064A42-079B-4123-B2C6-FCE0102592D6}"/>
                </a:ext>
              </a:extLst>
            </p:cNvPr>
            <p:cNvSpPr/>
            <p:nvPr/>
          </p:nvSpPr>
          <p:spPr>
            <a:xfrm rot="10800000">
              <a:off x="9040601" y="2250809"/>
              <a:ext cx="898834" cy="1731834"/>
            </a:xfrm>
            <a:prstGeom prst="roundRect">
              <a:avLst/>
            </a:prstGeom>
            <a:noFill/>
            <a:ln w="28575" cap="flat" cmpd="sng" algn="ctr">
              <a:solidFill>
                <a:srgbClr val="FF0000"/>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a:defRPr/>
              </a:pPr>
              <a:endParaRPr lang="en-US" kern="0">
                <a:solidFill>
                  <a:sysClr val="windowText" lastClr="000000"/>
                </a:solidFill>
                <a:latin typeface="Calibri" panose="020F0502020204030204"/>
              </a:endParaRPr>
            </a:p>
          </p:txBody>
        </p:sp>
        <p:sp>
          <p:nvSpPr>
            <p:cNvPr id="124" name="Rectangle: Rounded Corners 123">
              <a:extLst>
                <a:ext uri="{FF2B5EF4-FFF2-40B4-BE49-F238E27FC236}">
                  <a16:creationId xmlns:a16="http://schemas.microsoft.com/office/drawing/2014/main" id="{7BB0E8C6-6829-437F-9375-1E342EDE32ED}"/>
                </a:ext>
              </a:extLst>
            </p:cNvPr>
            <p:cNvSpPr/>
            <p:nvPr/>
          </p:nvSpPr>
          <p:spPr>
            <a:xfrm>
              <a:off x="9740874" y="3987849"/>
              <a:ext cx="2199997" cy="600334"/>
            </a:xfrm>
            <a:prstGeom prst="round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Rectangle: Rounded Corners 124">
              <a:extLst>
                <a:ext uri="{FF2B5EF4-FFF2-40B4-BE49-F238E27FC236}">
                  <a16:creationId xmlns:a16="http://schemas.microsoft.com/office/drawing/2014/main" id="{212EA06A-E547-4E26-8205-57EAE2BF3BAC}"/>
                </a:ext>
              </a:extLst>
            </p:cNvPr>
            <p:cNvSpPr/>
            <p:nvPr/>
          </p:nvSpPr>
          <p:spPr>
            <a:xfrm>
              <a:off x="10248007" y="3301556"/>
              <a:ext cx="1673377" cy="500909"/>
            </a:xfrm>
            <a:prstGeom prst="roundRect">
              <a:avLst/>
            </a:prstGeom>
            <a:solidFill>
              <a:srgbClr val="0070C0"/>
            </a:solidFill>
            <a:ln w="12700" cap="flat" cmpd="sng" algn="ctr">
              <a:solidFill>
                <a:srgbClr val="FFFF00"/>
              </a:solidFill>
              <a:prstDash val="solid"/>
              <a:miter lim="800000"/>
            </a:ln>
            <a:effectLst/>
          </p:spPr>
          <p:txBody>
            <a:bodyPr rot="0" spcFirstLastPara="0" vert="horz" wrap="square" lIns="45720" tIns="18288" rIns="45720" bIns="18288" numCol="1" spcCol="0" rtlCol="0" fromWordArt="0" anchor="ctr" anchorCtr="0" forceAA="0" compatLnSpc="1">
              <a:prstTxWarp prst="textNoShape">
                <a:avLst/>
              </a:prstTxWarp>
              <a:spAutoFit/>
            </a:bodyPr>
            <a:lstStyle/>
            <a:p>
              <a:pPr algn="ctr">
                <a:lnSpc>
                  <a:spcPct val="107000"/>
                </a:lnSpc>
                <a:spcAft>
                  <a:spcPts val="800"/>
                </a:spcAft>
                <a:defRPr/>
              </a:pPr>
              <a:r>
                <a:rPr lang="en-US" sz="1050" kern="0">
                  <a:solidFill>
                    <a:prstClr val="white"/>
                  </a:solidFill>
                  <a:ea typeface="Calibri" panose="020F0502020204030204" pitchFamily="34" charset="0"/>
                  <a:cs typeface="Arial" panose="020B0604020202020204" pitchFamily="34" charset="0"/>
                </a:rPr>
                <a:t>Available space for auxiliary fuels with limited impact on residential structures  </a:t>
              </a:r>
              <a:endParaRPr lang="en-US" sz="1050" kern="0" dirty="0">
                <a:solidFill>
                  <a:prstClr val="white"/>
                </a:solidFill>
                <a:ea typeface="Calibri" panose="020F0502020204030204" pitchFamily="34" charset="0"/>
                <a:cs typeface="Arial" panose="020B0604020202020204" pitchFamily="34" charset="0"/>
              </a:endParaRPr>
            </a:p>
          </p:txBody>
        </p:sp>
        <p:sp>
          <p:nvSpPr>
            <p:cNvPr id="126" name="TextBox 125">
              <a:extLst>
                <a:ext uri="{FF2B5EF4-FFF2-40B4-BE49-F238E27FC236}">
                  <a16:creationId xmlns:a16="http://schemas.microsoft.com/office/drawing/2014/main" id="{E76B42C3-9CBF-4947-A531-BC57F0C1EB0C}"/>
                </a:ext>
              </a:extLst>
            </p:cNvPr>
            <p:cNvSpPr txBox="1"/>
            <p:nvPr/>
          </p:nvSpPr>
          <p:spPr>
            <a:xfrm>
              <a:off x="6286500" y="1301890"/>
              <a:ext cx="1610308" cy="89023"/>
            </a:xfrm>
            <a:prstGeom prst="rect">
              <a:avLst/>
            </a:prstGeom>
            <a:solidFill>
              <a:sysClr val="window" lastClr="FFFFFF">
                <a:alpha val="75000"/>
              </a:sysClr>
            </a:solidFill>
            <a:ln>
              <a:noFill/>
            </a:ln>
          </p:spPr>
          <p:txBody>
            <a:bodyPr wrap="none" lIns="27432" tIns="0" rIns="27432" bIns="0" rtlCol="0" anchor="ctr" anchorCtr="0">
              <a:spAutoFit/>
            </a:bodyPr>
            <a:lstStyle>
              <a:defPPr>
                <a:defRPr lang="en-US"/>
              </a:defPPr>
              <a:lvl1pPr>
                <a:defRPr sz="700"/>
              </a:lvl1pPr>
            </a:lstStyle>
            <a:p>
              <a:pPr>
                <a:defRPr/>
              </a:pPr>
              <a:r>
                <a:rPr lang="en-US" kern="0">
                  <a:solidFill>
                    <a:prstClr val="black"/>
                  </a:solidFill>
                  <a:latin typeface="Calibri" panose="020F0502020204030204"/>
                </a:rPr>
                <a:t>Imagery: Google Landsat</a:t>
              </a:r>
              <a:r>
                <a:rPr lang="en-US" kern="0" dirty="0">
                  <a:solidFill>
                    <a:prstClr val="black"/>
                  </a:solidFill>
                  <a:latin typeface="Calibri" panose="020F0502020204030204"/>
                </a:rPr>
                <a:t>/</a:t>
              </a:r>
              <a:r>
                <a:rPr lang="en-US" kern="0">
                  <a:solidFill>
                    <a:prstClr val="black"/>
                  </a:solidFill>
                  <a:latin typeface="Calibri" panose="020F0502020204030204"/>
                </a:rPr>
                <a:t>Copernicus, Overlays NIST</a:t>
              </a:r>
              <a:endParaRPr lang="en-US" kern="0" dirty="0">
                <a:solidFill>
                  <a:prstClr val="black"/>
                </a:solidFill>
                <a:latin typeface="Calibri" panose="020F0502020204030204"/>
              </a:endParaRPr>
            </a:p>
          </p:txBody>
        </p:sp>
        <p:sp>
          <p:nvSpPr>
            <p:cNvPr id="127" name="Rectangle: Rounded Corners 126">
              <a:extLst>
                <a:ext uri="{FF2B5EF4-FFF2-40B4-BE49-F238E27FC236}">
                  <a16:creationId xmlns:a16="http://schemas.microsoft.com/office/drawing/2014/main" id="{4C28F69A-08BF-4A7E-B12C-E9BB8BA71421}"/>
                </a:ext>
              </a:extLst>
            </p:cNvPr>
            <p:cNvSpPr/>
            <p:nvPr/>
          </p:nvSpPr>
          <p:spPr>
            <a:xfrm>
              <a:off x="6706497" y="3801153"/>
              <a:ext cx="1046958" cy="298763"/>
            </a:xfrm>
            <a:prstGeom prst="roundRect">
              <a:avLst/>
            </a:prstGeom>
            <a:solidFill>
              <a:srgbClr val="FF0000"/>
            </a:solidFill>
            <a:ln w="12700" cap="flat" cmpd="sng" algn="ctr">
              <a:solidFill>
                <a:srgbClr val="990033"/>
              </a:solidFill>
              <a:prstDash val="solid"/>
              <a:miter lim="800000"/>
            </a:ln>
            <a:effectLst/>
          </p:spPr>
          <p:txBody>
            <a:bodyPr rot="0" spcFirstLastPara="0" vert="horz" wrap="square" lIns="45720" tIns="18288" rIns="45720" bIns="18288" numCol="1" spcCol="0" rtlCol="0" fromWordArt="0" anchor="ctr" anchorCtr="0" forceAA="0" compatLnSpc="1">
              <a:prstTxWarp prst="textNoShape">
                <a:avLst/>
              </a:prstTxWarp>
              <a:spAutoFit/>
            </a:bodyPr>
            <a:lstStyle/>
            <a:p>
              <a:pPr algn="ctr">
                <a:lnSpc>
                  <a:spcPct val="107000"/>
                </a:lnSpc>
                <a:spcAft>
                  <a:spcPts val="800"/>
                </a:spcAft>
                <a:defRPr/>
              </a:pPr>
              <a:r>
                <a:rPr lang="en-US" sz="900" kern="0">
                  <a:solidFill>
                    <a:prstClr val="white"/>
                  </a:solidFill>
                  <a:latin typeface="Calibri" panose="020F0502020204030204"/>
                  <a:cs typeface="Arial" panose="020B0604020202020204" pitchFamily="34" charset="0"/>
                </a:rPr>
                <a:t>Limited space for auxiliary fuels </a:t>
              </a:r>
              <a:endParaRPr lang="en-US" sz="900" kern="0" dirty="0">
                <a:solidFill>
                  <a:prstClr val="white"/>
                </a:solidFill>
                <a:latin typeface="Calibri" panose="020F0502020204030204"/>
                <a:cs typeface="Arial" panose="020B0604020202020204" pitchFamily="34" charset="0"/>
              </a:endParaRPr>
            </a:p>
          </p:txBody>
        </p:sp>
        <p:grpSp>
          <p:nvGrpSpPr>
            <p:cNvPr id="104" name="Group 103">
              <a:extLst>
                <a:ext uri="{FF2B5EF4-FFF2-40B4-BE49-F238E27FC236}">
                  <a16:creationId xmlns:a16="http://schemas.microsoft.com/office/drawing/2014/main" id="{358DA487-29E4-4D04-ABC6-70ADB03A1F1F}"/>
                </a:ext>
              </a:extLst>
            </p:cNvPr>
            <p:cNvGrpSpPr/>
            <p:nvPr/>
          </p:nvGrpSpPr>
          <p:grpSpPr>
            <a:xfrm>
              <a:off x="6286500" y="4675237"/>
              <a:ext cx="2857561" cy="1670496"/>
              <a:chOff x="0" y="3471254"/>
              <a:chExt cx="2857561" cy="1670496"/>
            </a:xfrm>
          </p:grpSpPr>
          <p:pic>
            <p:nvPicPr>
              <p:cNvPr id="107" name="Picture 106">
                <a:extLst>
                  <a:ext uri="{FF2B5EF4-FFF2-40B4-BE49-F238E27FC236}">
                    <a16:creationId xmlns:a16="http://schemas.microsoft.com/office/drawing/2014/main" id="{9B07D06F-0721-45B9-84DF-3CD8159F2EF3}"/>
                  </a:ext>
                </a:extLst>
              </p:cNvPr>
              <p:cNvPicPr>
                <a:picLocks noChangeAspect="1"/>
              </p:cNvPicPr>
              <p:nvPr/>
            </p:nvPicPr>
            <p:blipFill>
              <a:blip r:embed="rId5"/>
              <a:stretch>
                <a:fillRect/>
              </a:stretch>
            </p:blipFill>
            <p:spPr>
              <a:xfrm>
                <a:off x="0" y="3471254"/>
                <a:ext cx="2857561" cy="1670496"/>
              </a:xfrm>
              <a:prstGeom prst="rect">
                <a:avLst/>
              </a:prstGeom>
              <a:ln w="28575">
                <a:solidFill>
                  <a:sysClr val="window" lastClr="FFFFFF"/>
                </a:solidFill>
              </a:ln>
            </p:spPr>
          </p:pic>
          <p:sp>
            <p:nvSpPr>
              <p:cNvPr id="108" name="Rectangle 107">
                <a:extLst>
                  <a:ext uri="{FF2B5EF4-FFF2-40B4-BE49-F238E27FC236}">
                    <a16:creationId xmlns:a16="http://schemas.microsoft.com/office/drawing/2014/main" id="{1F0549A5-11D7-4C0F-97E5-BE1E6CD4A283}"/>
                  </a:ext>
                </a:extLst>
              </p:cNvPr>
              <p:cNvSpPr/>
              <p:nvPr/>
            </p:nvSpPr>
            <p:spPr>
              <a:xfrm rot="1417251">
                <a:off x="540664" y="4112762"/>
                <a:ext cx="770074" cy="400719"/>
              </a:xfrm>
              <a:prstGeom prst="rect">
                <a:avLst/>
              </a:prstGeom>
              <a:solidFill>
                <a:srgbClr val="FFC54E">
                  <a:alpha val="21961"/>
                </a:srgbClr>
              </a:solidFill>
              <a:ln w="19050" cap="flat" cmpd="sng" algn="ctr">
                <a:solidFill>
                  <a:srgbClr val="FFC54E"/>
                </a:solidFill>
                <a:prstDash val="solid"/>
                <a:miter lim="800000"/>
              </a:ln>
              <a:effectLst/>
            </p:spPr>
            <p:txBody>
              <a:bodyPr rtlCol="0" anchor="ctr"/>
              <a:lstStyle/>
              <a:p>
                <a:pPr algn="ctr">
                  <a:defRPr/>
                </a:pPr>
                <a:endParaRPr lang="en-US" kern="0">
                  <a:solidFill>
                    <a:srgbClr val="FFFFFF"/>
                  </a:solidFill>
                </a:endParaRPr>
              </a:p>
            </p:txBody>
          </p:sp>
          <p:sp>
            <p:nvSpPr>
              <p:cNvPr id="109" name="Rectangle 108">
                <a:extLst>
                  <a:ext uri="{FF2B5EF4-FFF2-40B4-BE49-F238E27FC236}">
                    <a16:creationId xmlns:a16="http://schemas.microsoft.com/office/drawing/2014/main" id="{70A4F590-8445-46BA-AFF9-90F16AE64038}"/>
                  </a:ext>
                </a:extLst>
              </p:cNvPr>
              <p:cNvSpPr/>
              <p:nvPr/>
            </p:nvSpPr>
            <p:spPr>
              <a:xfrm>
                <a:off x="1653574" y="4810363"/>
                <a:ext cx="134727" cy="201972"/>
              </a:xfrm>
              <a:prstGeom prst="rect">
                <a:avLst/>
              </a:prstGeom>
              <a:solidFill>
                <a:srgbClr val="FFC54E">
                  <a:alpha val="21961"/>
                </a:srgbClr>
              </a:solidFill>
              <a:ln w="19050" cap="flat" cmpd="sng" algn="ctr">
                <a:solidFill>
                  <a:srgbClr val="FFC54E"/>
                </a:solidFill>
                <a:prstDash val="solid"/>
                <a:miter lim="800000"/>
              </a:ln>
              <a:effectLst/>
            </p:spPr>
            <p:txBody>
              <a:bodyPr rtlCol="0" anchor="ctr"/>
              <a:lstStyle/>
              <a:p>
                <a:pPr algn="ctr">
                  <a:defRPr/>
                </a:pPr>
                <a:endParaRPr lang="en-US" kern="0">
                  <a:solidFill>
                    <a:srgbClr val="FFFFFF"/>
                  </a:solidFill>
                </a:endParaRPr>
              </a:p>
            </p:txBody>
          </p:sp>
          <p:cxnSp>
            <p:nvCxnSpPr>
              <p:cNvPr id="110" name="Straight Connector 109">
                <a:extLst>
                  <a:ext uri="{FF2B5EF4-FFF2-40B4-BE49-F238E27FC236}">
                    <a16:creationId xmlns:a16="http://schemas.microsoft.com/office/drawing/2014/main" id="{C2C4B35C-C490-471C-BF2C-8B6362048655}"/>
                  </a:ext>
                </a:extLst>
              </p:cNvPr>
              <p:cNvCxnSpPr>
                <a:cxnSpLocks/>
              </p:cNvCxnSpPr>
              <p:nvPr/>
            </p:nvCxnSpPr>
            <p:spPr>
              <a:xfrm flipV="1">
                <a:off x="1403466" y="4035202"/>
                <a:ext cx="51724" cy="1007399"/>
              </a:xfrm>
              <a:prstGeom prst="line">
                <a:avLst/>
              </a:prstGeom>
              <a:noFill/>
              <a:ln w="19050" cap="rnd" cmpd="sng" algn="ctr">
                <a:solidFill>
                  <a:srgbClr val="FFC54E"/>
                </a:solidFill>
                <a:prstDash val="solid"/>
                <a:round/>
              </a:ln>
              <a:effectLst/>
            </p:spPr>
          </p:cxnSp>
          <p:cxnSp>
            <p:nvCxnSpPr>
              <p:cNvPr id="111" name="Straight Connector 110">
                <a:extLst>
                  <a:ext uri="{FF2B5EF4-FFF2-40B4-BE49-F238E27FC236}">
                    <a16:creationId xmlns:a16="http://schemas.microsoft.com/office/drawing/2014/main" id="{5CA1B558-4396-4EAB-844E-1914C9C263A8}"/>
                  </a:ext>
                </a:extLst>
              </p:cNvPr>
              <p:cNvCxnSpPr>
                <a:cxnSpLocks/>
              </p:cNvCxnSpPr>
              <p:nvPr/>
            </p:nvCxnSpPr>
            <p:spPr>
              <a:xfrm>
                <a:off x="1401769" y="5042601"/>
                <a:ext cx="1193043" cy="0"/>
              </a:xfrm>
              <a:prstGeom prst="line">
                <a:avLst/>
              </a:prstGeom>
              <a:noFill/>
              <a:ln w="19050" cap="rnd" cmpd="sng" algn="ctr">
                <a:solidFill>
                  <a:srgbClr val="FFC54E"/>
                </a:solidFill>
                <a:prstDash val="solid"/>
                <a:round/>
              </a:ln>
              <a:effectLst/>
            </p:spPr>
          </p:cxnSp>
          <p:sp>
            <p:nvSpPr>
              <p:cNvPr id="112" name="Rectangle 111">
                <a:extLst>
                  <a:ext uri="{FF2B5EF4-FFF2-40B4-BE49-F238E27FC236}">
                    <a16:creationId xmlns:a16="http://schemas.microsoft.com/office/drawing/2014/main" id="{74B38735-E2BA-4393-83F3-FB1629E1ED75}"/>
                  </a:ext>
                </a:extLst>
              </p:cNvPr>
              <p:cNvSpPr/>
              <p:nvPr/>
            </p:nvSpPr>
            <p:spPr>
              <a:xfrm>
                <a:off x="1231330" y="4860333"/>
                <a:ext cx="157478" cy="184129"/>
              </a:xfrm>
              <a:prstGeom prst="rect">
                <a:avLst/>
              </a:prstGeom>
              <a:solidFill>
                <a:srgbClr val="FFC54E">
                  <a:alpha val="21961"/>
                </a:srgbClr>
              </a:solidFill>
              <a:ln w="19050" cap="flat" cmpd="sng" algn="ctr">
                <a:solidFill>
                  <a:srgbClr val="FFC54E"/>
                </a:solidFill>
                <a:prstDash val="solid"/>
                <a:miter lim="800000"/>
              </a:ln>
              <a:effectLst/>
            </p:spPr>
            <p:txBody>
              <a:bodyPr rtlCol="0" anchor="ctr"/>
              <a:lstStyle/>
              <a:p>
                <a:pPr algn="ctr">
                  <a:defRPr/>
                </a:pPr>
                <a:endParaRPr lang="en-US" kern="0">
                  <a:solidFill>
                    <a:srgbClr val="FFFFFF"/>
                  </a:solidFill>
                </a:endParaRPr>
              </a:p>
            </p:txBody>
          </p:sp>
          <p:cxnSp>
            <p:nvCxnSpPr>
              <p:cNvPr id="113" name="Straight Connector 112">
                <a:extLst>
                  <a:ext uri="{FF2B5EF4-FFF2-40B4-BE49-F238E27FC236}">
                    <a16:creationId xmlns:a16="http://schemas.microsoft.com/office/drawing/2014/main" id="{F750C563-8E71-4ED7-9EB6-49E329BDA234}"/>
                  </a:ext>
                </a:extLst>
              </p:cNvPr>
              <p:cNvCxnSpPr>
                <a:cxnSpLocks/>
              </p:cNvCxnSpPr>
              <p:nvPr/>
            </p:nvCxnSpPr>
            <p:spPr>
              <a:xfrm flipH="1">
                <a:off x="1455190" y="4043333"/>
                <a:ext cx="428575" cy="0"/>
              </a:xfrm>
              <a:prstGeom prst="line">
                <a:avLst/>
              </a:prstGeom>
              <a:noFill/>
              <a:ln w="19050" cap="rnd" cmpd="sng" algn="ctr">
                <a:solidFill>
                  <a:srgbClr val="FFC54E"/>
                </a:solidFill>
                <a:prstDash val="solid"/>
                <a:round/>
              </a:ln>
              <a:effectLst/>
            </p:spPr>
          </p:cxnSp>
          <p:sp>
            <p:nvSpPr>
              <p:cNvPr id="114" name="TextBox 113">
                <a:extLst>
                  <a:ext uri="{FF2B5EF4-FFF2-40B4-BE49-F238E27FC236}">
                    <a16:creationId xmlns:a16="http://schemas.microsoft.com/office/drawing/2014/main" id="{B8584B76-193E-485C-A7E5-EB4EE1A988DE}"/>
                  </a:ext>
                </a:extLst>
              </p:cNvPr>
              <p:cNvSpPr txBox="1"/>
              <p:nvPr/>
            </p:nvSpPr>
            <p:spPr>
              <a:xfrm>
                <a:off x="2" y="3474815"/>
                <a:ext cx="2089150" cy="89023"/>
              </a:xfrm>
              <a:prstGeom prst="rect">
                <a:avLst/>
              </a:prstGeom>
              <a:solidFill>
                <a:sysClr val="window" lastClr="FFFFFF">
                  <a:alpha val="75000"/>
                </a:sysClr>
              </a:solidFill>
              <a:ln>
                <a:noFill/>
              </a:ln>
            </p:spPr>
            <p:txBody>
              <a:bodyPr wrap="square" lIns="27432" tIns="0" rIns="27432" bIns="0" rtlCol="0" anchor="ctr" anchorCtr="0">
                <a:spAutoFit/>
              </a:bodyPr>
              <a:lstStyle>
                <a:defPPr>
                  <a:defRPr lang="en-US"/>
                </a:defPPr>
                <a:lvl1pPr>
                  <a:defRPr sz="700"/>
                </a:lvl1pPr>
              </a:lstStyle>
              <a:p>
                <a:pPr>
                  <a:defRPr/>
                </a:pPr>
                <a:r>
                  <a:rPr lang="en-US" kern="0">
                    <a:solidFill>
                      <a:prstClr val="black"/>
                    </a:solidFill>
                    <a:latin typeface="Calibri" panose="020F0502020204030204"/>
                  </a:rPr>
                  <a:t>Imagery: Google, Landsat</a:t>
                </a:r>
                <a:r>
                  <a:rPr lang="en-US" kern="0" dirty="0">
                    <a:solidFill>
                      <a:prstClr val="black"/>
                    </a:solidFill>
                    <a:latin typeface="Calibri" panose="020F0502020204030204"/>
                  </a:rPr>
                  <a:t>/</a:t>
                </a:r>
                <a:r>
                  <a:rPr lang="en-US" kern="0">
                    <a:solidFill>
                      <a:prstClr val="black"/>
                    </a:solidFill>
                    <a:latin typeface="Calibri" panose="020F0502020204030204"/>
                  </a:rPr>
                  <a:t>Copernicus. Overlays by NIST</a:t>
                </a:r>
                <a:r>
                  <a:rPr lang="en-US" kern="0" dirty="0">
                    <a:solidFill>
                      <a:prstClr val="black"/>
                    </a:solidFill>
                    <a:latin typeface="Calibri" panose="020F0502020204030204"/>
                  </a:rPr>
                  <a:t>.</a:t>
                </a:r>
              </a:p>
            </p:txBody>
          </p:sp>
          <p:sp>
            <p:nvSpPr>
              <p:cNvPr id="115" name="Oval 114">
                <a:extLst>
                  <a:ext uri="{FF2B5EF4-FFF2-40B4-BE49-F238E27FC236}">
                    <a16:creationId xmlns:a16="http://schemas.microsoft.com/office/drawing/2014/main" id="{CA47718A-BD95-4D62-81DD-5019928EABC5}"/>
                  </a:ext>
                </a:extLst>
              </p:cNvPr>
              <p:cNvSpPr/>
              <p:nvPr/>
            </p:nvSpPr>
            <p:spPr bwMode="auto">
              <a:xfrm>
                <a:off x="1590261" y="4758956"/>
                <a:ext cx="355620" cy="352529"/>
              </a:xfrm>
              <a:prstGeom prst="ellipse">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defRPr/>
                </a:pPr>
                <a:endParaRPr lang="en-US" kern="0">
                  <a:solidFill>
                    <a:srgbClr val="FFC54E"/>
                  </a:solidFill>
                </a:endParaRPr>
              </a:p>
            </p:txBody>
          </p:sp>
          <p:sp>
            <p:nvSpPr>
              <p:cNvPr id="116" name="Oval 115">
                <a:extLst>
                  <a:ext uri="{FF2B5EF4-FFF2-40B4-BE49-F238E27FC236}">
                    <a16:creationId xmlns:a16="http://schemas.microsoft.com/office/drawing/2014/main" id="{883FE500-906E-4904-9D8E-F28A14E58D46}"/>
                  </a:ext>
                </a:extLst>
              </p:cNvPr>
              <p:cNvSpPr/>
              <p:nvPr/>
            </p:nvSpPr>
            <p:spPr bwMode="auto">
              <a:xfrm>
                <a:off x="1231773" y="4779068"/>
                <a:ext cx="355620" cy="352529"/>
              </a:xfrm>
              <a:prstGeom prst="ellipse">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defRPr/>
                </a:pPr>
                <a:endParaRPr lang="en-US" kern="0">
                  <a:solidFill>
                    <a:srgbClr val="FFC54E"/>
                  </a:solidFill>
                </a:endParaRPr>
              </a:p>
            </p:txBody>
          </p:sp>
          <p:sp>
            <p:nvSpPr>
              <p:cNvPr id="117" name="Oval 116">
                <a:extLst>
                  <a:ext uri="{FF2B5EF4-FFF2-40B4-BE49-F238E27FC236}">
                    <a16:creationId xmlns:a16="http://schemas.microsoft.com/office/drawing/2014/main" id="{FD64EBEB-1CA3-4333-8D24-84CC4C3BE5DE}"/>
                  </a:ext>
                </a:extLst>
              </p:cNvPr>
              <p:cNvSpPr/>
              <p:nvPr/>
            </p:nvSpPr>
            <p:spPr bwMode="auto">
              <a:xfrm>
                <a:off x="1107588" y="4773301"/>
                <a:ext cx="355620" cy="352529"/>
              </a:xfrm>
              <a:prstGeom prst="ellipse">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defRPr/>
                </a:pPr>
                <a:endParaRPr lang="en-US" kern="0">
                  <a:solidFill>
                    <a:srgbClr val="FFC54E"/>
                  </a:solidFill>
                </a:endParaRPr>
              </a:p>
            </p:txBody>
          </p:sp>
          <p:sp>
            <p:nvSpPr>
              <p:cNvPr id="118" name="Oval 117">
                <a:extLst>
                  <a:ext uri="{FF2B5EF4-FFF2-40B4-BE49-F238E27FC236}">
                    <a16:creationId xmlns:a16="http://schemas.microsoft.com/office/drawing/2014/main" id="{4F2BCCDE-8A00-4BFF-9746-0869A3348157}"/>
                  </a:ext>
                </a:extLst>
              </p:cNvPr>
              <p:cNvSpPr/>
              <p:nvPr/>
            </p:nvSpPr>
            <p:spPr bwMode="auto">
              <a:xfrm>
                <a:off x="943478" y="4429412"/>
                <a:ext cx="355620" cy="352529"/>
              </a:xfrm>
              <a:prstGeom prst="ellipse">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defRPr/>
                </a:pPr>
                <a:endParaRPr lang="en-US" kern="0">
                  <a:solidFill>
                    <a:srgbClr val="FFC54E"/>
                  </a:solidFill>
                </a:endParaRPr>
              </a:p>
            </p:txBody>
          </p:sp>
          <p:sp>
            <p:nvSpPr>
              <p:cNvPr id="119" name="Arrow: Left 118">
                <a:extLst>
                  <a:ext uri="{FF2B5EF4-FFF2-40B4-BE49-F238E27FC236}">
                    <a16:creationId xmlns:a16="http://schemas.microsoft.com/office/drawing/2014/main" id="{83FEF69E-3A40-4D03-B61A-E19A6B0E2D17}"/>
                  </a:ext>
                </a:extLst>
              </p:cNvPr>
              <p:cNvSpPr/>
              <p:nvPr/>
            </p:nvSpPr>
            <p:spPr bwMode="auto">
              <a:xfrm>
                <a:off x="1433847" y="4883097"/>
                <a:ext cx="247362" cy="118060"/>
              </a:xfrm>
              <a:prstGeom prst="leftArrow">
                <a:avLst/>
              </a:prstGeom>
              <a:solidFill>
                <a:srgbClr val="FF0000"/>
              </a:solidFill>
              <a:ln w="952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defRPr/>
                </a:pPr>
                <a:endParaRPr lang="en-US" kern="0" dirty="0">
                  <a:solidFill>
                    <a:srgbClr val="FFC54E"/>
                  </a:solidFill>
                </a:endParaRPr>
              </a:p>
            </p:txBody>
          </p:sp>
          <p:sp>
            <p:nvSpPr>
              <p:cNvPr id="120" name="Arrow: Left 119">
                <a:extLst>
                  <a:ext uri="{FF2B5EF4-FFF2-40B4-BE49-F238E27FC236}">
                    <a16:creationId xmlns:a16="http://schemas.microsoft.com/office/drawing/2014/main" id="{731D557A-1D6C-48C5-BD96-A375DBE7708B}"/>
                  </a:ext>
                </a:extLst>
              </p:cNvPr>
              <p:cNvSpPr/>
              <p:nvPr/>
            </p:nvSpPr>
            <p:spPr bwMode="auto">
              <a:xfrm rot="3292500">
                <a:off x="1051047" y="4698426"/>
                <a:ext cx="247362" cy="117907"/>
              </a:xfrm>
              <a:prstGeom prst="leftArrow">
                <a:avLst/>
              </a:prstGeom>
              <a:solidFill>
                <a:srgbClr val="FF0000"/>
              </a:solidFill>
              <a:ln w="952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defRPr/>
                </a:pPr>
                <a:endParaRPr lang="en-US" kern="0" dirty="0">
                  <a:solidFill>
                    <a:srgbClr val="FFC54E"/>
                  </a:solidFill>
                </a:endParaRPr>
              </a:p>
            </p:txBody>
          </p:sp>
        </p:grpSp>
        <p:cxnSp>
          <p:nvCxnSpPr>
            <p:cNvPr id="105" name="Straight Connector 104">
              <a:extLst>
                <a:ext uri="{FF2B5EF4-FFF2-40B4-BE49-F238E27FC236}">
                  <a16:creationId xmlns:a16="http://schemas.microsoft.com/office/drawing/2014/main" id="{3FA992EF-4590-4901-B3DA-934C0A56FC05}"/>
                </a:ext>
              </a:extLst>
            </p:cNvPr>
            <p:cNvCxnSpPr>
              <a:cxnSpLocks/>
            </p:cNvCxnSpPr>
            <p:nvPr/>
          </p:nvCxnSpPr>
          <p:spPr>
            <a:xfrm>
              <a:off x="8881312" y="5288303"/>
              <a:ext cx="0" cy="954688"/>
            </a:xfrm>
            <a:prstGeom prst="line">
              <a:avLst/>
            </a:prstGeom>
            <a:noFill/>
            <a:ln w="19050" cap="rnd" cmpd="sng" algn="ctr">
              <a:solidFill>
                <a:srgbClr val="FFC54E"/>
              </a:solidFill>
              <a:prstDash val="solid"/>
              <a:miter lim="800000"/>
            </a:ln>
            <a:effectLst/>
          </p:spPr>
        </p:cxnSp>
        <p:cxnSp>
          <p:nvCxnSpPr>
            <p:cNvPr id="106" name="Straight Connector 105">
              <a:extLst>
                <a:ext uri="{FF2B5EF4-FFF2-40B4-BE49-F238E27FC236}">
                  <a16:creationId xmlns:a16="http://schemas.microsoft.com/office/drawing/2014/main" id="{F0E1B050-075F-4D1D-A189-FCC6A6C644B5}"/>
                </a:ext>
              </a:extLst>
            </p:cNvPr>
            <p:cNvCxnSpPr>
              <a:cxnSpLocks/>
            </p:cNvCxnSpPr>
            <p:nvPr/>
          </p:nvCxnSpPr>
          <p:spPr>
            <a:xfrm flipH="1">
              <a:off x="8820150" y="5288303"/>
              <a:ext cx="61162" cy="0"/>
            </a:xfrm>
            <a:prstGeom prst="line">
              <a:avLst/>
            </a:prstGeom>
            <a:noFill/>
            <a:ln w="19050" cap="rnd" cmpd="sng" algn="ctr">
              <a:solidFill>
                <a:srgbClr val="FFC54E"/>
              </a:solidFill>
              <a:prstDash val="solid"/>
              <a:miter lim="800000"/>
            </a:ln>
            <a:effectLst/>
          </p:spPr>
        </p:cxnSp>
        <p:sp>
          <p:nvSpPr>
            <p:cNvPr id="30" name="Rectangle: Rounded Corners 29">
              <a:extLst>
                <a:ext uri="{FF2B5EF4-FFF2-40B4-BE49-F238E27FC236}">
                  <a16:creationId xmlns:a16="http://schemas.microsoft.com/office/drawing/2014/main" id="{FC12FA85-19A1-19DE-0AC0-9A1F3283E36E}"/>
                </a:ext>
              </a:extLst>
            </p:cNvPr>
            <p:cNvSpPr/>
            <p:nvPr/>
          </p:nvSpPr>
          <p:spPr>
            <a:xfrm>
              <a:off x="8475395" y="2036829"/>
              <a:ext cx="1046958" cy="298763"/>
            </a:xfrm>
            <a:prstGeom prst="roundRect">
              <a:avLst/>
            </a:prstGeom>
            <a:solidFill>
              <a:srgbClr val="FF0000"/>
            </a:solidFill>
            <a:ln w="12700" cap="flat" cmpd="sng" algn="ctr">
              <a:solidFill>
                <a:srgbClr val="990033"/>
              </a:solidFill>
              <a:prstDash val="solid"/>
              <a:miter lim="800000"/>
            </a:ln>
            <a:effectLst/>
          </p:spPr>
          <p:txBody>
            <a:bodyPr rot="0" spcFirstLastPara="0" vert="horz" wrap="square" lIns="45720" tIns="18288" rIns="45720" bIns="18288" numCol="1" spcCol="0" rtlCol="0" fromWordArt="0" anchor="ctr" anchorCtr="0" forceAA="0" compatLnSpc="1">
              <a:prstTxWarp prst="textNoShape">
                <a:avLst/>
              </a:prstTxWarp>
              <a:spAutoFit/>
            </a:bodyPr>
            <a:lstStyle/>
            <a:p>
              <a:pPr algn="ctr">
                <a:lnSpc>
                  <a:spcPct val="107000"/>
                </a:lnSpc>
                <a:spcAft>
                  <a:spcPts val="800"/>
                </a:spcAft>
                <a:defRPr/>
              </a:pPr>
              <a:r>
                <a:rPr lang="en-US" sz="900" kern="0">
                  <a:solidFill>
                    <a:prstClr val="white"/>
                  </a:solidFill>
                  <a:latin typeface="Calibri" panose="020F0502020204030204"/>
                  <a:cs typeface="Arial" panose="020B0604020202020204" pitchFamily="34" charset="0"/>
                </a:rPr>
                <a:t>Limited space for auxiliary fuels </a:t>
              </a:r>
              <a:endParaRPr lang="en-US" sz="900" kern="0" dirty="0">
                <a:solidFill>
                  <a:prstClr val="white"/>
                </a:solidFill>
                <a:latin typeface="Calibri" panose="020F0502020204030204"/>
                <a:cs typeface="Arial" panose="020B0604020202020204" pitchFamily="34" charset="0"/>
              </a:endParaRPr>
            </a:p>
          </p:txBody>
        </p:sp>
        <p:sp>
          <p:nvSpPr>
            <p:cNvPr id="224" name="TextBox 223">
              <a:extLst>
                <a:ext uri="{FF2B5EF4-FFF2-40B4-BE49-F238E27FC236}">
                  <a16:creationId xmlns:a16="http://schemas.microsoft.com/office/drawing/2014/main" id="{86BD9FF7-88E4-A056-788B-7DC32F99914E}"/>
                </a:ext>
              </a:extLst>
            </p:cNvPr>
            <p:cNvSpPr txBox="1"/>
            <p:nvPr/>
          </p:nvSpPr>
          <p:spPr>
            <a:xfrm>
              <a:off x="11622999" y="1279971"/>
              <a:ext cx="378501" cy="305221"/>
            </a:xfrm>
            <a:prstGeom prst="rect">
              <a:avLst/>
            </a:prstGeom>
            <a:noFill/>
          </p:spPr>
          <p:txBody>
            <a:bodyPr wrap="square" rtlCol="0">
              <a:spAutoFit/>
            </a:bodyPr>
            <a:lstStyle/>
            <a:p>
              <a:r>
                <a:rPr lang="en-US" dirty="0">
                  <a:solidFill>
                    <a:schemeClr val="bg1"/>
                  </a:solidFill>
                </a:rPr>
                <a:t>a)</a:t>
              </a:r>
            </a:p>
          </p:txBody>
        </p:sp>
        <p:sp>
          <p:nvSpPr>
            <p:cNvPr id="225" name="TextBox 224">
              <a:extLst>
                <a:ext uri="{FF2B5EF4-FFF2-40B4-BE49-F238E27FC236}">
                  <a16:creationId xmlns:a16="http://schemas.microsoft.com/office/drawing/2014/main" id="{8C73194A-B876-49B1-93C1-E4E5B1A7B3E9}"/>
                </a:ext>
              </a:extLst>
            </p:cNvPr>
            <p:cNvSpPr txBox="1"/>
            <p:nvPr/>
          </p:nvSpPr>
          <p:spPr>
            <a:xfrm>
              <a:off x="8772588" y="4682204"/>
              <a:ext cx="378501" cy="305221"/>
            </a:xfrm>
            <a:prstGeom prst="rect">
              <a:avLst/>
            </a:prstGeom>
            <a:noFill/>
          </p:spPr>
          <p:txBody>
            <a:bodyPr wrap="square" rtlCol="0">
              <a:spAutoFit/>
            </a:bodyPr>
            <a:lstStyle/>
            <a:p>
              <a:r>
                <a:rPr lang="en-US" dirty="0">
                  <a:solidFill>
                    <a:schemeClr val="bg1"/>
                  </a:solidFill>
                </a:rPr>
                <a:t>b)</a:t>
              </a:r>
            </a:p>
          </p:txBody>
        </p:sp>
        <p:sp>
          <p:nvSpPr>
            <p:cNvPr id="226" name="TextBox 225">
              <a:extLst>
                <a:ext uri="{FF2B5EF4-FFF2-40B4-BE49-F238E27FC236}">
                  <a16:creationId xmlns:a16="http://schemas.microsoft.com/office/drawing/2014/main" id="{15D3DECC-37A2-AAAC-0A71-CA1B12C0F8A0}"/>
                </a:ext>
              </a:extLst>
            </p:cNvPr>
            <p:cNvSpPr txBox="1"/>
            <p:nvPr/>
          </p:nvSpPr>
          <p:spPr>
            <a:xfrm>
              <a:off x="11632689" y="4678639"/>
              <a:ext cx="378501" cy="305221"/>
            </a:xfrm>
            <a:prstGeom prst="rect">
              <a:avLst/>
            </a:prstGeom>
            <a:noFill/>
          </p:spPr>
          <p:txBody>
            <a:bodyPr wrap="square" rtlCol="0">
              <a:spAutoFit/>
            </a:bodyPr>
            <a:lstStyle/>
            <a:p>
              <a:r>
                <a:rPr lang="en-US" dirty="0">
                  <a:solidFill>
                    <a:schemeClr val="bg1"/>
                  </a:solidFill>
                </a:rPr>
                <a:t>c)</a:t>
              </a:r>
            </a:p>
          </p:txBody>
        </p:sp>
        <p:sp>
          <p:nvSpPr>
            <p:cNvPr id="227" name="TextBox 226">
              <a:extLst>
                <a:ext uri="{FF2B5EF4-FFF2-40B4-BE49-F238E27FC236}">
                  <a16:creationId xmlns:a16="http://schemas.microsoft.com/office/drawing/2014/main" id="{457F6CBF-C3FA-A902-1E96-0D4C6D6027B9}"/>
                </a:ext>
              </a:extLst>
            </p:cNvPr>
            <p:cNvSpPr txBox="1"/>
            <p:nvPr/>
          </p:nvSpPr>
          <p:spPr>
            <a:xfrm>
              <a:off x="6159511" y="6434152"/>
              <a:ext cx="6026340" cy="279786"/>
            </a:xfrm>
            <a:prstGeom prst="rect">
              <a:avLst/>
            </a:prstGeom>
            <a:noFill/>
          </p:spPr>
          <p:txBody>
            <a:bodyPr wrap="square" rtlCol="0">
              <a:spAutoFit/>
            </a:bodyPr>
            <a:lstStyle/>
            <a:p>
              <a:r>
                <a:rPr lang="en-US" sz="1600" b="1" dirty="0"/>
                <a:t>Fire spread across two parcels and multiple fuels resulting in house ignition and loss</a:t>
              </a:r>
            </a:p>
          </p:txBody>
        </p:sp>
      </p:grpSp>
      <p:sp>
        <p:nvSpPr>
          <p:cNvPr id="229" name="TextBox 228">
            <a:extLst>
              <a:ext uri="{FF2B5EF4-FFF2-40B4-BE49-F238E27FC236}">
                <a16:creationId xmlns:a16="http://schemas.microsoft.com/office/drawing/2014/main" id="{3D67A9B0-74AC-537A-FBBD-CFA83E546A04}"/>
              </a:ext>
            </a:extLst>
          </p:cNvPr>
          <p:cNvSpPr txBox="1"/>
          <p:nvPr/>
        </p:nvSpPr>
        <p:spPr>
          <a:xfrm>
            <a:off x="5644728" y="12161889"/>
            <a:ext cx="5554916" cy="8925520"/>
          </a:xfrm>
          <a:prstGeom prst="rect">
            <a:avLst/>
          </a:prstGeom>
          <a:noFill/>
        </p:spPr>
        <p:txBody>
          <a:bodyPr wrap="square" rtlCol="0">
            <a:spAutoFit/>
          </a:bodyPr>
          <a:lstStyle/>
          <a:p>
            <a:pPr marL="228600" indent="-228600">
              <a:spcAft>
                <a:spcPts val="1200"/>
              </a:spcAft>
              <a:buFont typeface="Arial" panose="020B0604020202020204" pitchFamily="34" charset="0"/>
              <a:buChar char="•"/>
            </a:pPr>
            <a:r>
              <a:rPr lang="en-US"/>
              <a:t>This example illustrates fire spread between two parcels across multiple fuels. The fire spread pathways (Figure ex3-1) the fire took was</a:t>
            </a:r>
            <a:br>
              <a:rPr lang="en-US" dirty="0"/>
            </a:br>
            <a:r>
              <a:rPr lang="en-US"/>
              <a:t>	</a:t>
            </a:r>
            <a:r>
              <a:rPr lang="en-US">
                <a:highlight>
                  <a:srgbClr val="C0C0C0"/>
                </a:highlight>
              </a:rPr>
              <a:t>Shed   </a:t>
            </a:r>
            <a:r>
              <a:rPr lang="en-US">
                <a:solidFill>
                  <a:srgbClr val="FF0000"/>
                </a:solidFill>
                <a:highlight>
                  <a:srgbClr val="C0C0C0"/>
                </a:highlight>
                <a:sym typeface="Wingdings" panose="05000000000000000000" pitchFamily="2" charset="2"/>
              </a:rPr>
              <a:t></a:t>
            </a:r>
            <a:r>
              <a:rPr lang="en-US">
                <a:highlight>
                  <a:srgbClr val="C0C0C0"/>
                </a:highlight>
                <a:sym typeface="Wingdings" panose="05000000000000000000" pitchFamily="2" charset="2"/>
              </a:rPr>
              <a:t>    </a:t>
            </a:r>
            <a:r>
              <a:rPr lang="en-US">
                <a:highlight>
                  <a:srgbClr val="C0C0C0"/>
                </a:highlight>
              </a:rPr>
              <a:t>Fence   </a:t>
            </a:r>
            <a:r>
              <a:rPr lang="en-US">
                <a:solidFill>
                  <a:srgbClr val="FF0000"/>
                </a:solidFill>
                <a:highlight>
                  <a:srgbClr val="C0C0C0"/>
                </a:highlight>
                <a:sym typeface="Wingdings" panose="05000000000000000000" pitchFamily="2" charset="2"/>
              </a:rPr>
              <a:t></a:t>
            </a:r>
            <a:r>
              <a:rPr lang="en-US">
                <a:highlight>
                  <a:srgbClr val="C0C0C0"/>
                </a:highlight>
                <a:sym typeface="Wingdings" panose="05000000000000000000" pitchFamily="2" charset="2"/>
              </a:rPr>
              <a:t>   </a:t>
            </a:r>
            <a:r>
              <a:rPr lang="en-US">
                <a:highlight>
                  <a:srgbClr val="C0C0C0"/>
                </a:highlight>
              </a:rPr>
              <a:t>Shed   </a:t>
            </a:r>
            <a:r>
              <a:rPr lang="en-US">
                <a:solidFill>
                  <a:srgbClr val="FF0000"/>
                </a:solidFill>
                <a:highlight>
                  <a:srgbClr val="C0C0C0"/>
                </a:highlight>
                <a:sym typeface="Wingdings" panose="05000000000000000000" pitchFamily="2" charset="2"/>
              </a:rPr>
              <a:t></a:t>
            </a:r>
            <a:r>
              <a:rPr lang="en-US">
                <a:highlight>
                  <a:srgbClr val="C0C0C0"/>
                </a:highlight>
                <a:sym typeface="Wingdings" panose="05000000000000000000" pitchFamily="2" charset="2"/>
              </a:rPr>
              <a:t>   </a:t>
            </a:r>
            <a:r>
              <a:rPr lang="en-US">
                <a:highlight>
                  <a:srgbClr val="C0C0C0"/>
                </a:highlight>
              </a:rPr>
              <a:t>House</a:t>
            </a:r>
            <a:endParaRPr lang="en-US" dirty="0">
              <a:highlight>
                <a:srgbClr val="C0C0C0"/>
              </a:highlight>
            </a:endParaRPr>
          </a:p>
          <a:p>
            <a:pPr marL="228600" indent="-228600">
              <a:spcAft>
                <a:spcPts val="1200"/>
              </a:spcAft>
              <a:buFont typeface="Arial" panose="020B0604020202020204" pitchFamily="34" charset="0"/>
              <a:buChar char="•"/>
            </a:pPr>
            <a:r>
              <a:rPr lang="en-US"/>
              <a:t>An assessment of these two parcels identifies two areas with limited space for auxiliary fuels. Both areas shown [figure ex3-2, a)] had fuels agglomerated on the property boundaries (red highlights). This will be further discussed in the Hazard Mitigation Methodology </a:t>
            </a:r>
            <a:r>
              <a:rPr lang="en-US">
                <a:solidFill>
                  <a:schemeClr val="accent1"/>
                </a:solidFill>
              </a:rPr>
              <a:t>section 3.0</a:t>
            </a:r>
            <a:r>
              <a:rPr lang="en-US" dirty="0"/>
              <a:t>.</a:t>
            </a:r>
          </a:p>
          <a:p>
            <a:pPr marL="228600" indent="-228600">
              <a:spcAft>
                <a:spcPts val="1200"/>
              </a:spcAft>
              <a:buFont typeface="Arial" panose="020B0604020202020204" pitchFamily="34" charset="0"/>
              <a:buChar char="•"/>
            </a:pPr>
            <a:r>
              <a:rPr lang="en-US"/>
              <a:t>The area highlighted in yellow [figure ex3, a)] presents a location where some fuels could be placed with reduced impact on residential structures. </a:t>
            </a:r>
            <a:endParaRPr lang="en-US" dirty="0"/>
          </a:p>
          <a:p>
            <a:pPr marL="228600" indent="-228600">
              <a:spcAft>
                <a:spcPts val="1200"/>
              </a:spcAft>
              <a:buFont typeface="Arial" panose="020B0604020202020204" pitchFamily="34" charset="0"/>
              <a:buChar char="•"/>
            </a:pPr>
            <a:r>
              <a:rPr lang="en-US"/>
              <a:t>The lower figures [ex3-2 b) pre-fire and c) post-fire] show before</a:t>
            </a:r>
            <a:r>
              <a:rPr lang="en-US">
                <a:highlight>
                  <a:srgbClr val="00FFFF"/>
                </a:highlight>
              </a:rPr>
              <a:t>-fire</a:t>
            </a:r>
            <a:r>
              <a:rPr lang="en-US"/>
              <a:t> and after</a:t>
            </a:r>
            <a:r>
              <a:rPr lang="en-US">
                <a:highlight>
                  <a:srgbClr val="00FFFF"/>
                </a:highlight>
              </a:rPr>
              <a:t>-</a:t>
            </a:r>
            <a:r>
              <a:rPr lang="en-US"/>
              <a:t>fire imagery with the actual fire spread pathway highlighted (Camp Fire, NIST TN 2135</a:t>
            </a:r>
            <a:r>
              <a:rPr lang="en-US" dirty="0"/>
              <a:t>).</a:t>
            </a:r>
          </a:p>
          <a:p>
            <a:pPr marL="228600" indent="-228600">
              <a:spcAft>
                <a:spcPts val="1200"/>
              </a:spcAft>
              <a:buFont typeface="Arial" panose="020B0604020202020204" pitchFamily="34" charset="0"/>
              <a:buChar char="•"/>
            </a:pPr>
            <a:r>
              <a:rPr lang="en-US"/>
              <a:t>In this example, the presence and proximity of three fuels (all unregulated) resulted in fire spreading to the structure and igniting the eaves, then the roof</a:t>
            </a:r>
            <a:r>
              <a:rPr lang="en-US" dirty="0"/>
              <a:t>.</a:t>
            </a:r>
          </a:p>
          <a:p>
            <a:pPr marL="228600" indent="-228600">
              <a:spcAft>
                <a:spcPts val="1200"/>
              </a:spcAft>
              <a:buFont typeface="Arial" panose="020B0604020202020204" pitchFamily="34" charset="0"/>
              <a:buChar char="•"/>
            </a:pPr>
            <a:r>
              <a:rPr lang="en-US"/>
              <a:t>First responders in the area attended </a:t>
            </a:r>
            <a:r>
              <a:rPr lang="en-US">
                <a:highlight>
                  <a:srgbClr val="00FFFF"/>
                </a:highlight>
              </a:rPr>
              <a:t>(attempted?)</a:t>
            </a:r>
            <a:r>
              <a:rPr lang="en-US"/>
              <a:t> to reduce exposure and save the house. </a:t>
            </a:r>
            <a:endParaRPr lang="en-US" dirty="0"/>
          </a:p>
          <a:p>
            <a:pPr marL="228600" indent="-228600">
              <a:spcAft>
                <a:spcPts val="1200"/>
              </a:spcAft>
              <a:buFont typeface="Arial" panose="020B0604020202020204" pitchFamily="34" charset="0"/>
              <a:buChar char="•"/>
            </a:pPr>
            <a:r>
              <a:rPr lang="en-US"/>
              <a:t>Highly flammable contents of the second shed that ignited resulted in the shed exploding and injuring a firefighter. </a:t>
            </a:r>
            <a:endParaRPr lang="en-US" dirty="0"/>
          </a:p>
          <a:p>
            <a:pPr marL="228600" indent="-228600">
              <a:spcAft>
                <a:spcPts val="1200"/>
              </a:spcAft>
              <a:buFont typeface="Arial" panose="020B0604020202020204" pitchFamily="34" charset="0"/>
              <a:buChar char="•"/>
            </a:pPr>
            <a:r>
              <a:rPr lang="en-US"/>
              <a:t>The structure ignited in the eaves, and the rapid progression of the fire prevented any further defensive actions. The house was destroyed</a:t>
            </a:r>
            <a:r>
              <a:rPr lang="en-US" dirty="0"/>
              <a:t>.</a:t>
            </a:r>
          </a:p>
        </p:txBody>
      </p:sp>
      <p:sp>
        <p:nvSpPr>
          <p:cNvPr id="19" name="Rectangle: Rounded Corners 18">
            <a:extLst>
              <a:ext uri="{FF2B5EF4-FFF2-40B4-BE49-F238E27FC236}">
                <a16:creationId xmlns:a16="http://schemas.microsoft.com/office/drawing/2014/main" id="{2F977297-E5FC-AD31-3E99-26030E837F8D}"/>
              </a:ext>
            </a:extLst>
          </p:cNvPr>
          <p:cNvSpPr/>
          <p:nvPr/>
        </p:nvSpPr>
        <p:spPr>
          <a:xfrm>
            <a:off x="4244883" y="900014"/>
            <a:ext cx="2279721" cy="1190171"/>
          </a:xfrm>
          <a:prstGeom prst="roundRect">
            <a:avLst/>
          </a:prstGeom>
          <a:solidFill>
            <a:srgbClr val="FFFF00"/>
          </a:solidFill>
          <a:ln w="381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8" name="Picture 227">
            <a:extLst>
              <a:ext uri="{FF2B5EF4-FFF2-40B4-BE49-F238E27FC236}">
                <a16:creationId xmlns:a16="http://schemas.microsoft.com/office/drawing/2014/main" id="{D59D0812-9878-1318-B979-404890E5BFC4}"/>
              </a:ext>
            </a:extLst>
          </p:cNvPr>
          <p:cNvPicPr>
            <a:picLocks noChangeAspect="1"/>
          </p:cNvPicPr>
          <p:nvPr/>
        </p:nvPicPr>
        <p:blipFill>
          <a:blip r:embed="rId6"/>
          <a:stretch>
            <a:fillRect/>
          </a:stretch>
        </p:blipFill>
        <p:spPr>
          <a:xfrm>
            <a:off x="4305733" y="1128840"/>
            <a:ext cx="14249400" cy="790575"/>
          </a:xfrm>
          <a:prstGeom prst="rect">
            <a:avLst/>
          </a:prstGeom>
        </p:spPr>
      </p:pic>
    </p:spTree>
    <p:extLst>
      <p:ext uri="{BB962C8B-B14F-4D97-AF65-F5344CB8AC3E}">
        <p14:creationId xmlns:p14="http://schemas.microsoft.com/office/powerpoint/2010/main" val="614656875"/>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99FF99"/>
        </a:solidFill>
        <a:ln>
          <a:solidFill>
            <a:schemeClr val="bg2">
              <a:lumMod val="10000"/>
            </a:schemeClr>
          </a:solidFill>
        </a:ln>
      </a:spPr>
      <a:bodyPr rtlCol="0" anchor="ctr"/>
      <a:lstStyle>
        <a:defPPr algn="ctr">
          <a:defRPr sz="1100" b="1" dirty="0">
            <a:solidFill>
              <a:schemeClr val="tx1"/>
            </a:solidFill>
          </a:defRPr>
        </a:defPPr>
      </a:lstStyle>
      <a:style>
        <a:lnRef idx="2">
          <a:schemeClr val="accent1">
            <a:shade val="15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12349</TotalTime>
  <Words>13359</Words>
  <Application>Microsoft Macintosh PowerPoint</Application>
  <PresentationFormat>Custom</PresentationFormat>
  <Paragraphs>1596</Paragraphs>
  <Slides>34</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34</vt:i4>
      </vt:variant>
    </vt:vector>
  </HeadingPairs>
  <TitlesOfParts>
    <vt:vector size="42" baseType="lpstr">
      <vt:lpstr>Arial</vt:lpstr>
      <vt:lpstr>Calibri</vt:lpstr>
      <vt:lpstr>Calibri Light</vt:lpstr>
      <vt:lpstr>Roboto</vt:lpstr>
      <vt:lpstr>Times New Roman</vt:lpstr>
      <vt:lpstr>UICTFontTextStyleBody</vt:lpstr>
      <vt:lpstr>Wingdings</vt:lpstr>
      <vt:lpstr>Office Theme</vt:lpstr>
      <vt:lpstr>HMM-N Home</vt:lpstr>
      <vt:lpstr>0.0 Escape</vt:lpstr>
      <vt:lpstr>0.0 Escape</vt:lpstr>
      <vt:lpstr>0.0 Escape</vt:lpstr>
      <vt:lpstr>PowerPoint Presentation</vt:lpstr>
      <vt:lpstr>PowerPoint Presentation</vt:lpstr>
      <vt:lpstr>0.0 Escape</vt:lpstr>
      <vt:lpstr>0.0 Escape</vt:lpstr>
      <vt:lpstr>0.0 Escape</vt:lpstr>
      <vt:lpstr>0.0 Escape</vt:lpstr>
      <vt:lpstr>0.0 Escape</vt:lpstr>
      <vt:lpstr>0.0 Escape</vt:lpstr>
      <vt:lpstr>0.0 Escape</vt:lpstr>
      <vt:lpstr>0.0 Escape</vt:lpstr>
      <vt:lpstr>0.0 Escape</vt:lpstr>
      <vt:lpstr>0.0 Escape</vt:lpstr>
      <vt:lpstr>0.0 Escape</vt:lpstr>
      <vt:lpstr>0.0 Escape</vt:lpstr>
      <vt:lpstr>0.0 Escape</vt:lpstr>
      <vt:lpstr>0.0 Escape</vt:lpstr>
      <vt:lpstr>0.0 Escape</vt:lpstr>
      <vt:lpstr>0.0 Escape</vt:lpstr>
      <vt:lpstr>0.0 Escape</vt:lpstr>
      <vt:lpstr>0.0 Escape</vt:lpstr>
      <vt:lpstr>0.0 Escape</vt:lpstr>
      <vt:lpstr>0.0 Escape</vt:lpstr>
      <vt:lpstr>0.0 Escape</vt:lpstr>
      <vt:lpstr>0.0 Escape</vt:lpstr>
      <vt:lpstr>0.0 Escape</vt:lpstr>
      <vt:lpstr>0.0 Escape</vt:lpstr>
      <vt:lpstr>0.0 Escape</vt:lpstr>
      <vt:lpstr>0.0 Escape</vt:lpstr>
      <vt:lpstr>0.0 Escape</vt:lpstr>
      <vt:lpstr>0.0 Escape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Link, Eric D. (Fed)</dc:creator>
  <cp:lastModifiedBy>Lavappa, Priya D. (Fed)</cp:lastModifiedBy>
  <cp:revision>171</cp:revision>
  <dcterms:created xsi:type="dcterms:W3CDTF">2024-10-30T19:37:39Z</dcterms:created>
  <dcterms:modified xsi:type="dcterms:W3CDTF">2025-02-14T20:59:44Z</dcterms:modified>
</cp:coreProperties>
</file>